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4" r:id="rId6"/>
  </p:sldMasterIdLst>
  <p:notesMasterIdLst>
    <p:notesMasterId r:id="rId13"/>
  </p:notesMasterIdLst>
  <p:sldIdLst>
    <p:sldId id="256" r:id="rId7"/>
    <p:sldId id="281" r:id="rId8"/>
    <p:sldId id="279" r:id="rId9"/>
    <p:sldId id="282" r:id="rId10"/>
    <p:sldId id="272" r:id="rId11"/>
    <p:sldId id="27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y A. Maines (SAMHD)" initials="SAM(" lastIdx="1" clrIdx="0">
    <p:extLst>
      <p:ext uri="{19B8F6BF-5375-455C-9EA6-DF929625EA0E}">
        <p15:presenceInfo xmlns:p15="http://schemas.microsoft.com/office/powerpoint/2012/main" userId="S::Stacy.Maines@sanantonio.gov::1dd4011c-bee1-4073-8d1b-9fb02c5371d5" providerId="AD"/>
      </p:ext>
    </p:extLst>
  </p:cmAuthor>
  <p:cmAuthor id="2" name="Ariel Bazaldua (SAMHD)" initials="AB(" lastIdx="1" clrIdx="1">
    <p:extLst>
      <p:ext uri="{19B8F6BF-5375-455C-9EA6-DF929625EA0E}">
        <p15:presenceInfo xmlns:p15="http://schemas.microsoft.com/office/powerpoint/2012/main" userId="S::Ariel.Bazaldua@sanantonio.gov::72e6cf52-cb1d-460c-bd4a-cfa1677b62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5A1B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336" autoAdjust="0"/>
  </p:normalViewPr>
  <p:slideViewPr>
    <p:cSldViewPr>
      <p:cViewPr varScale="1">
        <p:scale>
          <a:sx n="103" d="100"/>
          <a:sy n="103" d="100"/>
        </p:scale>
        <p:origin x="120" y="3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FDC50-FC36-4AD7-9B36-D6B2DDFC2AC7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0E4A7-1A1D-465B-A63F-D0F3C494B2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2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0E4A7-1A1D-465B-A63F-D0F3C494B2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5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0E4A7-1A1D-465B-A63F-D0F3C494B2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2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0E4A7-1A1D-465B-A63F-D0F3C494B2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8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1885950"/>
            <a:ext cx="67056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3257550"/>
            <a:ext cx="36576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/>
              <a:t>Agenda Item #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3714750"/>
            <a:ext cx="5334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19100" y="268605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Presented by: Dr. Colleen</a:t>
            </a:r>
            <a:r>
              <a:rPr lang="en-US" sz="3200" baseline="0" dirty="0"/>
              <a:t> M. Bridger, Director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61950"/>
            <a:ext cx="4800600" cy="13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3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2BFC-9ADC-46E0-9F84-49FE1B6A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A7D0-7D7F-49E6-A083-0DD62B21B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3CBEC-9572-4AC7-8289-00A51A83C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89D08-9E4A-4818-8C5C-CF53D614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91DFC-D864-4576-A0C9-1938D64F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F153F-BD7A-4519-B3CD-842D2969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BF9F9-5F8D-4A88-A810-7AFB7E0F3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893B7-E988-4001-9DDC-5686F0B9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0BCA-EBC9-4A0A-B553-3178503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F9D2A-20D8-4256-9F91-3762A226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7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94B4A-EDFF-4672-81EB-3FD8138B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9341-8371-4FAB-AA6A-D2B08DA16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67B63-A66D-4BA5-8A30-4D95359F8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5D90B-838C-44B9-A618-68922275A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E9A5E-6573-4474-8D9D-1D4AD916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26A30-CF1D-4ECD-92E6-2AF6C8E9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3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DB5B-B2A6-4802-8FF9-527E6834B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B10A0-795E-4E70-AE07-365DC6022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D8E7A-47C0-4962-8FEC-4482011A9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61B8A-FC03-41BB-907A-E1AC4DAB2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B3DF1-7900-400D-9812-D7B38AF5E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E7E66-3062-4550-B91B-1380F2C6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CDA2D-4A32-468D-92B0-CEC3E3C1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87C8A-4D0E-412E-9281-BF940287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64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D3174-2834-42EC-BCD6-746594FE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47AF8-7B6D-4540-ABC0-CDEB003F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064B7-150A-48DF-8B2D-E1596E06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BBC4-B69E-4266-9B01-612A6443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51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60AE7-80D3-49CF-9558-640D1DB1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E7FC0-327E-47E0-B5F1-84FD8091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C88D6-C5E7-438D-B3EE-55827B88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03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F4E92-A5B7-4353-8F4B-7AD14027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3B689-C3DF-462C-A3D1-1EC1BAB6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FF30E-D801-4766-8C39-91A949BF1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C328F-2C08-464A-9880-438616EC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CCF96-C156-4AE2-A607-1D538A793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07E0A-6AE6-449B-9653-C891300D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7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9999-7EA0-4574-A419-1E1EAB2A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3E68B-8A1E-4FAD-B714-785561F75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744BA-7D84-4F06-8499-3A45FA0BC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49888-6098-4F3E-BFEA-361CE838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142BA-5579-45F4-BB93-FDCF44F3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A7D29-16F4-4CB8-9ECD-D3070509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03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AAB2-6F72-4633-895E-CE57D836F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A8B62-5105-48D6-AC85-4DC5120A4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88E94-FEFD-411C-AE48-86C40A07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0F4F0-2B91-484F-8D65-F8EC943A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C3F7-D4DA-400A-BBBD-FAC0B768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28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01AA9D-C681-477F-AEF1-463EB7CCF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EC73B-A543-4095-BD04-088D02C97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4C61E-D4A5-4372-A393-CF9FC0E3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E7990-3CA8-4A5E-8E59-0923430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B5E7B-9218-436A-BF2C-3C82F50A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0" y="1028700"/>
            <a:ext cx="74676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Illustration (story, statistics)</a:t>
            </a:r>
          </a:p>
          <a:p>
            <a:r>
              <a:rPr lang="en-US" dirty="0"/>
              <a:t>Use minimal text </a:t>
            </a:r>
          </a:p>
          <a:p>
            <a:r>
              <a:rPr lang="en-US" dirty="0"/>
              <a:t>Make it easy to understand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62000" y="857250"/>
            <a:ext cx="7467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1569203" y="13335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F667-0A41-4574-9B52-4061DE96C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2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762000" y="857250"/>
            <a:ext cx="7467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569203" y="13335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76F667-0A41-4574-9B52-4061DE96C5E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1942"/>
            <a:ext cx="703837" cy="6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1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F667-0A41-4574-9B52-4061DE96C5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2000" y="857250"/>
            <a:ext cx="7467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0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Impact/Amend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762000" y="857250"/>
            <a:ext cx="7467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1600200" y="13335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Fiscal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76F667-0A41-4574-9B52-4061DE96C5E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1942"/>
            <a:ext cx="703837" cy="6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3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ommen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762000" y="857250"/>
            <a:ext cx="7467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1524000" y="13335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B76F667-0A41-4574-9B52-4061DE96C5E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1942"/>
            <a:ext cx="703837" cy="6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8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1524000" y="1371600"/>
            <a:ext cx="5867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11426" y="2228850"/>
            <a:ext cx="3813175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1" y="2686050"/>
            <a:ext cx="3813175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" y="3161869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San Antonio Metropolitan Health District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304257" y="3657600"/>
            <a:ext cx="4306887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email@sanantonio.gov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7150"/>
            <a:ext cx="2816340" cy="124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7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7150"/>
            <a:ext cx="3346680" cy="147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9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7027-A05B-4891-8754-E2C35F523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95863-C6A1-473C-B812-5CCB49065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E25B4-088F-4EE7-B256-AD1E1E6F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57607-C140-4F49-A7AA-22DA8EDE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D24EE-D250-4549-9AD3-D68E65D0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3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6F667-0A41-4574-9B52-4061DE96C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 descr="Logo, icon&#10;&#10;Description automatically generated">
            <a:extLst>
              <a:ext uri="{FF2B5EF4-FFF2-40B4-BE49-F238E27FC236}">
                <a16:creationId xmlns:a16="http://schemas.microsoft.com/office/drawing/2014/main" id="{8347D681-A098-4895-A0B5-50C74BA6054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3350"/>
            <a:ext cx="815456" cy="6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0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2" r:id="rId3"/>
    <p:sldLayoutId id="2147483663" r:id="rId4"/>
    <p:sldLayoutId id="2147483650" r:id="rId5"/>
    <p:sldLayoutId id="2147483652" r:id="rId6"/>
    <p:sldLayoutId id="2147483659" r:id="rId7"/>
    <p:sldLayoutId id="2147483657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27135-7279-4A2B-85C2-46A66802C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8C66-BCA8-44F4-96FB-4EA0C1B22A7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390C2-C1D4-4160-AECC-1FBB93AC3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5381F-792D-4552-95C7-782B9612D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2272-6BCE-4C1A-8425-D52DC8DC0A0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D9213C-6D74-4752-9982-8C24D0E1D9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148" y="294513"/>
            <a:ext cx="4489704" cy="9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1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unda.woo@sanantonio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subTitle" idx="4294967295"/>
          </p:nvPr>
        </p:nvSpPr>
        <p:spPr>
          <a:xfrm>
            <a:off x="990600" y="1885950"/>
            <a:ext cx="7467600" cy="13716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DM 4.16 Employee Immunizations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A430D-7D54-4D05-AFBB-7AAFD3C4940D}"/>
              </a:ext>
            </a:extLst>
          </p:cNvPr>
          <p:cNvSpPr txBox="1"/>
          <p:nvPr/>
        </p:nvSpPr>
        <p:spPr>
          <a:xfrm>
            <a:off x="3352800" y="455295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Aug. 26, 2021</a:t>
            </a:r>
          </a:p>
        </p:txBody>
      </p:sp>
    </p:spTree>
    <p:extLst>
      <p:ext uri="{BB962C8B-B14F-4D97-AF65-F5344CB8AC3E}">
        <p14:creationId xmlns:p14="http://schemas.microsoft.com/office/powerpoint/2010/main" val="321825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F667-0A41-4574-9B52-4061DE96C5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9100" y="20124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Policy Application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1581150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policy applies to Full Time, Part Time, </a:t>
            </a:r>
            <a:r>
              <a:rPr lang="en-US" sz="2400" dirty="0" err="1"/>
              <a:t>CoSA</a:t>
            </a:r>
            <a:r>
              <a:rPr lang="en-US" sz="2400" dirty="0"/>
              <a:t> Temps, Agency Temps, Interns and volunteers working for Metro Health.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Requests for medical, religious and personal exemptions are reviewed by Quality Management Clinical Subcommittee and Health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7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F667-0A41-4574-9B52-4061DE96C5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120095"/>
            <a:ext cx="7315200" cy="7175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Required Vaccines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DF039-DD2E-46C4-B99D-F062E3984377}"/>
              </a:ext>
            </a:extLst>
          </p:cNvPr>
          <p:cNvSpPr txBox="1"/>
          <p:nvPr/>
        </p:nvSpPr>
        <p:spPr>
          <a:xfrm>
            <a:off x="762000" y="742950"/>
            <a:ext cx="8001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i="1" dirty="0"/>
              <a:t>*Subject to change based on COSA policies and CDC guidance </a:t>
            </a:r>
          </a:p>
          <a:p>
            <a:endParaRPr lang="en-US" sz="1600" dirty="0"/>
          </a:p>
          <a:p>
            <a:r>
              <a:rPr lang="en-US" sz="1600" dirty="0"/>
              <a:t>•</a:t>
            </a:r>
            <a:r>
              <a:rPr lang="en-US" sz="1600" b="1" dirty="0"/>
              <a:t>All</a:t>
            </a:r>
            <a:r>
              <a:rPr lang="en-US" sz="1600" dirty="0"/>
              <a:t>– Influenza, annually. </a:t>
            </a:r>
          </a:p>
          <a:p>
            <a:r>
              <a:rPr lang="en-US" sz="1600" dirty="0"/>
              <a:t>•</a:t>
            </a:r>
            <a:r>
              <a:rPr lang="en-US" sz="1600" b="1" dirty="0"/>
              <a:t>Position-specific</a:t>
            </a:r>
            <a:r>
              <a:rPr lang="en-US" sz="1600" dirty="0"/>
              <a:t>- May include MMR, varicella, tetanus, rabies smallpox</a:t>
            </a:r>
          </a:p>
          <a:p>
            <a:r>
              <a:rPr lang="en-US" sz="1600" dirty="0"/>
              <a:t>•</a:t>
            </a:r>
            <a:r>
              <a:rPr lang="en-US" sz="1600" b="1" dirty="0"/>
              <a:t>TB screening </a:t>
            </a:r>
            <a:r>
              <a:rPr lang="en-US" sz="1600" dirty="0"/>
              <a:t>– Also position-specific. If required, assess risk and test upon hire; annually, repeat risk assessment and education. Annual testing no longer recommended if no symptoms or known exposure. </a:t>
            </a:r>
          </a:p>
          <a:p>
            <a:endParaRPr 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7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F667-0A41-4574-9B52-4061DE96C5E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438400" y="0"/>
            <a:ext cx="6705600" cy="857250"/>
          </a:xfrm>
          <a:prstGeom prst="rect">
            <a:avLst/>
          </a:prstGeom>
        </p:spPr>
        <p:txBody>
          <a:bodyPr/>
          <a:lstStyle/>
          <a:p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3CA33-CB6C-4023-BF34-A546075C64C4}"/>
              </a:ext>
            </a:extLst>
          </p:cNvPr>
          <p:cNvSpPr txBox="1"/>
          <p:nvPr/>
        </p:nvSpPr>
        <p:spPr>
          <a:xfrm>
            <a:off x="723900" y="906346"/>
            <a:ext cx="8077200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dirty="0"/>
              <a:t>•</a:t>
            </a:r>
            <a:r>
              <a:rPr lang="en-US" sz="1700" b="1" dirty="0"/>
              <a:t>Rationale </a:t>
            </a:r>
            <a:r>
              <a:rPr lang="en-US" sz="1700" dirty="0"/>
              <a:t>– For each episode of the flu, workers lose from ½ day to 5 days of productivity. </a:t>
            </a:r>
          </a:p>
          <a:p>
            <a:endParaRPr lang="en-US" sz="1700" dirty="0"/>
          </a:p>
          <a:p>
            <a:r>
              <a:rPr lang="en-US" sz="1700" dirty="0"/>
              <a:t>Metro Health also recommends frequent handwashing, cough hygiene and staying home when sick during flu season.</a:t>
            </a:r>
          </a:p>
          <a:p>
            <a:endParaRPr lang="en-US" sz="1700" dirty="0"/>
          </a:p>
          <a:p>
            <a:r>
              <a:rPr lang="en-US" sz="1700" dirty="0"/>
              <a:t>Obtain by Dec. 31 of each year.</a:t>
            </a:r>
          </a:p>
          <a:p>
            <a:endParaRPr lang="en-US" sz="1700" dirty="0"/>
          </a:p>
          <a:p>
            <a:r>
              <a:rPr lang="en-US" sz="1700" dirty="0"/>
              <a:t>Flu season generally lasts from October through May.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43781E-D490-497A-8066-6C3CB90D1007}"/>
              </a:ext>
            </a:extLst>
          </p:cNvPr>
          <p:cNvSpPr txBox="1">
            <a:spLocks/>
          </p:cNvSpPr>
          <p:nvPr/>
        </p:nvSpPr>
        <p:spPr>
          <a:xfrm>
            <a:off x="800100" y="132636"/>
            <a:ext cx="7620000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Flu Vaccine</a:t>
            </a:r>
          </a:p>
        </p:txBody>
      </p:sp>
    </p:spTree>
    <p:extLst>
      <p:ext uri="{BB962C8B-B14F-4D97-AF65-F5344CB8AC3E}">
        <p14:creationId xmlns:p14="http://schemas.microsoft.com/office/powerpoint/2010/main" val="291236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F667-0A41-4574-9B52-4061DE96C5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438400" y="0"/>
            <a:ext cx="6705600" cy="857250"/>
          </a:xfrm>
          <a:prstGeom prst="rect">
            <a:avLst/>
          </a:prstGeom>
        </p:spPr>
        <p:txBody>
          <a:bodyPr/>
          <a:lstStyle/>
          <a:p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3CA33-CB6C-4023-BF34-A546075C64C4}"/>
              </a:ext>
            </a:extLst>
          </p:cNvPr>
          <p:cNvSpPr txBox="1"/>
          <p:nvPr/>
        </p:nvSpPr>
        <p:spPr>
          <a:xfrm>
            <a:off x="723900" y="906346"/>
            <a:ext cx="8077200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dirty="0"/>
              <a:t>•</a:t>
            </a:r>
            <a:r>
              <a:rPr lang="en-US" sz="1700" b="1" dirty="0"/>
              <a:t>Attest online </a:t>
            </a:r>
            <a:r>
              <a:rPr lang="en-US" sz="1700" dirty="0"/>
              <a:t>- The Medical Director will provide Assistant Directors with a list of staff who have not completed attestations. Supervisors are responsible for ensuring attestation.</a:t>
            </a:r>
          </a:p>
          <a:p>
            <a:r>
              <a:rPr lang="en-US" sz="1700" dirty="0"/>
              <a:t>•</a:t>
            </a:r>
            <a:r>
              <a:rPr lang="en-US" sz="1700" b="1" dirty="0"/>
              <a:t>Compliance </a:t>
            </a:r>
            <a:r>
              <a:rPr lang="en-US" sz="1700" dirty="0"/>
              <a:t>-  Employees who fail to receive vaccine without an approved exemption are subject to progressive potential discipline and will be required to wear a mask when working within 3 feet of vulnerable individuals, including people with HIV or TB, people older than 65, children under 5, and pregnant women.</a:t>
            </a:r>
          </a:p>
          <a:p>
            <a:r>
              <a:rPr lang="en-US" sz="1700" dirty="0"/>
              <a:t>•</a:t>
            </a:r>
            <a:r>
              <a:rPr lang="en-US" sz="1700" b="1" dirty="0"/>
              <a:t>Exempted employees </a:t>
            </a:r>
            <a:r>
              <a:rPr lang="en-US" sz="1700" dirty="0"/>
              <a:t>- Employees with an exemption to a vaccine that is necessary to protect the health of clients served by the Metro Health may be prohibited from working in areas where their lack of immunity could pose a health risk to others and/or be required to wear a mask when within 3 feet of a patient, client or daycare attendee.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43781E-D490-497A-8066-6C3CB90D1007}"/>
              </a:ext>
            </a:extLst>
          </p:cNvPr>
          <p:cNvSpPr txBox="1">
            <a:spLocks/>
          </p:cNvSpPr>
          <p:nvPr/>
        </p:nvSpPr>
        <p:spPr>
          <a:xfrm>
            <a:off x="800100" y="132636"/>
            <a:ext cx="7620000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Flu Vaccine</a:t>
            </a:r>
          </a:p>
        </p:txBody>
      </p:sp>
    </p:spTree>
    <p:extLst>
      <p:ext uri="{BB962C8B-B14F-4D97-AF65-F5344CB8AC3E}">
        <p14:creationId xmlns:p14="http://schemas.microsoft.com/office/powerpoint/2010/main" val="241598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F667-0A41-4574-9B52-4061DE96C5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Questions About This Policy</a:t>
            </a:r>
            <a:r>
              <a:rPr lang="en-US" sz="32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1694587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Please Contact:</a:t>
            </a:r>
          </a:p>
          <a:p>
            <a:pPr algn="ctr"/>
            <a:r>
              <a:rPr lang="en-US" sz="2800" b="1" i="1" dirty="0"/>
              <a:t>Junda Woo</a:t>
            </a:r>
          </a:p>
          <a:p>
            <a:pPr algn="ctr"/>
            <a:r>
              <a:rPr lang="en-US" sz="2800" b="1" i="1" dirty="0"/>
              <a:t>Medical Director</a:t>
            </a:r>
          </a:p>
          <a:p>
            <a:pPr algn="ctr"/>
            <a:r>
              <a:rPr lang="en-US" sz="2400" dirty="0">
                <a:hlinkClick r:id="rId2"/>
              </a:rPr>
              <a:t>Junda.woo@sanantonio.gov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41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218d8f1-0320-4807-8214-bfbc8571f3d1">EYQNUHH5XF76-759311376-10</_dlc_DocId>
    <_dlc_DocIdUrl xmlns="5218d8f1-0320-4807-8214-bfbc8571f3d1">
      <Url>http://sharepoint/sites/SAMHD/Contracts/_layouts/DocIdRedir.aspx?ID=EYQNUHH5XF76-759311376-10</Url>
      <Description>EYQNUHH5XF76-759311376-10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0DFA0C07E31468B7FAE039A76A508" ma:contentTypeVersion="1" ma:contentTypeDescription="Create a new document." ma:contentTypeScope="" ma:versionID="842cc0d35d53ae36d7af488e7b0a86f4">
  <xsd:schema xmlns:xsd="http://www.w3.org/2001/XMLSchema" xmlns:xs="http://www.w3.org/2001/XMLSchema" xmlns:p="http://schemas.microsoft.com/office/2006/metadata/properties" xmlns:ns2="5218d8f1-0320-4807-8214-bfbc8571f3d1" targetNamespace="http://schemas.microsoft.com/office/2006/metadata/properties" ma:root="true" ma:fieldsID="8c05851b703cf6a671c6ab76419c313c" ns2:_="">
    <xsd:import namespace="5218d8f1-0320-4807-8214-bfbc8571f3d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8d8f1-0320-4807-8214-bfbc8571f3d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2FFDDE-35D7-419C-989C-80008F21F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0CCD8A-EBCD-4B88-B94B-F1FC369B697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5218d8f1-0320-4807-8214-bfbc8571f3d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09B95B-2EB5-4DA3-B748-12EC75D118E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A696C3A-E2BF-43AB-A900-BAA3E0C84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8d8f1-0320-4807-8214-bfbc8571f3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</TotalTime>
  <Words>365</Words>
  <Application>Microsoft Office PowerPoint</Application>
  <PresentationFormat>On-screen Show (16:9)</PresentationFormat>
  <Paragraphs>39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Policy Application</vt:lpstr>
      <vt:lpstr>Required Vaccines</vt:lpstr>
      <vt:lpstr>  </vt:lpstr>
      <vt:lpstr>  </vt:lpstr>
      <vt:lpstr>Questions About This Policy?</vt:lpstr>
    </vt:vector>
  </TitlesOfParts>
  <Company>COSA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Yvette Mendoza (SAMHD)</dc:creator>
  <cp:lastModifiedBy>Angelika Hernandez</cp:lastModifiedBy>
  <cp:revision>110</cp:revision>
  <dcterms:created xsi:type="dcterms:W3CDTF">2017-09-01T13:37:04Z</dcterms:created>
  <dcterms:modified xsi:type="dcterms:W3CDTF">2024-01-11T14:09:07Z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0x0101004E80DFA0C07E31468B7FAE039A76A508</vt:lpwstr>
  </property>
  <property fmtid="{D5CDD505-2E9C-101B-9397-08002B2CF9AE}" pid="3" name="_dlc_DocIdItemGuid">
    <vt:lpwstr>85b60eb0-7a9d-4522-b849-5a51acda1a4d</vt:lpwstr>
  </property>
</Properties>
</file>