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19"/>
  </p:notesMasterIdLst>
  <p:sldIdLst>
    <p:sldId id="294" r:id="rId6"/>
    <p:sldId id="337" r:id="rId7"/>
    <p:sldId id="314" r:id="rId8"/>
    <p:sldId id="326" r:id="rId9"/>
    <p:sldId id="334" r:id="rId10"/>
    <p:sldId id="311" r:id="rId11"/>
    <p:sldId id="338" r:id="rId12"/>
    <p:sldId id="332" r:id="rId13"/>
    <p:sldId id="318" r:id="rId14"/>
    <p:sldId id="333" r:id="rId15"/>
    <p:sldId id="335" r:id="rId16"/>
    <p:sldId id="336"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773501-8105-883E-E579-65EAFD43CECF}" name="Kristy Westfall" initials="KW" userId="S::kwestfall@Immunizationmanagers.org::705d9de1-841d-4980-95e7-68f4ff0ae22d" providerId="AD"/>
  <p188:author id="{724E1731-9EAC-E29F-F5AC-2FF2566878A7}" name="Michelle Fiscus" initials="MF" userId="S::mfiscus@immunizationmanagers.org::405cdb08-9812-4fe7-8154-5ac49f486f0a" providerId="AD"/>
  <p188:author id="{33A5973D-60A1-C2DF-EAD5-4A52B1104769}" name="Emily Less" initials="EL" userId="S::eless@Immunizationmanagers.org::86d324c7-4170-48f9-af1c-6f3d60e8c4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6"/>
    <p:restoredTop sz="72542" autoAdjust="0"/>
  </p:normalViewPr>
  <p:slideViewPr>
    <p:cSldViewPr snapToGrid="0">
      <p:cViewPr varScale="1">
        <p:scale>
          <a:sx n="64" d="100"/>
          <a:sy n="64"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ka Hernandez" userId="84ee08a5-9fd6-4628-8f52-8a1d80434969" providerId="ADAL" clId="{AEE3C176-5D15-42AF-95B6-982FA4584769}"/>
    <pc:docChg chg="modSld">
      <pc:chgData name="Angelika Hernandez" userId="84ee08a5-9fd6-4628-8f52-8a1d80434969" providerId="ADAL" clId="{AEE3C176-5D15-42AF-95B6-982FA4584769}" dt="2023-11-02T19:03:38.191" v="0" actId="20577"/>
      <pc:docMkLst>
        <pc:docMk/>
      </pc:docMkLst>
      <pc:sldChg chg="modSp mod">
        <pc:chgData name="Angelika Hernandez" userId="84ee08a5-9fd6-4628-8f52-8a1d80434969" providerId="ADAL" clId="{AEE3C176-5D15-42AF-95B6-982FA4584769}" dt="2023-11-02T19:03:38.191" v="0" actId="20577"/>
        <pc:sldMkLst>
          <pc:docMk/>
          <pc:sldMk cId="2163433442" sldId="326"/>
        </pc:sldMkLst>
        <pc:spChg chg="mod">
          <ac:chgData name="Angelika Hernandez" userId="84ee08a5-9fd6-4628-8f52-8a1d80434969" providerId="ADAL" clId="{AEE3C176-5D15-42AF-95B6-982FA4584769}" dt="2023-11-02T19:03:38.191" v="0" actId="20577"/>
          <ac:spMkLst>
            <pc:docMk/>
            <pc:sldMk cId="2163433442" sldId="326"/>
            <ac:spMk id="9" creationId="{71E4A8C9-44ED-7981-208D-1C2BEB99A68A}"/>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CC25C-02DB-441F-91E3-D172FBB8452B}"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ADEEB818-3DCA-4115-9E32-FE3A264B4109}">
      <dgm:prSet/>
      <dgm:spPr/>
      <dgm:t>
        <a:bodyPr/>
        <a:lstStyle/>
        <a:p>
          <a:r>
            <a:rPr lang="en-US" dirty="0"/>
            <a:t>Access</a:t>
          </a:r>
        </a:p>
      </dgm:t>
    </dgm:pt>
    <dgm:pt modelId="{09C2DA00-8CE5-4D0F-A44E-313D516BDC32}" type="parTrans" cxnId="{4290A551-5C56-409B-8E92-1F056D007325}">
      <dgm:prSet/>
      <dgm:spPr/>
      <dgm:t>
        <a:bodyPr/>
        <a:lstStyle/>
        <a:p>
          <a:endParaRPr lang="en-US"/>
        </a:p>
      </dgm:t>
    </dgm:pt>
    <dgm:pt modelId="{3399BA9C-E76D-4608-840A-3D7272FE06F4}" type="sibTrans" cxnId="{4290A551-5C56-409B-8E92-1F056D007325}">
      <dgm:prSet/>
      <dgm:spPr/>
      <dgm:t>
        <a:bodyPr/>
        <a:lstStyle/>
        <a:p>
          <a:endParaRPr lang="en-US"/>
        </a:p>
      </dgm:t>
    </dgm:pt>
    <dgm:pt modelId="{E44B23B6-D061-474E-9ECD-21F00EE447AF}">
      <dgm:prSet/>
      <dgm:spPr/>
      <dgm:t>
        <a:bodyPr/>
        <a:lstStyle/>
        <a:p>
          <a:pPr algn="ctr"/>
          <a:r>
            <a:rPr lang="en-US" dirty="0"/>
            <a:t>Access to complete, accurate immunization records and forecasts</a:t>
          </a:r>
        </a:p>
      </dgm:t>
    </dgm:pt>
    <dgm:pt modelId="{DAD19A10-1195-4767-A4AA-EF7F148F3120}" type="parTrans" cxnId="{DDC90260-29CD-450F-9817-2B9B2CFCD99B}">
      <dgm:prSet/>
      <dgm:spPr/>
      <dgm:t>
        <a:bodyPr/>
        <a:lstStyle/>
        <a:p>
          <a:endParaRPr lang="en-US"/>
        </a:p>
      </dgm:t>
    </dgm:pt>
    <dgm:pt modelId="{1F8FEC7D-C269-478F-8355-C9E5006A6658}" type="sibTrans" cxnId="{DDC90260-29CD-450F-9817-2B9B2CFCD99B}">
      <dgm:prSet/>
      <dgm:spPr/>
      <dgm:t>
        <a:bodyPr/>
        <a:lstStyle/>
        <a:p>
          <a:endParaRPr lang="en-US"/>
        </a:p>
      </dgm:t>
    </dgm:pt>
    <dgm:pt modelId="{61C77E3E-86EA-410C-ACE4-251492D3B6AB}">
      <dgm:prSet/>
      <dgm:spPr/>
      <dgm:t>
        <a:bodyPr/>
        <a:lstStyle/>
        <a:p>
          <a:r>
            <a:rPr lang="en-US" dirty="0"/>
            <a:t>Identify</a:t>
          </a:r>
        </a:p>
      </dgm:t>
    </dgm:pt>
    <dgm:pt modelId="{E1290711-3235-4A54-807F-19F31F1399A1}" type="parTrans" cxnId="{67F8FE0A-FB22-4CC2-9363-EB4B8CE6D9E5}">
      <dgm:prSet/>
      <dgm:spPr/>
      <dgm:t>
        <a:bodyPr/>
        <a:lstStyle/>
        <a:p>
          <a:endParaRPr lang="en-US"/>
        </a:p>
      </dgm:t>
    </dgm:pt>
    <dgm:pt modelId="{A57284AC-417D-4335-915C-DB64B08DBD7D}" type="sibTrans" cxnId="{67F8FE0A-FB22-4CC2-9363-EB4B8CE6D9E5}">
      <dgm:prSet/>
      <dgm:spPr/>
      <dgm:t>
        <a:bodyPr/>
        <a:lstStyle/>
        <a:p>
          <a:endParaRPr lang="en-US"/>
        </a:p>
      </dgm:t>
    </dgm:pt>
    <dgm:pt modelId="{17221922-626E-4D6E-8945-63A78823A4C1}">
      <dgm:prSet/>
      <dgm:spPr/>
      <dgm:t>
        <a:bodyPr/>
        <a:lstStyle/>
        <a:p>
          <a:pPr algn="ctr"/>
          <a:r>
            <a:rPr lang="en-US" dirty="0"/>
            <a:t>Identify vaccines patients are missing</a:t>
          </a:r>
        </a:p>
      </dgm:t>
    </dgm:pt>
    <dgm:pt modelId="{3895844F-CC9F-475D-B863-04A881229AB3}" type="parTrans" cxnId="{4CDD8EEA-1755-41A6-BEEB-018BF75CCB99}">
      <dgm:prSet/>
      <dgm:spPr/>
      <dgm:t>
        <a:bodyPr/>
        <a:lstStyle/>
        <a:p>
          <a:endParaRPr lang="en-US"/>
        </a:p>
      </dgm:t>
    </dgm:pt>
    <dgm:pt modelId="{5066B11A-709E-420A-A8DC-981BF13C10CC}" type="sibTrans" cxnId="{4CDD8EEA-1755-41A6-BEEB-018BF75CCB99}">
      <dgm:prSet/>
      <dgm:spPr/>
      <dgm:t>
        <a:bodyPr/>
        <a:lstStyle/>
        <a:p>
          <a:endParaRPr lang="en-US"/>
        </a:p>
      </dgm:t>
    </dgm:pt>
    <dgm:pt modelId="{33A41F38-8544-4CAA-BC9D-F9C4F4D3AF67}">
      <dgm:prSet/>
      <dgm:spPr/>
      <dgm:t>
        <a:bodyPr/>
        <a:lstStyle/>
        <a:p>
          <a:r>
            <a:rPr lang="en-US" dirty="0"/>
            <a:t>Remind</a:t>
          </a:r>
        </a:p>
      </dgm:t>
    </dgm:pt>
    <dgm:pt modelId="{F345A003-E15B-42B9-805B-FFB45870D460}" type="parTrans" cxnId="{D20EC1BB-F69C-49C4-9F7F-E358C370E5C3}">
      <dgm:prSet/>
      <dgm:spPr/>
      <dgm:t>
        <a:bodyPr/>
        <a:lstStyle/>
        <a:p>
          <a:endParaRPr lang="en-US"/>
        </a:p>
      </dgm:t>
    </dgm:pt>
    <dgm:pt modelId="{74AEA658-BBCB-4A2B-B340-640417CA0425}" type="sibTrans" cxnId="{D20EC1BB-F69C-49C4-9F7F-E358C370E5C3}">
      <dgm:prSet/>
      <dgm:spPr/>
      <dgm:t>
        <a:bodyPr/>
        <a:lstStyle/>
        <a:p>
          <a:endParaRPr lang="en-US"/>
        </a:p>
      </dgm:t>
    </dgm:pt>
    <dgm:pt modelId="{62BEAD28-27DC-4372-B5D7-80082B7E77A1}">
      <dgm:prSet/>
      <dgm:spPr/>
      <dgm:t>
        <a:bodyPr/>
        <a:lstStyle/>
        <a:p>
          <a:pPr algn="ctr"/>
          <a:r>
            <a:rPr lang="en-US" dirty="0"/>
            <a:t>Remind  individuals of needed vaccines</a:t>
          </a:r>
        </a:p>
      </dgm:t>
    </dgm:pt>
    <dgm:pt modelId="{CA8463F7-0D20-4191-BAFE-D50840B691CD}" type="parTrans" cxnId="{5FBC61E6-421D-4128-B78F-D133E4E9DBDA}">
      <dgm:prSet/>
      <dgm:spPr/>
      <dgm:t>
        <a:bodyPr/>
        <a:lstStyle/>
        <a:p>
          <a:endParaRPr lang="en-US"/>
        </a:p>
      </dgm:t>
    </dgm:pt>
    <dgm:pt modelId="{F45FEFF8-CFC4-4C0C-B647-D4DC6023E270}" type="sibTrans" cxnId="{5FBC61E6-421D-4128-B78F-D133E4E9DBDA}">
      <dgm:prSet/>
      <dgm:spPr/>
      <dgm:t>
        <a:bodyPr/>
        <a:lstStyle/>
        <a:p>
          <a:endParaRPr lang="en-US"/>
        </a:p>
      </dgm:t>
    </dgm:pt>
    <dgm:pt modelId="{29D9CEF0-8D43-4781-A072-D3BCBABA1DDB}">
      <dgm:prSet/>
      <dgm:spPr/>
      <dgm:t>
        <a:bodyPr/>
        <a:lstStyle/>
        <a:p>
          <a:r>
            <a:rPr lang="en-US" dirty="0"/>
            <a:t>Prevent</a:t>
          </a:r>
        </a:p>
      </dgm:t>
    </dgm:pt>
    <dgm:pt modelId="{0022438A-797F-4BDB-9AF9-81AAFAA29CB6}" type="parTrans" cxnId="{B8705953-E5DC-4442-BDE5-D072D7306210}">
      <dgm:prSet/>
      <dgm:spPr/>
      <dgm:t>
        <a:bodyPr/>
        <a:lstStyle/>
        <a:p>
          <a:endParaRPr lang="en-US"/>
        </a:p>
      </dgm:t>
    </dgm:pt>
    <dgm:pt modelId="{5DE0456C-580D-4E03-9298-A5C3868F3971}" type="sibTrans" cxnId="{B8705953-E5DC-4442-BDE5-D072D7306210}">
      <dgm:prSet/>
      <dgm:spPr/>
      <dgm:t>
        <a:bodyPr/>
        <a:lstStyle/>
        <a:p>
          <a:endParaRPr lang="en-US"/>
        </a:p>
      </dgm:t>
    </dgm:pt>
    <dgm:pt modelId="{ADDCC962-151A-4DAB-A762-460B0BADB8DB}">
      <dgm:prSet/>
      <dgm:spPr/>
      <dgm:t>
        <a:bodyPr/>
        <a:lstStyle/>
        <a:p>
          <a:pPr algn="ctr"/>
          <a:r>
            <a:rPr lang="en-US" dirty="0"/>
            <a:t>Prevent unnecessary duplicate vaccination and costly vaccine waste</a:t>
          </a:r>
        </a:p>
      </dgm:t>
    </dgm:pt>
    <dgm:pt modelId="{01F8347D-972D-4664-A66F-9BD8E75CD409}" type="parTrans" cxnId="{A1B31C8C-00EA-4144-A468-25A5FEF210C9}">
      <dgm:prSet/>
      <dgm:spPr/>
      <dgm:t>
        <a:bodyPr/>
        <a:lstStyle/>
        <a:p>
          <a:endParaRPr lang="en-US"/>
        </a:p>
      </dgm:t>
    </dgm:pt>
    <dgm:pt modelId="{0B28A75B-10E8-4540-9A97-4B3B558A3EFC}" type="sibTrans" cxnId="{A1B31C8C-00EA-4144-A468-25A5FEF210C9}">
      <dgm:prSet/>
      <dgm:spPr/>
      <dgm:t>
        <a:bodyPr/>
        <a:lstStyle/>
        <a:p>
          <a:endParaRPr lang="en-US"/>
        </a:p>
      </dgm:t>
    </dgm:pt>
    <dgm:pt modelId="{7CE22B68-867A-4D87-88EE-A7F415B5203A}">
      <dgm:prSet/>
      <dgm:spPr/>
      <dgm:t>
        <a:bodyPr/>
        <a:lstStyle/>
        <a:p>
          <a:r>
            <a:rPr lang="en-US"/>
            <a:t>Support</a:t>
          </a:r>
        </a:p>
      </dgm:t>
    </dgm:pt>
    <dgm:pt modelId="{73B77177-543F-4190-A8CE-8F4998D772EF}" type="parTrans" cxnId="{1CA151A2-50A7-4E6B-ABF4-0A976F9ABD01}">
      <dgm:prSet/>
      <dgm:spPr/>
      <dgm:t>
        <a:bodyPr/>
        <a:lstStyle/>
        <a:p>
          <a:endParaRPr lang="en-US"/>
        </a:p>
      </dgm:t>
    </dgm:pt>
    <dgm:pt modelId="{ACB9605E-A9C8-42AB-97D3-EEFC6FF0C1A9}" type="sibTrans" cxnId="{1CA151A2-50A7-4E6B-ABF4-0A976F9ABD01}">
      <dgm:prSet/>
      <dgm:spPr/>
      <dgm:t>
        <a:bodyPr/>
        <a:lstStyle/>
        <a:p>
          <a:endParaRPr lang="en-US"/>
        </a:p>
      </dgm:t>
    </dgm:pt>
    <dgm:pt modelId="{F25652E0-A3BA-4645-B4CA-FE67802B3F9F}">
      <dgm:prSet/>
      <dgm:spPr/>
      <dgm:t>
        <a:bodyPr/>
        <a:lstStyle/>
        <a:p>
          <a:pPr algn="ctr"/>
          <a:r>
            <a:rPr lang="en-US" dirty="0"/>
            <a:t>Support collaboration, coordination, communication, and documentation</a:t>
          </a:r>
        </a:p>
      </dgm:t>
    </dgm:pt>
    <dgm:pt modelId="{A30309DC-855E-48D2-93B0-DE01F2A1FD08}" type="parTrans" cxnId="{E67C35CD-4044-4DE0-8DF6-8B50C0AD8D45}">
      <dgm:prSet/>
      <dgm:spPr/>
      <dgm:t>
        <a:bodyPr/>
        <a:lstStyle/>
        <a:p>
          <a:endParaRPr lang="en-US"/>
        </a:p>
      </dgm:t>
    </dgm:pt>
    <dgm:pt modelId="{73BD64A6-460E-4A4B-BE31-8806F7B9B12E}" type="sibTrans" cxnId="{E67C35CD-4044-4DE0-8DF6-8B50C0AD8D45}">
      <dgm:prSet/>
      <dgm:spPr/>
      <dgm:t>
        <a:bodyPr/>
        <a:lstStyle/>
        <a:p>
          <a:endParaRPr lang="en-US"/>
        </a:p>
      </dgm:t>
    </dgm:pt>
    <dgm:pt modelId="{E3A30926-B4AF-49B4-8467-AF151EF4EF97}" type="pres">
      <dgm:prSet presAssocID="{114CC25C-02DB-441F-91E3-D172FBB8452B}" presName="Name0" presStyleCnt="0">
        <dgm:presLayoutVars>
          <dgm:dir/>
          <dgm:animLvl val="lvl"/>
          <dgm:resizeHandles val="exact"/>
        </dgm:presLayoutVars>
      </dgm:prSet>
      <dgm:spPr/>
    </dgm:pt>
    <dgm:pt modelId="{5B04D702-4230-4FAC-AA0D-C5551AE13712}" type="pres">
      <dgm:prSet presAssocID="{ADEEB818-3DCA-4115-9E32-FE3A264B4109}" presName="composite" presStyleCnt="0"/>
      <dgm:spPr/>
    </dgm:pt>
    <dgm:pt modelId="{C9AC7B76-10CF-4FEC-8DEC-6E06A8D4A259}" type="pres">
      <dgm:prSet presAssocID="{ADEEB818-3DCA-4115-9E32-FE3A264B4109}" presName="parTx" presStyleLbl="alignNode1" presStyleIdx="0" presStyleCnt="5">
        <dgm:presLayoutVars>
          <dgm:chMax val="0"/>
          <dgm:chPref val="0"/>
        </dgm:presLayoutVars>
      </dgm:prSet>
      <dgm:spPr/>
    </dgm:pt>
    <dgm:pt modelId="{8E208AEC-60B4-4534-AA71-49B6AD2FD0C9}" type="pres">
      <dgm:prSet presAssocID="{ADEEB818-3DCA-4115-9E32-FE3A264B4109}" presName="desTx" presStyleLbl="alignAccFollowNode1" presStyleIdx="0" presStyleCnt="5">
        <dgm:presLayoutVars/>
      </dgm:prSet>
      <dgm:spPr/>
    </dgm:pt>
    <dgm:pt modelId="{E26C5C27-D371-47AB-B4DB-951B10F4071E}" type="pres">
      <dgm:prSet presAssocID="{3399BA9C-E76D-4608-840A-3D7272FE06F4}" presName="space" presStyleCnt="0"/>
      <dgm:spPr/>
    </dgm:pt>
    <dgm:pt modelId="{28FEC25E-5B4F-4BE4-809D-E4E2BED03E33}" type="pres">
      <dgm:prSet presAssocID="{61C77E3E-86EA-410C-ACE4-251492D3B6AB}" presName="composite" presStyleCnt="0"/>
      <dgm:spPr/>
    </dgm:pt>
    <dgm:pt modelId="{0B2FFE74-0DCE-44A3-B6BC-2DFE25475579}" type="pres">
      <dgm:prSet presAssocID="{61C77E3E-86EA-410C-ACE4-251492D3B6AB}" presName="parTx" presStyleLbl="alignNode1" presStyleIdx="1" presStyleCnt="5">
        <dgm:presLayoutVars>
          <dgm:chMax val="0"/>
          <dgm:chPref val="0"/>
        </dgm:presLayoutVars>
      </dgm:prSet>
      <dgm:spPr/>
    </dgm:pt>
    <dgm:pt modelId="{429FB8A2-A37C-4574-B2C6-01DB62CCEC15}" type="pres">
      <dgm:prSet presAssocID="{61C77E3E-86EA-410C-ACE4-251492D3B6AB}" presName="desTx" presStyleLbl="alignAccFollowNode1" presStyleIdx="1" presStyleCnt="5">
        <dgm:presLayoutVars/>
      </dgm:prSet>
      <dgm:spPr/>
    </dgm:pt>
    <dgm:pt modelId="{817432AC-2F2A-4A40-A0AC-8AF8A4EE1FC4}" type="pres">
      <dgm:prSet presAssocID="{A57284AC-417D-4335-915C-DB64B08DBD7D}" presName="space" presStyleCnt="0"/>
      <dgm:spPr/>
    </dgm:pt>
    <dgm:pt modelId="{2E116D21-3F29-45CF-882B-D156D12DC8FC}" type="pres">
      <dgm:prSet presAssocID="{33A41F38-8544-4CAA-BC9D-F9C4F4D3AF67}" presName="composite" presStyleCnt="0"/>
      <dgm:spPr/>
    </dgm:pt>
    <dgm:pt modelId="{2511248B-B2F4-4D70-A823-A422C5F5A8F8}" type="pres">
      <dgm:prSet presAssocID="{33A41F38-8544-4CAA-BC9D-F9C4F4D3AF67}" presName="parTx" presStyleLbl="alignNode1" presStyleIdx="2" presStyleCnt="5">
        <dgm:presLayoutVars>
          <dgm:chMax val="0"/>
          <dgm:chPref val="0"/>
        </dgm:presLayoutVars>
      </dgm:prSet>
      <dgm:spPr/>
    </dgm:pt>
    <dgm:pt modelId="{F150D2AC-4413-4E45-B269-FF8A6769EC64}" type="pres">
      <dgm:prSet presAssocID="{33A41F38-8544-4CAA-BC9D-F9C4F4D3AF67}" presName="desTx" presStyleLbl="alignAccFollowNode1" presStyleIdx="2" presStyleCnt="5">
        <dgm:presLayoutVars/>
      </dgm:prSet>
      <dgm:spPr/>
    </dgm:pt>
    <dgm:pt modelId="{B7B5E105-B35A-49B1-A7DE-100EDA869925}" type="pres">
      <dgm:prSet presAssocID="{74AEA658-BBCB-4A2B-B340-640417CA0425}" presName="space" presStyleCnt="0"/>
      <dgm:spPr/>
    </dgm:pt>
    <dgm:pt modelId="{DC06C0A2-DEE6-4984-9D01-3DA0D42ABB5B}" type="pres">
      <dgm:prSet presAssocID="{29D9CEF0-8D43-4781-A072-D3BCBABA1DDB}" presName="composite" presStyleCnt="0"/>
      <dgm:spPr/>
    </dgm:pt>
    <dgm:pt modelId="{1268674A-FE3A-4952-B004-38550CDBB9FC}" type="pres">
      <dgm:prSet presAssocID="{29D9CEF0-8D43-4781-A072-D3BCBABA1DDB}" presName="parTx" presStyleLbl="alignNode1" presStyleIdx="3" presStyleCnt="5">
        <dgm:presLayoutVars>
          <dgm:chMax val="0"/>
          <dgm:chPref val="0"/>
        </dgm:presLayoutVars>
      </dgm:prSet>
      <dgm:spPr/>
    </dgm:pt>
    <dgm:pt modelId="{613457FA-8F22-49F1-A390-7BE09E17FFE6}" type="pres">
      <dgm:prSet presAssocID="{29D9CEF0-8D43-4781-A072-D3BCBABA1DDB}" presName="desTx" presStyleLbl="alignAccFollowNode1" presStyleIdx="3" presStyleCnt="5">
        <dgm:presLayoutVars/>
      </dgm:prSet>
      <dgm:spPr/>
    </dgm:pt>
    <dgm:pt modelId="{0BCE71EC-9B0B-4C76-811E-447A3BE4A37A}" type="pres">
      <dgm:prSet presAssocID="{5DE0456C-580D-4E03-9298-A5C3868F3971}" presName="space" presStyleCnt="0"/>
      <dgm:spPr/>
    </dgm:pt>
    <dgm:pt modelId="{B29BEC08-EF47-42F3-90AD-8AB3DA85A9B2}" type="pres">
      <dgm:prSet presAssocID="{7CE22B68-867A-4D87-88EE-A7F415B5203A}" presName="composite" presStyleCnt="0"/>
      <dgm:spPr/>
    </dgm:pt>
    <dgm:pt modelId="{43717A31-7B0C-4889-B23C-C2065A250090}" type="pres">
      <dgm:prSet presAssocID="{7CE22B68-867A-4D87-88EE-A7F415B5203A}" presName="parTx" presStyleLbl="alignNode1" presStyleIdx="4" presStyleCnt="5">
        <dgm:presLayoutVars>
          <dgm:chMax val="0"/>
          <dgm:chPref val="0"/>
        </dgm:presLayoutVars>
      </dgm:prSet>
      <dgm:spPr/>
    </dgm:pt>
    <dgm:pt modelId="{7EC02325-FD5B-4195-B905-38271AEF1F19}" type="pres">
      <dgm:prSet presAssocID="{7CE22B68-867A-4D87-88EE-A7F415B5203A}" presName="desTx" presStyleLbl="alignAccFollowNode1" presStyleIdx="4" presStyleCnt="5">
        <dgm:presLayoutVars/>
      </dgm:prSet>
      <dgm:spPr/>
    </dgm:pt>
  </dgm:ptLst>
  <dgm:cxnLst>
    <dgm:cxn modelId="{67F8FE0A-FB22-4CC2-9363-EB4B8CE6D9E5}" srcId="{114CC25C-02DB-441F-91E3-D172FBB8452B}" destId="{61C77E3E-86EA-410C-ACE4-251492D3B6AB}" srcOrd="1" destOrd="0" parTransId="{E1290711-3235-4A54-807F-19F31F1399A1}" sibTransId="{A57284AC-417D-4335-915C-DB64B08DBD7D}"/>
    <dgm:cxn modelId="{C1A96723-1086-46A4-B4A3-114D8FB49CFD}" type="presOf" srcId="{E44B23B6-D061-474E-9ECD-21F00EE447AF}" destId="{8E208AEC-60B4-4534-AA71-49B6AD2FD0C9}" srcOrd="0" destOrd="0" presId="urn:microsoft.com/office/officeart/2016/7/layout/ChevronBlockProcess"/>
    <dgm:cxn modelId="{86A87923-8F09-442F-AE15-171181DA969A}" type="presOf" srcId="{7CE22B68-867A-4D87-88EE-A7F415B5203A}" destId="{43717A31-7B0C-4889-B23C-C2065A250090}" srcOrd="0" destOrd="0" presId="urn:microsoft.com/office/officeart/2016/7/layout/ChevronBlockProcess"/>
    <dgm:cxn modelId="{2CDBC02D-8B83-4579-BF86-3615274208C3}" type="presOf" srcId="{ADEEB818-3DCA-4115-9E32-FE3A264B4109}" destId="{C9AC7B76-10CF-4FEC-8DEC-6E06A8D4A259}" srcOrd="0" destOrd="0" presId="urn:microsoft.com/office/officeart/2016/7/layout/ChevronBlockProcess"/>
    <dgm:cxn modelId="{E69E3137-F7E4-4D4D-BCAA-0E9589F95DB6}" type="presOf" srcId="{17221922-626E-4D6E-8945-63A78823A4C1}" destId="{429FB8A2-A37C-4574-B2C6-01DB62CCEC15}" srcOrd="0" destOrd="0" presId="urn:microsoft.com/office/officeart/2016/7/layout/ChevronBlockProcess"/>
    <dgm:cxn modelId="{AE305F3A-5A0B-4497-905B-3F16E7F8505D}" type="presOf" srcId="{33A41F38-8544-4CAA-BC9D-F9C4F4D3AF67}" destId="{2511248B-B2F4-4D70-A823-A422C5F5A8F8}" srcOrd="0" destOrd="0" presId="urn:microsoft.com/office/officeart/2016/7/layout/ChevronBlockProcess"/>
    <dgm:cxn modelId="{DDC90260-29CD-450F-9817-2B9B2CFCD99B}" srcId="{ADEEB818-3DCA-4115-9E32-FE3A264B4109}" destId="{E44B23B6-D061-474E-9ECD-21F00EE447AF}" srcOrd="0" destOrd="0" parTransId="{DAD19A10-1195-4767-A4AA-EF7F148F3120}" sibTransId="{1F8FEC7D-C269-478F-8355-C9E5006A6658}"/>
    <dgm:cxn modelId="{4290A551-5C56-409B-8E92-1F056D007325}" srcId="{114CC25C-02DB-441F-91E3-D172FBB8452B}" destId="{ADEEB818-3DCA-4115-9E32-FE3A264B4109}" srcOrd="0" destOrd="0" parTransId="{09C2DA00-8CE5-4D0F-A44E-313D516BDC32}" sibTransId="{3399BA9C-E76D-4608-840A-3D7272FE06F4}"/>
    <dgm:cxn modelId="{B8705953-E5DC-4442-BDE5-D072D7306210}" srcId="{114CC25C-02DB-441F-91E3-D172FBB8452B}" destId="{29D9CEF0-8D43-4781-A072-D3BCBABA1DDB}" srcOrd="3" destOrd="0" parTransId="{0022438A-797F-4BDB-9AF9-81AAFAA29CB6}" sibTransId="{5DE0456C-580D-4E03-9298-A5C3868F3971}"/>
    <dgm:cxn modelId="{B6978A55-23AB-4B15-8A5C-625D78C65B49}" type="presOf" srcId="{114CC25C-02DB-441F-91E3-D172FBB8452B}" destId="{E3A30926-B4AF-49B4-8467-AF151EF4EF97}" srcOrd="0" destOrd="0" presId="urn:microsoft.com/office/officeart/2016/7/layout/ChevronBlockProcess"/>
    <dgm:cxn modelId="{A1B31C8C-00EA-4144-A468-25A5FEF210C9}" srcId="{29D9CEF0-8D43-4781-A072-D3BCBABA1DDB}" destId="{ADDCC962-151A-4DAB-A762-460B0BADB8DB}" srcOrd="0" destOrd="0" parTransId="{01F8347D-972D-4664-A66F-9BD8E75CD409}" sibTransId="{0B28A75B-10E8-4540-9A97-4B3B558A3EFC}"/>
    <dgm:cxn modelId="{48BD5A91-3F59-49EF-BDC3-529A82A0263F}" type="presOf" srcId="{F25652E0-A3BA-4645-B4CA-FE67802B3F9F}" destId="{7EC02325-FD5B-4195-B905-38271AEF1F19}" srcOrd="0" destOrd="0" presId="urn:microsoft.com/office/officeart/2016/7/layout/ChevronBlockProcess"/>
    <dgm:cxn modelId="{1CA151A2-50A7-4E6B-ABF4-0A976F9ABD01}" srcId="{114CC25C-02DB-441F-91E3-D172FBB8452B}" destId="{7CE22B68-867A-4D87-88EE-A7F415B5203A}" srcOrd="4" destOrd="0" parTransId="{73B77177-543F-4190-A8CE-8F4998D772EF}" sibTransId="{ACB9605E-A9C8-42AB-97D3-EEFC6FF0C1A9}"/>
    <dgm:cxn modelId="{DFC058B1-B454-4A1B-B444-9C9B0D101824}" type="presOf" srcId="{29D9CEF0-8D43-4781-A072-D3BCBABA1DDB}" destId="{1268674A-FE3A-4952-B004-38550CDBB9FC}" srcOrd="0" destOrd="0" presId="urn:microsoft.com/office/officeart/2016/7/layout/ChevronBlockProcess"/>
    <dgm:cxn modelId="{D20EC1BB-F69C-49C4-9F7F-E358C370E5C3}" srcId="{114CC25C-02DB-441F-91E3-D172FBB8452B}" destId="{33A41F38-8544-4CAA-BC9D-F9C4F4D3AF67}" srcOrd="2" destOrd="0" parTransId="{F345A003-E15B-42B9-805B-FFB45870D460}" sibTransId="{74AEA658-BBCB-4A2B-B340-640417CA0425}"/>
    <dgm:cxn modelId="{E67C35CD-4044-4DE0-8DF6-8B50C0AD8D45}" srcId="{7CE22B68-867A-4D87-88EE-A7F415B5203A}" destId="{F25652E0-A3BA-4645-B4CA-FE67802B3F9F}" srcOrd="0" destOrd="0" parTransId="{A30309DC-855E-48D2-93B0-DE01F2A1FD08}" sibTransId="{73BD64A6-460E-4A4B-BE31-8806F7B9B12E}"/>
    <dgm:cxn modelId="{1C0D3DE5-C27D-4A11-A3C2-6ED8E7DE5A57}" type="presOf" srcId="{ADDCC962-151A-4DAB-A762-460B0BADB8DB}" destId="{613457FA-8F22-49F1-A390-7BE09E17FFE6}" srcOrd="0" destOrd="0" presId="urn:microsoft.com/office/officeart/2016/7/layout/ChevronBlockProcess"/>
    <dgm:cxn modelId="{5FBC61E6-421D-4128-B78F-D133E4E9DBDA}" srcId="{33A41F38-8544-4CAA-BC9D-F9C4F4D3AF67}" destId="{62BEAD28-27DC-4372-B5D7-80082B7E77A1}" srcOrd="0" destOrd="0" parTransId="{CA8463F7-0D20-4191-BAFE-D50840B691CD}" sibTransId="{F45FEFF8-CFC4-4C0C-B647-D4DC6023E270}"/>
    <dgm:cxn modelId="{4CDD8EEA-1755-41A6-BEEB-018BF75CCB99}" srcId="{61C77E3E-86EA-410C-ACE4-251492D3B6AB}" destId="{17221922-626E-4D6E-8945-63A78823A4C1}" srcOrd="0" destOrd="0" parTransId="{3895844F-CC9F-475D-B863-04A881229AB3}" sibTransId="{5066B11A-709E-420A-A8DC-981BF13C10CC}"/>
    <dgm:cxn modelId="{087F09F6-A859-43C4-BB02-4861118EA3C7}" type="presOf" srcId="{61C77E3E-86EA-410C-ACE4-251492D3B6AB}" destId="{0B2FFE74-0DCE-44A3-B6BC-2DFE25475579}" srcOrd="0" destOrd="0" presId="urn:microsoft.com/office/officeart/2016/7/layout/ChevronBlockProcess"/>
    <dgm:cxn modelId="{4E3D1CFD-EFFC-41AC-AF8F-A04A9018B88A}" type="presOf" srcId="{62BEAD28-27DC-4372-B5D7-80082B7E77A1}" destId="{F150D2AC-4413-4E45-B269-FF8A6769EC64}" srcOrd="0" destOrd="0" presId="urn:microsoft.com/office/officeart/2016/7/layout/ChevronBlockProcess"/>
    <dgm:cxn modelId="{65053974-4B78-45CA-B36A-8174E3BBDB6B}" type="presParOf" srcId="{E3A30926-B4AF-49B4-8467-AF151EF4EF97}" destId="{5B04D702-4230-4FAC-AA0D-C5551AE13712}" srcOrd="0" destOrd="0" presId="urn:microsoft.com/office/officeart/2016/7/layout/ChevronBlockProcess"/>
    <dgm:cxn modelId="{A5142981-A912-412D-888C-24EDD65D85A9}" type="presParOf" srcId="{5B04D702-4230-4FAC-AA0D-C5551AE13712}" destId="{C9AC7B76-10CF-4FEC-8DEC-6E06A8D4A259}" srcOrd="0" destOrd="0" presId="urn:microsoft.com/office/officeart/2016/7/layout/ChevronBlockProcess"/>
    <dgm:cxn modelId="{B2CF54C9-1BF8-4C66-BB02-EB5F2960A99E}" type="presParOf" srcId="{5B04D702-4230-4FAC-AA0D-C5551AE13712}" destId="{8E208AEC-60B4-4534-AA71-49B6AD2FD0C9}" srcOrd="1" destOrd="0" presId="urn:microsoft.com/office/officeart/2016/7/layout/ChevronBlockProcess"/>
    <dgm:cxn modelId="{4C34016E-10EA-4DF1-A628-B94365E47B56}" type="presParOf" srcId="{E3A30926-B4AF-49B4-8467-AF151EF4EF97}" destId="{E26C5C27-D371-47AB-B4DB-951B10F4071E}" srcOrd="1" destOrd="0" presId="urn:microsoft.com/office/officeart/2016/7/layout/ChevronBlockProcess"/>
    <dgm:cxn modelId="{6ADD74E9-6674-4C7A-AFA2-C667F87B1E72}" type="presParOf" srcId="{E3A30926-B4AF-49B4-8467-AF151EF4EF97}" destId="{28FEC25E-5B4F-4BE4-809D-E4E2BED03E33}" srcOrd="2" destOrd="0" presId="urn:microsoft.com/office/officeart/2016/7/layout/ChevronBlockProcess"/>
    <dgm:cxn modelId="{1FFBB185-BBA7-4951-AAC7-ED9CD3A30EF9}" type="presParOf" srcId="{28FEC25E-5B4F-4BE4-809D-E4E2BED03E33}" destId="{0B2FFE74-0DCE-44A3-B6BC-2DFE25475579}" srcOrd="0" destOrd="0" presId="urn:microsoft.com/office/officeart/2016/7/layout/ChevronBlockProcess"/>
    <dgm:cxn modelId="{671D1939-6715-4484-A0DD-B2E7006FF06A}" type="presParOf" srcId="{28FEC25E-5B4F-4BE4-809D-E4E2BED03E33}" destId="{429FB8A2-A37C-4574-B2C6-01DB62CCEC15}" srcOrd="1" destOrd="0" presId="urn:microsoft.com/office/officeart/2016/7/layout/ChevronBlockProcess"/>
    <dgm:cxn modelId="{911B3091-3798-484D-B127-7E2BAD9FD0E4}" type="presParOf" srcId="{E3A30926-B4AF-49B4-8467-AF151EF4EF97}" destId="{817432AC-2F2A-4A40-A0AC-8AF8A4EE1FC4}" srcOrd="3" destOrd="0" presId="urn:microsoft.com/office/officeart/2016/7/layout/ChevronBlockProcess"/>
    <dgm:cxn modelId="{840514BB-9E7C-4D18-8765-E4562863485A}" type="presParOf" srcId="{E3A30926-B4AF-49B4-8467-AF151EF4EF97}" destId="{2E116D21-3F29-45CF-882B-D156D12DC8FC}" srcOrd="4" destOrd="0" presId="urn:microsoft.com/office/officeart/2016/7/layout/ChevronBlockProcess"/>
    <dgm:cxn modelId="{DA0DD3F5-6CDC-4BA8-AAF7-FB48FDA582AA}" type="presParOf" srcId="{2E116D21-3F29-45CF-882B-D156D12DC8FC}" destId="{2511248B-B2F4-4D70-A823-A422C5F5A8F8}" srcOrd="0" destOrd="0" presId="urn:microsoft.com/office/officeart/2016/7/layout/ChevronBlockProcess"/>
    <dgm:cxn modelId="{B203E86A-4E67-41B3-B4C0-F520B3CF01F8}" type="presParOf" srcId="{2E116D21-3F29-45CF-882B-D156D12DC8FC}" destId="{F150D2AC-4413-4E45-B269-FF8A6769EC64}" srcOrd="1" destOrd="0" presId="urn:microsoft.com/office/officeart/2016/7/layout/ChevronBlockProcess"/>
    <dgm:cxn modelId="{DF6FFB53-FB10-4C63-BE7A-67DB7A5A8478}" type="presParOf" srcId="{E3A30926-B4AF-49B4-8467-AF151EF4EF97}" destId="{B7B5E105-B35A-49B1-A7DE-100EDA869925}" srcOrd="5" destOrd="0" presId="urn:microsoft.com/office/officeart/2016/7/layout/ChevronBlockProcess"/>
    <dgm:cxn modelId="{DD9435A2-67BF-4FE3-B0C5-1961EAF86806}" type="presParOf" srcId="{E3A30926-B4AF-49B4-8467-AF151EF4EF97}" destId="{DC06C0A2-DEE6-4984-9D01-3DA0D42ABB5B}" srcOrd="6" destOrd="0" presId="urn:microsoft.com/office/officeart/2016/7/layout/ChevronBlockProcess"/>
    <dgm:cxn modelId="{5E12E84F-FB32-43F4-9DD9-7851D0C4F064}" type="presParOf" srcId="{DC06C0A2-DEE6-4984-9D01-3DA0D42ABB5B}" destId="{1268674A-FE3A-4952-B004-38550CDBB9FC}" srcOrd="0" destOrd="0" presId="urn:microsoft.com/office/officeart/2016/7/layout/ChevronBlockProcess"/>
    <dgm:cxn modelId="{398A879D-A734-4D22-86ED-FCB69F07239C}" type="presParOf" srcId="{DC06C0A2-DEE6-4984-9D01-3DA0D42ABB5B}" destId="{613457FA-8F22-49F1-A390-7BE09E17FFE6}" srcOrd="1" destOrd="0" presId="urn:microsoft.com/office/officeart/2016/7/layout/ChevronBlockProcess"/>
    <dgm:cxn modelId="{96A60F6A-149E-4FE4-82CF-230F7168F290}" type="presParOf" srcId="{E3A30926-B4AF-49B4-8467-AF151EF4EF97}" destId="{0BCE71EC-9B0B-4C76-811E-447A3BE4A37A}" srcOrd="7" destOrd="0" presId="urn:microsoft.com/office/officeart/2016/7/layout/ChevronBlockProcess"/>
    <dgm:cxn modelId="{AB003ECA-EAAB-4CD6-8048-BB040BF57DCE}" type="presParOf" srcId="{E3A30926-B4AF-49B4-8467-AF151EF4EF97}" destId="{B29BEC08-EF47-42F3-90AD-8AB3DA85A9B2}" srcOrd="8" destOrd="0" presId="urn:microsoft.com/office/officeart/2016/7/layout/ChevronBlockProcess"/>
    <dgm:cxn modelId="{1DFAE1F1-AA54-4D67-982F-E4C3ABCF5F20}" type="presParOf" srcId="{B29BEC08-EF47-42F3-90AD-8AB3DA85A9B2}" destId="{43717A31-7B0C-4889-B23C-C2065A250090}" srcOrd="0" destOrd="0" presId="urn:microsoft.com/office/officeart/2016/7/layout/ChevronBlockProcess"/>
    <dgm:cxn modelId="{6D7D3BA6-CFFC-4607-9644-554062999521}" type="presParOf" srcId="{B29BEC08-EF47-42F3-90AD-8AB3DA85A9B2}" destId="{7EC02325-FD5B-4195-B905-38271AEF1F19}"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A2BFB-954A-480C-898B-440407DE4D8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97C5321-0E0C-4640-B505-35D7CEE246C8}">
      <dgm:prSet custT="1"/>
      <dgm:spPr/>
      <dgm:t>
        <a:bodyPr/>
        <a:lstStyle/>
        <a:p>
          <a:pPr>
            <a:lnSpc>
              <a:spcPct val="100000"/>
            </a:lnSpc>
            <a:defRPr cap="all"/>
          </a:pPr>
          <a:r>
            <a:rPr lang="en-US" sz="2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Enhanced reporting </a:t>
          </a:r>
          <a:endParaRPr lang="en-US" sz="2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dgm:t>
    </dgm:pt>
    <dgm:pt modelId="{269D59D4-FC90-4620-AC6E-5A3E2414E0CD}" type="parTrans" cxnId="{B33C12AE-0DAF-42E9-8080-34C09518C1A7}">
      <dgm:prSet/>
      <dgm:spPr/>
      <dgm:t>
        <a:bodyPr/>
        <a:lstStyle/>
        <a:p>
          <a:endParaRPr lang="en-US"/>
        </a:p>
      </dgm:t>
    </dgm:pt>
    <dgm:pt modelId="{1EC89B16-B3C4-44F1-97A9-F1C6AB0D6838}" type="sibTrans" cxnId="{B33C12AE-0DAF-42E9-8080-34C09518C1A7}">
      <dgm:prSet/>
      <dgm:spPr/>
      <dgm:t>
        <a:bodyPr/>
        <a:lstStyle/>
        <a:p>
          <a:endParaRPr lang="en-US"/>
        </a:p>
      </dgm:t>
    </dgm:pt>
    <dgm:pt modelId="{F1EAAB4B-AC94-4B65-AD7F-75DF22A6F8ED}">
      <dgm:prSet custT="1"/>
      <dgm:spPr/>
      <dgm:t>
        <a:bodyPr/>
        <a:lstStyle/>
        <a:p>
          <a:pPr marL="0" lvl="0" indent="0" algn="ctr" defTabSz="1066800">
            <a:lnSpc>
              <a:spcPct val="100000"/>
            </a:lnSpc>
            <a:spcBef>
              <a:spcPct val="0"/>
            </a:spcBef>
            <a:spcAft>
              <a:spcPct val="35000"/>
            </a:spcAft>
            <a:buNone/>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accurate coverage rates</a:t>
          </a:r>
        </a:p>
      </dgm:t>
    </dgm:pt>
    <dgm:pt modelId="{8F8C8EC0-8FDC-44AD-8250-86A2D33EB274}" type="parTrans" cxnId="{C106CA66-E4EA-4FF4-8562-2D8B36ECEF1E}">
      <dgm:prSet/>
      <dgm:spPr/>
      <dgm:t>
        <a:bodyPr/>
        <a:lstStyle/>
        <a:p>
          <a:endParaRPr lang="en-US"/>
        </a:p>
      </dgm:t>
    </dgm:pt>
    <dgm:pt modelId="{0DC7D564-F27E-4AA4-825C-1887797FEF1B}" type="sibTrans" cxnId="{C106CA66-E4EA-4FF4-8562-2D8B36ECEF1E}">
      <dgm:prSet/>
      <dgm:spPr/>
      <dgm:t>
        <a:bodyPr/>
        <a:lstStyle/>
        <a:p>
          <a:endParaRPr lang="en-US"/>
        </a:p>
      </dgm:t>
    </dgm:pt>
    <dgm:pt modelId="{F77DC9CB-AC8E-4577-B0F4-C940A696305B}">
      <dgm:prSet custT="1"/>
      <dgm:spPr/>
      <dgm:t>
        <a:bodyPr/>
        <a:lstStyle/>
        <a:p>
          <a:pPr marL="0" lvl="0" indent="0" algn="ctr" defTabSz="1066800">
            <a:lnSpc>
              <a:spcPct val="100000"/>
            </a:lnSpc>
            <a:spcBef>
              <a:spcPct val="0"/>
            </a:spcBef>
            <a:spcAft>
              <a:spcPct val="35000"/>
            </a:spcAft>
            <a:buNone/>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Improved data quality &amp; completeness </a:t>
          </a:r>
        </a:p>
      </dgm:t>
    </dgm:pt>
    <dgm:pt modelId="{2B5F31B1-0C48-4CC6-B6B6-403CB2551ECA}" type="parTrans" cxnId="{4E6E1326-CA35-48AA-8837-B01CAAB3054A}">
      <dgm:prSet/>
      <dgm:spPr/>
      <dgm:t>
        <a:bodyPr/>
        <a:lstStyle/>
        <a:p>
          <a:endParaRPr lang="en-US"/>
        </a:p>
      </dgm:t>
    </dgm:pt>
    <dgm:pt modelId="{33EF2E8D-9DC7-4F5C-AA7F-8ACADA87FDD8}" type="sibTrans" cxnId="{4E6E1326-CA35-48AA-8837-B01CAAB3054A}">
      <dgm:prSet/>
      <dgm:spPr/>
      <dgm:t>
        <a:bodyPr/>
        <a:lstStyle/>
        <a:p>
          <a:endParaRPr lang="en-US"/>
        </a:p>
      </dgm:t>
    </dgm:pt>
    <dgm:pt modelId="{F95798EC-06DD-436D-845C-533C6961D64D}">
      <dgm:prSet custT="1"/>
      <dgm:spPr/>
      <dgm:t>
        <a:bodyPr/>
        <a:lstStyle/>
        <a:p>
          <a:pPr>
            <a:lnSpc>
              <a:spcPct val="100000"/>
            </a:lnSpc>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data visualization and analytics</a:t>
          </a:r>
          <a:endParaRPr lang="en-US" sz="1050" kern="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dgm:t>
    </dgm:pt>
    <dgm:pt modelId="{4791B698-28EA-4CD6-9A42-B2ED21BD861A}" type="parTrans" cxnId="{8CF7BF3D-E7F5-484F-A90A-A8438F04C1BA}">
      <dgm:prSet/>
      <dgm:spPr/>
      <dgm:t>
        <a:bodyPr/>
        <a:lstStyle/>
        <a:p>
          <a:endParaRPr lang="en-US"/>
        </a:p>
      </dgm:t>
    </dgm:pt>
    <dgm:pt modelId="{4F2D7F40-2AD9-4004-B4C0-8C5C109229FB}" type="sibTrans" cxnId="{8CF7BF3D-E7F5-484F-A90A-A8438F04C1BA}">
      <dgm:prSet/>
      <dgm:spPr/>
      <dgm:t>
        <a:bodyPr/>
        <a:lstStyle/>
        <a:p>
          <a:endParaRPr lang="en-US"/>
        </a:p>
      </dgm:t>
    </dgm:pt>
    <dgm:pt modelId="{C1C4D9FB-ADCC-4971-9146-1108CDB6DB17}" type="pres">
      <dgm:prSet presAssocID="{5D3A2BFB-954A-480C-898B-440407DE4D8A}" presName="root" presStyleCnt="0">
        <dgm:presLayoutVars>
          <dgm:dir/>
          <dgm:resizeHandles val="exact"/>
        </dgm:presLayoutVars>
      </dgm:prSet>
      <dgm:spPr/>
    </dgm:pt>
    <dgm:pt modelId="{93DBF26D-6B86-48B7-A24A-A991B5237799}" type="pres">
      <dgm:prSet presAssocID="{897C5321-0E0C-4640-B505-35D7CEE246C8}" presName="compNode" presStyleCnt="0"/>
      <dgm:spPr/>
    </dgm:pt>
    <dgm:pt modelId="{48E4580A-1B55-4D37-AF0A-EFB6FDD7A32F}" type="pres">
      <dgm:prSet presAssocID="{897C5321-0E0C-4640-B505-35D7CEE246C8}" presName="iconBgRect" presStyleLbl="bgShp" presStyleIdx="0" presStyleCnt="4" custScaleX="177184" custScaleY="166801"/>
      <dgm:spPr/>
    </dgm:pt>
    <dgm:pt modelId="{CDAC3C2D-FCE1-402C-B48D-E44A2D2918EC}" type="pres">
      <dgm:prSet presAssocID="{897C5321-0E0C-4640-B505-35D7CEE246C8}" presName="iconRect" presStyleLbl="node1" presStyleIdx="0" presStyleCnt="4" custScaleX="177184" custScaleY="1668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0EF20CC0-FECA-4F6D-B498-E832BA1CA02C}" type="pres">
      <dgm:prSet presAssocID="{897C5321-0E0C-4640-B505-35D7CEE246C8}" presName="spaceRect" presStyleCnt="0"/>
      <dgm:spPr/>
    </dgm:pt>
    <dgm:pt modelId="{500D351C-C67B-486A-B3E3-0749F0721D5A}" type="pres">
      <dgm:prSet presAssocID="{897C5321-0E0C-4640-B505-35D7CEE246C8}" presName="textRect" presStyleLbl="revTx" presStyleIdx="0" presStyleCnt="4" custScaleX="147894" custLinFactNeighborX="1003" custLinFactNeighborY="34426">
        <dgm:presLayoutVars>
          <dgm:chMax val="1"/>
          <dgm:chPref val="1"/>
        </dgm:presLayoutVars>
      </dgm:prSet>
      <dgm:spPr/>
    </dgm:pt>
    <dgm:pt modelId="{61A77E42-5DB6-4EC3-98BB-BE71F3A5C37A}" type="pres">
      <dgm:prSet presAssocID="{1EC89B16-B3C4-44F1-97A9-F1C6AB0D6838}" presName="sibTrans" presStyleCnt="0"/>
      <dgm:spPr/>
    </dgm:pt>
    <dgm:pt modelId="{574580FC-1411-49D4-A278-23A94B1A39BE}" type="pres">
      <dgm:prSet presAssocID="{F1EAAB4B-AC94-4B65-AD7F-75DF22A6F8ED}" presName="compNode" presStyleCnt="0"/>
      <dgm:spPr/>
    </dgm:pt>
    <dgm:pt modelId="{F665D064-731C-4F6A-96C9-7B5F06EDA2AF}" type="pres">
      <dgm:prSet presAssocID="{F1EAAB4B-AC94-4B65-AD7F-75DF22A6F8ED}" presName="iconBgRect" presStyleLbl="bgShp" presStyleIdx="1" presStyleCnt="4" custScaleX="177230" custScaleY="166872"/>
      <dgm:spPr/>
    </dgm:pt>
    <dgm:pt modelId="{E146A569-94F0-4A20-9C98-A9749927269D}" type="pres">
      <dgm:prSet presAssocID="{F1EAAB4B-AC94-4B65-AD7F-75DF22A6F8ED}" presName="iconRect" presStyleLbl="node1" presStyleIdx="1" presStyleCnt="4" custScaleX="188474" custScaleY="15909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B195B356-3590-4DDC-8A00-0BA278D6B36B}" type="pres">
      <dgm:prSet presAssocID="{F1EAAB4B-AC94-4B65-AD7F-75DF22A6F8ED}" presName="spaceRect" presStyleCnt="0"/>
      <dgm:spPr/>
    </dgm:pt>
    <dgm:pt modelId="{6024E158-5B57-4A12-BE77-93482DDF73F2}" type="pres">
      <dgm:prSet presAssocID="{F1EAAB4B-AC94-4B65-AD7F-75DF22A6F8ED}" presName="textRect" presStyleLbl="revTx" presStyleIdx="1" presStyleCnt="4" custScaleX="159220" custLinFactNeighborX="-1003" custLinFactNeighborY="32274">
        <dgm:presLayoutVars>
          <dgm:chMax val="1"/>
          <dgm:chPref val="1"/>
        </dgm:presLayoutVars>
      </dgm:prSet>
      <dgm:spPr/>
    </dgm:pt>
    <dgm:pt modelId="{01B3766D-D8B0-456B-9EF7-B2B209146C66}" type="pres">
      <dgm:prSet presAssocID="{0DC7D564-F27E-4AA4-825C-1887797FEF1B}" presName="sibTrans" presStyleCnt="0"/>
      <dgm:spPr/>
    </dgm:pt>
    <dgm:pt modelId="{B00414E7-392D-4752-84AC-49EAFE41EE7C}" type="pres">
      <dgm:prSet presAssocID="{F77DC9CB-AC8E-4577-B0F4-C940A696305B}" presName="compNode" presStyleCnt="0"/>
      <dgm:spPr/>
    </dgm:pt>
    <dgm:pt modelId="{726A4790-B042-4FA8-88B7-2E9E5B61C378}" type="pres">
      <dgm:prSet presAssocID="{F77DC9CB-AC8E-4577-B0F4-C940A696305B}" presName="iconBgRect" presStyleLbl="bgShp" presStyleIdx="2" presStyleCnt="4" custScaleX="177230" custScaleY="166872"/>
      <dgm:spPr/>
    </dgm:pt>
    <dgm:pt modelId="{8AC96DA6-692B-4FD2-B024-4E8020CA3B9F}" type="pres">
      <dgm:prSet presAssocID="{F77DC9CB-AC8E-4577-B0F4-C940A696305B}" presName="iconRect" presStyleLbl="node1" presStyleIdx="2" presStyleCnt="4" custScaleX="172327" custScaleY="17008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085F6979-03C3-4646-B36D-66E9445E9DEF}" type="pres">
      <dgm:prSet presAssocID="{F77DC9CB-AC8E-4577-B0F4-C940A696305B}" presName="spaceRect" presStyleCnt="0"/>
      <dgm:spPr/>
    </dgm:pt>
    <dgm:pt modelId="{860694A8-994F-4056-895B-C69DD1A19942}" type="pres">
      <dgm:prSet presAssocID="{F77DC9CB-AC8E-4577-B0F4-C940A696305B}" presName="textRect" presStyleLbl="revTx" presStyleIdx="2" presStyleCnt="4" custScaleX="149457" custLinFactNeighborX="1003" custLinFactNeighborY="25820">
        <dgm:presLayoutVars>
          <dgm:chMax val="1"/>
          <dgm:chPref val="1"/>
        </dgm:presLayoutVars>
      </dgm:prSet>
      <dgm:spPr/>
    </dgm:pt>
    <dgm:pt modelId="{7350DCA8-E177-41D5-8FE0-61A08C508898}" type="pres">
      <dgm:prSet presAssocID="{33EF2E8D-9DC7-4F5C-AA7F-8ACADA87FDD8}" presName="sibTrans" presStyleCnt="0"/>
      <dgm:spPr/>
    </dgm:pt>
    <dgm:pt modelId="{3844CCA0-B4B6-44CE-94A7-5010585A1004}" type="pres">
      <dgm:prSet presAssocID="{F95798EC-06DD-436D-845C-533C6961D64D}" presName="compNode" presStyleCnt="0"/>
      <dgm:spPr/>
    </dgm:pt>
    <dgm:pt modelId="{B34523EA-8850-4FCD-8E15-D782EA964F63}" type="pres">
      <dgm:prSet presAssocID="{F95798EC-06DD-436D-845C-533C6961D64D}" presName="iconBgRect" presStyleLbl="bgShp" presStyleIdx="3" presStyleCnt="4" custScaleX="177230" custScaleY="166872"/>
      <dgm:spPr/>
    </dgm:pt>
    <dgm:pt modelId="{2FCA8BF9-CD78-4DE4-A250-27EDE8EBA68E}" type="pres">
      <dgm:prSet presAssocID="{F95798EC-06DD-436D-845C-533C6961D64D}" presName="iconRect" presStyleLbl="node1" presStyleIdx="3" presStyleCnt="4" custScaleX="211057" custScaleY="18204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81EA4D8F-32A4-46CA-B287-CD1ACC5FF595}" type="pres">
      <dgm:prSet presAssocID="{F95798EC-06DD-436D-845C-533C6961D64D}" presName="spaceRect" presStyleCnt="0"/>
      <dgm:spPr/>
    </dgm:pt>
    <dgm:pt modelId="{6E66A17B-B498-4AD6-B684-334B65E937CF}" type="pres">
      <dgm:prSet presAssocID="{F95798EC-06DD-436D-845C-533C6961D64D}" presName="textRect" presStyleLbl="revTx" presStyleIdx="3" presStyleCnt="4" custScaleX="159076" custScaleY="104530" custLinFactNeighborX="-1003" custLinFactNeighborY="19333">
        <dgm:presLayoutVars>
          <dgm:chMax val="1"/>
          <dgm:chPref val="1"/>
        </dgm:presLayoutVars>
      </dgm:prSet>
      <dgm:spPr/>
    </dgm:pt>
  </dgm:ptLst>
  <dgm:cxnLst>
    <dgm:cxn modelId="{4E6E1326-CA35-48AA-8837-B01CAAB3054A}" srcId="{5D3A2BFB-954A-480C-898B-440407DE4D8A}" destId="{F77DC9CB-AC8E-4577-B0F4-C940A696305B}" srcOrd="2" destOrd="0" parTransId="{2B5F31B1-0C48-4CC6-B6B6-403CB2551ECA}" sibTransId="{33EF2E8D-9DC7-4F5C-AA7F-8ACADA87FDD8}"/>
    <dgm:cxn modelId="{8CF7BF3D-E7F5-484F-A90A-A8438F04C1BA}" srcId="{5D3A2BFB-954A-480C-898B-440407DE4D8A}" destId="{F95798EC-06DD-436D-845C-533C6961D64D}" srcOrd="3" destOrd="0" parTransId="{4791B698-28EA-4CD6-9A42-B2ED21BD861A}" sibTransId="{4F2D7F40-2AD9-4004-B4C0-8C5C109229FB}"/>
    <dgm:cxn modelId="{49677E60-7BB2-42C1-A63F-9ABA09C3B8D7}" type="presOf" srcId="{F95798EC-06DD-436D-845C-533C6961D64D}" destId="{6E66A17B-B498-4AD6-B684-334B65E937CF}" srcOrd="0" destOrd="0" presId="urn:microsoft.com/office/officeart/2018/5/layout/IconCircleLabelList"/>
    <dgm:cxn modelId="{C106CA66-E4EA-4FF4-8562-2D8B36ECEF1E}" srcId="{5D3A2BFB-954A-480C-898B-440407DE4D8A}" destId="{F1EAAB4B-AC94-4B65-AD7F-75DF22A6F8ED}" srcOrd="1" destOrd="0" parTransId="{8F8C8EC0-8FDC-44AD-8250-86A2D33EB274}" sibTransId="{0DC7D564-F27E-4AA4-825C-1887797FEF1B}"/>
    <dgm:cxn modelId="{56429059-78FF-4EAB-8B28-955DCE3B103C}" type="presOf" srcId="{5D3A2BFB-954A-480C-898B-440407DE4D8A}" destId="{C1C4D9FB-ADCC-4971-9146-1108CDB6DB17}" srcOrd="0" destOrd="0" presId="urn:microsoft.com/office/officeart/2018/5/layout/IconCircleLabelList"/>
    <dgm:cxn modelId="{46924AA7-1419-4622-BCA8-61033C5C2427}" type="presOf" srcId="{F1EAAB4B-AC94-4B65-AD7F-75DF22A6F8ED}" destId="{6024E158-5B57-4A12-BE77-93482DDF73F2}" srcOrd="0" destOrd="0" presId="urn:microsoft.com/office/officeart/2018/5/layout/IconCircleLabelList"/>
    <dgm:cxn modelId="{B33C12AE-0DAF-42E9-8080-34C09518C1A7}" srcId="{5D3A2BFB-954A-480C-898B-440407DE4D8A}" destId="{897C5321-0E0C-4640-B505-35D7CEE246C8}" srcOrd="0" destOrd="0" parTransId="{269D59D4-FC90-4620-AC6E-5A3E2414E0CD}" sibTransId="{1EC89B16-B3C4-44F1-97A9-F1C6AB0D6838}"/>
    <dgm:cxn modelId="{146D9EE9-66B8-42DC-B76C-EBB74C80FD88}" type="presOf" srcId="{897C5321-0E0C-4640-B505-35D7CEE246C8}" destId="{500D351C-C67B-486A-B3E3-0749F0721D5A}" srcOrd="0" destOrd="0" presId="urn:microsoft.com/office/officeart/2018/5/layout/IconCircleLabelList"/>
    <dgm:cxn modelId="{4DD7A2F5-ABA7-42D3-B48B-E8A0FB1F6491}" type="presOf" srcId="{F77DC9CB-AC8E-4577-B0F4-C940A696305B}" destId="{860694A8-994F-4056-895B-C69DD1A19942}" srcOrd="0" destOrd="0" presId="urn:microsoft.com/office/officeart/2018/5/layout/IconCircleLabelList"/>
    <dgm:cxn modelId="{A6E96F80-5462-4C5B-A204-599D0571B939}" type="presParOf" srcId="{C1C4D9FB-ADCC-4971-9146-1108CDB6DB17}" destId="{93DBF26D-6B86-48B7-A24A-A991B5237799}" srcOrd="0" destOrd="0" presId="urn:microsoft.com/office/officeart/2018/5/layout/IconCircleLabelList"/>
    <dgm:cxn modelId="{12F73EB3-4F33-4633-80E9-9787BA5037C2}" type="presParOf" srcId="{93DBF26D-6B86-48B7-A24A-A991B5237799}" destId="{48E4580A-1B55-4D37-AF0A-EFB6FDD7A32F}" srcOrd="0" destOrd="0" presId="urn:microsoft.com/office/officeart/2018/5/layout/IconCircleLabelList"/>
    <dgm:cxn modelId="{9E7A4A55-E328-42E6-B538-F6B42A712504}" type="presParOf" srcId="{93DBF26D-6B86-48B7-A24A-A991B5237799}" destId="{CDAC3C2D-FCE1-402C-B48D-E44A2D2918EC}" srcOrd="1" destOrd="0" presId="urn:microsoft.com/office/officeart/2018/5/layout/IconCircleLabelList"/>
    <dgm:cxn modelId="{1CF28E56-222F-425B-A8CB-912DB345DA74}" type="presParOf" srcId="{93DBF26D-6B86-48B7-A24A-A991B5237799}" destId="{0EF20CC0-FECA-4F6D-B498-E832BA1CA02C}" srcOrd="2" destOrd="0" presId="urn:microsoft.com/office/officeart/2018/5/layout/IconCircleLabelList"/>
    <dgm:cxn modelId="{C1FAEB8F-6284-46A3-8318-6CE6F00C591B}" type="presParOf" srcId="{93DBF26D-6B86-48B7-A24A-A991B5237799}" destId="{500D351C-C67B-486A-B3E3-0749F0721D5A}" srcOrd="3" destOrd="0" presId="urn:microsoft.com/office/officeart/2018/5/layout/IconCircleLabelList"/>
    <dgm:cxn modelId="{5DC54C4F-0659-4FF2-A9C6-269E89D159AC}" type="presParOf" srcId="{C1C4D9FB-ADCC-4971-9146-1108CDB6DB17}" destId="{61A77E42-5DB6-4EC3-98BB-BE71F3A5C37A}" srcOrd="1" destOrd="0" presId="urn:microsoft.com/office/officeart/2018/5/layout/IconCircleLabelList"/>
    <dgm:cxn modelId="{83E7BB61-5FF2-4327-AC4E-91067FAEC7F9}" type="presParOf" srcId="{C1C4D9FB-ADCC-4971-9146-1108CDB6DB17}" destId="{574580FC-1411-49D4-A278-23A94B1A39BE}" srcOrd="2" destOrd="0" presId="urn:microsoft.com/office/officeart/2018/5/layout/IconCircleLabelList"/>
    <dgm:cxn modelId="{5C7F6F50-686D-421E-AA9F-D2BE65D72F86}" type="presParOf" srcId="{574580FC-1411-49D4-A278-23A94B1A39BE}" destId="{F665D064-731C-4F6A-96C9-7B5F06EDA2AF}" srcOrd="0" destOrd="0" presId="urn:microsoft.com/office/officeart/2018/5/layout/IconCircleLabelList"/>
    <dgm:cxn modelId="{A1E17B1B-8783-4559-BD2D-E410DA2B82EE}" type="presParOf" srcId="{574580FC-1411-49D4-A278-23A94B1A39BE}" destId="{E146A569-94F0-4A20-9C98-A9749927269D}" srcOrd="1" destOrd="0" presId="urn:microsoft.com/office/officeart/2018/5/layout/IconCircleLabelList"/>
    <dgm:cxn modelId="{9DF7B881-AD58-43C8-994B-8CE8731A635C}" type="presParOf" srcId="{574580FC-1411-49D4-A278-23A94B1A39BE}" destId="{B195B356-3590-4DDC-8A00-0BA278D6B36B}" srcOrd="2" destOrd="0" presId="urn:microsoft.com/office/officeart/2018/5/layout/IconCircleLabelList"/>
    <dgm:cxn modelId="{50A60D97-E09B-4C5C-9AC1-5CC0384EDCC1}" type="presParOf" srcId="{574580FC-1411-49D4-A278-23A94B1A39BE}" destId="{6024E158-5B57-4A12-BE77-93482DDF73F2}" srcOrd="3" destOrd="0" presId="urn:microsoft.com/office/officeart/2018/5/layout/IconCircleLabelList"/>
    <dgm:cxn modelId="{822746F0-7BBB-4850-8E40-761207D55F1E}" type="presParOf" srcId="{C1C4D9FB-ADCC-4971-9146-1108CDB6DB17}" destId="{01B3766D-D8B0-456B-9EF7-B2B209146C66}" srcOrd="3" destOrd="0" presId="urn:microsoft.com/office/officeart/2018/5/layout/IconCircleLabelList"/>
    <dgm:cxn modelId="{DDCC823A-596B-4F9C-9147-8337BC956452}" type="presParOf" srcId="{C1C4D9FB-ADCC-4971-9146-1108CDB6DB17}" destId="{B00414E7-392D-4752-84AC-49EAFE41EE7C}" srcOrd="4" destOrd="0" presId="urn:microsoft.com/office/officeart/2018/5/layout/IconCircleLabelList"/>
    <dgm:cxn modelId="{27027819-FFA6-449D-A303-9CFDD9E8AD79}" type="presParOf" srcId="{B00414E7-392D-4752-84AC-49EAFE41EE7C}" destId="{726A4790-B042-4FA8-88B7-2E9E5B61C378}" srcOrd="0" destOrd="0" presId="urn:microsoft.com/office/officeart/2018/5/layout/IconCircleLabelList"/>
    <dgm:cxn modelId="{BFD8A8EC-FC93-414A-B46C-A05D1E5927DA}" type="presParOf" srcId="{B00414E7-392D-4752-84AC-49EAFE41EE7C}" destId="{8AC96DA6-692B-4FD2-B024-4E8020CA3B9F}" srcOrd="1" destOrd="0" presId="urn:microsoft.com/office/officeart/2018/5/layout/IconCircleLabelList"/>
    <dgm:cxn modelId="{36A49868-6F29-46CA-9C80-3643BB84CD5E}" type="presParOf" srcId="{B00414E7-392D-4752-84AC-49EAFE41EE7C}" destId="{085F6979-03C3-4646-B36D-66E9445E9DEF}" srcOrd="2" destOrd="0" presId="urn:microsoft.com/office/officeart/2018/5/layout/IconCircleLabelList"/>
    <dgm:cxn modelId="{98D8F40F-2C71-4B49-AE97-AB7C7CF1674A}" type="presParOf" srcId="{B00414E7-392D-4752-84AC-49EAFE41EE7C}" destId="{860694A8-994F-4056-895B-C69DD1A19942}" srcOrd="3" destOrd="0" presId="urn:microsoft.com/office/officeart/2018/5/layout/IconCircleLabelList"/>
    <dgm:cxn modelId="{90230819-28B6-480D-AE91-E3FEB8263764}" type="presParOf" srcId="{C1C4D9FB-ADCC-4971-9146-1108CDB6DB17}" destId="{7350DCA8-E177-41D5-8FE0-61A08C508898}" srcOrd="5" destOrd="0" presId="urn:microsoft.com/office/officeart/2018/5/layout/IconCircleLabelList"/>
    <dgm:cxn modelId="{AB418CE8-4C1A-48A3-A344-2ED50928BCB5}" type="presParOf" srcId="{C1C4D9FB-ADCC-4971-9146-1108CDB6DB17}" destId="{3844CCA0-B4B6-44CE-94A7-5010585A1004}" srcOrd="6" destOrd="0" presId="urn:microsoft.com/office/officeart/2018/5/layout/IconCircleLabelList"/>
    <dgm:cxn modelId="{8A7FEAA3-14C4-46D3-A963-BCC36A5BD9C0}" type="presParOf" srcId="{3844CCA0-B4B6-44CE-94A7-5010585A1004}" destId="{B34523EA-8850-4FCD-8E15-D782EA964F63}" srcOrd="0" destOrd="0" presId="urn:microsoft.com/office/officeart/2018/5/layout/IconCircleLabelList"/>
    <dgm:cxn modelId="{D006BDF0-B751-4173-853A-296BE81307AB}" type="presParOf" srcId="{3844CCA0-B4B6-44CE-94A7-5010585A1004}" destId="{2FCA8BF9-CD78-4DE4-A250-27EDE8EBA68E}" srcOrd="1" destOrd="0" presId="urn:microsoft.com/office/officeart/2018/5/layout/IconCircleLabelList"/>
    <dgm:cxn modelId="{14F7F98B-CDDB-4712-9B2A-9980B0912BFD}" type="presParOf" srcId="{3844CCA0-B4B6-44CE-94A7-5010585A1004}" destId="{81EA4D8F-32A4-46CA-B287-CD1ACC5FF595}" srcOrd="2" destOrd="0" presId="urn:microsoft.com/office/officeart/2018/5/layout/IconCircleLabelList"/>
    <dgm:cxn modelId="{8EB16956-87DE-4D90-8744-4158E2735224}" type="presParOf" srcId="{3844CCA0-B4B6-44CE-94A7-5010585A1004}" destId="{6E66A17B-B498-4AD6-B684-334B65E937C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38050-15F1-47D6-864C-067A0235A0C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8408E5D-F43A-41CC-B396-8F16192D3F75}">
      <dgm:prSet custT="1"/>
      <dgm:spPr/>
      <dgm:t>
        <a:bodyPr/>
        <a:lstStyle/>
        <a:p>
          <a:pPr algn="ctr">
            <a:lnSpc>
              <a:spcPct val="100000"/>
            </a:lnSpc>
            <a:defRPr b="1"/>
          </a:pP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Vaccination Reminder &amp; </a:t>
          </a:r>
          <a:b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b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Recall Systems </a:t>
          </a:r>
        </a:p>
      </dgm:t>
    </dgm:pt>
    <dgm:pt modelId="{3C68C211-DF07-4816-9875-25AD71571F28}" type="parTrans" cxnId="{06F69DC4-80E0-4880-B9CD-41F2DA4AF557}">
      <dgm:prSet/>
      <dgm:spPr/>
      <dgm:t>
        <a:bodyPr/>
        <a:lstStyle/>
        <a:p>
          <a:endParaRPr lang="en-US"/>
        </a:p>
      </dgm:t>
    </dgm:pt>
    <dgm:pt modelId="{075F151D-DCEC-4A2B-9EA3-00DFB2CD3DAC}" type="sibTrans" cxnId="{06F69DC4-80E0-4880-B9CD-41F2DA4AF557}">
      <dgm:prSet/>
      <dgm:spPr/>
      <dgm:t>
        <a:bodyPr/>
        <a:lstStyle/>
        <a:p>
          <a:endParaRPr lang="en-US"/>
        </a:p>
      </dgm:t>
    </dgm:pt>
    <dgm:pt modelId="{7B774E4B-0542-491F-9605-B33429AB45BA}">
      <dgm:prSet/>
      <dgm:spPr/>
      <dgm:t>
        <a:bodyPr/>
        <a:lstStyle/>
        <a:p>
          <a:pPr algn="ctr">
            <a:lnSpc>
              <a:spcPct val="100000"/>
            </a:lnSpc>
            <a:spcAft>
              <a:spcPts val="1400"/>
            </a:spcAft>
          </a:pPr>
          <a:r>
            <a:rPr lang="en-US" b="0" dirty="0">
              <a:latin typeface="Lato" panose="020F0502020204030203" pitchFamily="34" charset="0"/>
              <a:ea typeface="Lato" panose="020F0502020204030203" pitchFamily="34" charset="0"/>
              <a:cs typeface="Lato" panose="020F0502020204030203" pitchFamily="34" charset="0"/>
            </a:rPr>
            <a:t>Proactive outreach strategies </a:t>
          </a:r>
        </a:p>
      </dgm:t>
    </dgm:pt>
    <dgm:pt modelId="{FFD844CF-D27B-4D1B-A760-C797D2FD561C}" type="parTrans" cxnId="{C14CC04E-955A-4352-BFBE-DBC384044805}">
      <dgm:prSet/>
      <dgm:spPr/>
      <dgm:t>
        <a:bodyPr/>
        <a:lstStyle/>
        <a:p>
          <a:endParaRPr lang="en-US"/>
        </a:p>
      </dgm:t>
    </dgm:pt>
    <dgm:pt modelId="{29CE413B-420D-454F-8618-0C0078EB4194}" type="sibTrans" cxnId="{C14CC04E-955A-4352-BFBE-DBC384044805}">
      <dgm:prSet/>
      <dgm:spPr/>
      <dgm:t>
        <a:bodyPr/>
        <a:lstStyle/>
        <a:p>
          <a:endParaRPr lang="en-US"/>
        </a:p>
      </dgm:t>
    </dgm:pt>
    <dgm:pt modelId="{2A20313F-1553-44A8-BF9D-88D66EB6EAFA}">
      <dgm:prSet/>
      <dgm:spPr/>
      <dgm:t>
        <a:bodyPr/>
        <a:lstStyle/>
        <a:p>
          <a:pPr algn="ctr">
            <a:lnSpc>
              <a:spcPct val="100000"/>
            </a:lnSpc>
            <a:spcAft>
              <a:spcPts val="1400"/>
            </a:spcAft>
          </a:pPr>
          <a:r>
            <a:rPr lang="en-US" b="0" dirty="0">
              <a:latin typeface="Lato" panose="020F0502020204030203" pitchFamily="34" charset="0"/>
              <a:ea typeface="Lato" panose="020F0502020204030203" pitchFamily="34" charset="0"/>
              <a:cs typeface="Lato" panose="020F0502020204030203" pitchFamily="34" charset="0"/>
            </a:rPr>
            <a:t>Reduce the likelihood of outbreaks and minimize the burden of vaccine-preventable diseases</a:t>
          </a:r>
        </a:p>
      </dgm:t>
    </dgm:pt>
    <dgm:pt modelId="{F9F1CF86-442C-4D68-8DE3-58ADDF5665D4}" type="parTrans" cxnId="{58C5C079-1E9B-4951-8640-8BA20CE3B41D}">
      <dgm:prSet/>
      <dgm:spPr/>
      <dgm:t>
        <a:bodyPr/>
        <a:lstStyle/>
        <a:p>
          <a:endParaRPr lang="en-US"/>
        </a:p>
      </dgm:t>
    </dgm:pt>
    <dgm:pt modelId="{44BC2A14-F374-4E24-91E2-D72CD6F443B4}" type="sibTrans" cxnId="{58C5C079-1E9B-4951-8640-8BA20CE3B41D}">
      <dgm:prSet/>
      <dgm:spPr/>
      <dgm:t>
        <a:bodyPr/>
        <a:lstStyle/>
        <a:p>
          <a:endParaRPr lang="en-US"/>
        </a:p>
      </dgm:t>
    </dgm:pt>
    <dgm:pt modelId="{E37E67F4-69C6-4137-86C9-D0C914D9B5F5}">
      <dgm:prSet custT="1"/>
      <dgm:spPr/>
      <dgm:t>
        <a:bodyPr/>
        <a:lstStyle/>
        <a:p>
          <a:pPr algn="ctr">
            <a:lnSpc>
              <a:spcPct val="100000"/>
            </a:lnSpc>
            <a:defRPr b="1"/>
          </a:pP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Targeted Public Health Interventions </a:t>
          </a:r>
        </a:p>
      </dgm:t>
    </dgm:pt>
    <dgm:pt modelId="{6846B5BD-C3DC-46C2-B6C7-EE3052B0456B}" type="parTrans" cxnId="{771EAED9-122A-43B1-917D-AAB8D92BD1A0}">
      <dgm:prSet/>
      <dgm:spPr/>
      <dgm:t>
        <a:bodyPr/>
        <a:lstStyle/>
        <a:p>
          <a:endParaRPr lang="en-US"/>
        </a:p>
      </dgm:t>
    </dgm:pt>
    <dgm:pt modelId="{3DD99570-5E5F-400E-8D4A-0B8546033244}" type="sibTrans" cxnId="{771EAED9-122A-43B1-917D-AAB8D92BD1A0}">
      <dgm:prSet/>
      <dgm:spPr/>
      <dgm:t>
        <a:bodyPr/>
        <a:lstStyle/>
        <a:p>
          <a:endParaRPr lang="en-US"/>
        </a:p>
      </dgm:t>
    </dgm:pt>
    <dgm:pt modelId="{61FF181A-A021-47C2-B73C-0F2E096E6056}">
      <dgm:prSet custT="1"/>
      <dgm:spPr/>
      <dgm:t>
        <a:bodyPr/>
        <a:lstStyle/>
        <a:p>
          <a:pPr marL="0" lvl="0" indent="0" algn="ctr" defTabSz="755650">
            <a:lnSpc>
              <a:spcPct val="100000"/>
            </a:lnSpc>
            <a:spcBef>
              <a:spcPct val="0"/>
            </a:spcBef>
            <a:spcAft>
              <a:spcPts val="1400"/>
            </a:spcAft>
            <a:buFont typeface="Arial" panose="020B0604020202020204" pitchFamily="34" charset="0"/>
            <a:buNone/>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Identify high-risk populations and areas with low immunization rates</a:t>
          </a:r>
        </a:p>
      </dgm:t>
    </dgm:pt>
    <dgm:pt modelId="{1CB0F349-0876-4F13-BA3F-B3B37D004EEB}" type="parTrans" cxnId="{1FD5E18F-D866-4368-8275-3ECC404C39E5}">
      <dgm:prSet/>
      <dgm:spPr/>
      <dgm:t>
        <a:bodyPr/>
        <a:lstStyle/>
        <a:p>
          <a:endParaRPr lang="en-US"/>
        </a:p>
      </dgm:t>
    </dgm:pt>
    <dgm:pt modelId="{3D0693D3-1741-4CE9-9CFD-C8768052C2CE}" type="sibTrans" cxnId="{1FD5E18F-D866-4368-8275-3ECC404C39E5}">
      <dgm:prSet/>
      <dgm:spPr/>
      <dgm:t>
        <a:bodyPr/>
        <a:lstStyle/>
        <a:p>
          <a:endParaRPr lang="en-US"/>
        </a:p>
      </dgm:t>
    </dgm:pt>
    <dgm:pt modelId="{5FC1B94A-444A-4BB9-BCF1-38102C827A18}">
      <dgm:prSet custT="1"/>
      <dgm:spPr/>
      <dgm:t>
        <a:bodyPr/>
        <a:lstStyle/>
        <a:p>
          <a:pPr marL="0" lvl="0" indent="0" algn="ctr" defTabSz="755650">
            <a:lnSpc>
              <a:spcPct val="100000"/>
            </a:lnSpc>
            <a:spcBef>
              <a:spcPct val="0"/>
            </a:spcBef>
            <a:spcAft>
              <a:spcPts val="1400"/>
            </a:spcAft>
            <a:buFont typeface="Arial" panose="020B0604020202020204" pitchFamily="34" charset="0"/>
            <a:buChar char="•"/>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Identify high-risk communities or groups</a:t>
          </a:r>
        </a:p>
      </dgm:t>
    </dgm:pt>
    <dgm:pt modelId="{290B5538-71F2-49D5-8D33-1D07CF7CDE43}" type="parTrans" cxnId="{67F96BBC-842B-437C-9DCE-4ABC8948961E}">
      <dgm:prSet/>
      <dgm:spPr/>
      <dgm:t>
        <a:bodyPr/>
        <a:lstStyle/>
        <a:p>
          <a:endParaRPr lang="en-US"/>
        </a:p>
      </dgm:t>
    </dgm:pt>
    <dgm:pt modelId="{88020834-E812-4BF2-BA32-8C93680E8CD9}" type="sibTrans" cxnId="{67F96BBC-842B-437C-9DCE-4ABC8948961E}">
      <dgm:prSet/>
      <dgm:spPr/>
      <dgm:t>
        <a:bodyPr/>
        <a:lstStyle/>
        <a:p>
          <a:endParaRPr lang="en-US"/>
        </a:p>
      </dgm:t>
    </dgm:pt>
    <dgm:pt modelId="{12DFFBBB-DD3B-4AA5-9777-B3C209A212F0}">
      <dgm:prSet custT="1"/>
      <dgm:spPr/>
      <dgm:t>
        <a:bodyPr/>
        <a:lstStyle/>
        <a:p>
          <a:pPr marL="0" lvl="0" indent="0" algn="ctr" defTabSz="755650">
            <a:lnSpc>
              <a:spcPct val="100000"/>
            </a:lnSpc>
            <a:spcBef>
              <a:spcPct val="0"/>
            </a:spcBef>
            <a:spcAft>
              <a:spcPts val="1400"/>
            </a:spcAft>
            <a:buFont typeface="Arial" panose="020B0604020202020204" pitchFamily="34" charset="0"/>
            <a:buNone/>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Improve immunization rates in vulnerable communities</a:t>
          </a:r>
        </a:p>
      </dgm:t>
    </dgm:pt>
    <dgm:pt modelId="{8B145F59-5901-46AC-81F4-273E605E7C52}" type="parTrans" cxnId="{E3535D55-356A-4057-882F-99E26E72B284}">
      <dgm:prSet/>
      <dgm:spPr/>
      <dgm:t>
        <a:bodyPr/>
        <a:lstStyle/>
        <a:p>
          <a:endParaRPr lang="en-US"/>
        </a:p>
      </dgm:t>
    </dgm:pt>
    <dgm:pt modelId="{16CC58D8-0A15-4EBF-B5AB-CFDA37B57829}" type="sibTrans" cxnId="{E3535D55-356A-4057-882F-99E26E72B284}">
      <dgm:prSet/>
      <dgm:spPr/>
      <dgm:t>
        <a:bodyPr/>
        <a:lstStyle/>
        <a:p>
          <a:endParaRPr lang="en-US"/>
        </a:p>
      </dgm:t>
    </dgm:pt>
    <dgm:pt modelId="{A801621E-6C2A-4B3E-92A4-B58F0E9E6F54}" type="pres">
      <dgm:prSet presAssocID="{9CD38050-15F1-47D6-864C-067A0235A0C8}" presName="root" presStyleCnt="0">
        <dgm:presLayoutVars>
          <dgm:dir/>
          <dgm:resizeHandles val="exact"/>
        </dgm:presLayoutVars>
      </dgm:prSet>
      <dgm:spPr/>
    </dgm:pt>
    <dgm:pt modelId="{04F7C7FC-89F3-4A87-BC46-B7A4D6BD8C15}" type="pres">
      <dgm:prSet presAssocID="{78408E5D-F43A-41CC-B396-8F16192D3F75}" presName="compNode" presStyleCnt="0"/>
      <dgm:spPr/>
    </dgm:pt>
    <dgm:pt modelId="{E938FE88-41EC-43AD-A967-B6303BE9D369}" type="pres">
      <dgm:prSet presAssocID="{78408E5D-F43A-41CC-B396-8F16192D3F75}" presName="iconRect" presStyleLbl="node1" presStyleIdx="0" presStyleCnt="2" custLinFactNeighborX="91578" custLinFactNeighborY="-1728"/>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Close up of pin and stethoscope, pinned on doctor's appointment"/>
        </a:ext>
      </dgm:extLst>
    </dgm:pt>
    <dgm:pt modelId="{7FD71854-B078-4689-99C3-634F2C422C26}" type="pres">
      <dgm:prSet presAssocID="{78408E5D-F43A-41CC-B396-8F16192D3F75}" presName="iconSpace" presStyleCnt="0"/>
      <dgm:spPr/>
    </dgm:pt>
    <dgm:pt modelId="{2F5B46AF-E5A6-4086-9433-76729E30BA03}" type="pres">
      <dgm:prSet presAssocID="{78408E5D-F43A-41CC-B396-8F16192D3F75}" presName="parTx" presStyleLbl="revTx" presStyleIdx="0" presStyleCnt="4" custScaleY="128266">
        <dgm:presLayoutVars>
          <dgm:chMax val="0"/>
          <dgm:chPref val="0"/>
        </dgm:presLayoutVars>
      </dgm:prSet>
      <dgm:spPr/>
    </dgm:pt>
    <dgm:pt modelId="{E2BF7F24-3834-4E67-AAAB-5BC42662CC77}" type="pres">
      <dgm:prSet presAssocID="{78408E5D-F43A-41CC-B396-8F16192D3F75}" presName="txSpace" presStyleCnt="0"/>
      <dgm:spPr/>
    </dgm:pt>
    <dgm:pt modelId="{3EF91F3F-ABF9-474A-B373-06111BFD7409}" type="pres">
      <dgm:prSet presAssocID="{78408E5D-F43A-41CC-B396-8F16192D3F75}" presName="desTx" presStyleLbl="revTx" presStyleIdx="1" presStyleCnt="4">
        <dgm:presLayoutVars/>
      </dgm:prSet>
      <dgm:spPr/>
    </dgm:pt>
    <dgm:pt modelId="{27F4E265-DE06-45BE-A01C-89643B226C89}" type="pres">
      <dgm:prSet presAssocID="{075F151D-DCEC-4A2B-9EA3-00DFB2CD3DAC}" presName="sibTrans" presStyleCnt="0"/>
      <dgm:spPr/>
    </dgm:pt>
    <dgm:pt modelId="{EF6E2473-4345-4D20-9614-03BEF9C6E424}" type="pres">
      <dgm:prSet presAssocID="{E37E67F4-69C6-4137-86C9-D0C914D9B5F5}" presName="compNode" presStyleCnt="0"/>
      <dgm:spPr/>
    </dgm:pt>
    <dgm:pt modelId="{8FAF3DFD-DAA1-4CD4-98D6-FAC9864225C9}" type="pres">
      <dgm:prSet presAssocID="{E37E67F4-69C6-4137-86C9-D0C914D9B5F5}" presName="iconRect" presStyleLbl="node1" presStyleIdx="1" presStyleCnt="2" custLinFactNeighborX="88123" custLinFactNeighborY="-864"/>
      <dgm:spPr>
        <a:blipFill>
          <a:blip xmlns:r="http://schemas.openxmlformats.org/officeDocument/2006/relationships" r:embed="rId2"/>
          <a:srcRect/>
          <a:stretch>
            <a:fillRect/>
          </a:stretch>
        </a:blipFill>
        <a:effectLst>
          <a:softEdge rad="12700"/>
        </a:effectLst>
      </dgm:spPr>
      <dgm:extLst>
        <a:ext uri="{E40237B7-FDA0-4F09-8148-C483321AD2D9}">
          <dgm14:cNvPr xmlns:dgm14="http://schemas.microsoft.com/office/drawing/2010/diagram" id="0" name="" descr="An arrow hitting a bull's eye target"/>
        </a:ext>
      </dgm:extLst>
    </dgm:pt>
    <dgm:pt modelId="{F057D512-B933-40EA-9330-6068DA995428}" type="pres">
      <dgm:prSet presAssocID="{E37E67F4-69C6-4137-86C9-D0C914D9B5F5}" presName="iconSpace" presStyleCnt="0"/>
      <dgm:spPr/>
    </dgm:pt>
    <dgm:pt modelId="{B2545571-514C-41CB-BCF9-69A478F65B07}" type="pres">
      <dgm:prSet presAssocID="{E37E67F4-69C6-4137-86C9-D0C914D9B5F5}" presName="parTx" presStyleLbl="revTx" presStyleIdx="2" presStyleCnt="4" custScaleY="84749">
        <dgm:presLayoutVars>
          <dgm:chMax val="0"/>
          <dgm:chPref val="0"/>
        </dgm:presLayoutVars>
      </dgm:prSet>
      <dgm:spPr/>
    </dgm:pt>
    <dgm:pt modelId="{229E9885-49A1-4325-A741-30613F5776F0}" type="pres">
      <dgm:prSet presAssocID="{E37E67F4-69C6-4137-86C9-D0C914D9B5F5}" presName="txSpace" presStyleCnt="0"/>
      <dgm:spPr/>
    </dgm:pt>
    <dgm:pt modelId="{9B6440C9-C508-4B5D-B726-826A32ADF193}" type="pres">
      <dgm:prSet presAssocID="{E37E67F4-69C6-4137-86C9-D0C914D9B5F5}" presName="desTx" presStyleLbl="revTx" presStyleIdx="3" presStyleCnt="4" custScaleY="99272">
        <dgm:presLayoutVars/>
      </dgm:prSet>
      <dgm:spPr/>
    </dgm:pt>
  </dgm:ptLst>
  <dgm:cxnLst>
    <dgm:cxn modelId="{70C6DC34-D6AE-42F5-BB13-E18F95B18034}" type="presOf" srcId="{7B774E4B-0542-491F-9605-B33429AB45BA}" destId="{3EF91F3F-ABF9-474A-B373-06111BFD7409}" srcOrd="0" destOrd="0" presId="urn:microsoft.com/office/officeart/2018/2/layout/IconLabelDescriptionList"/>
    <dgm:cxn modelId="{B3D7A542-5C15-45ED-8D48-0BFBC6835C0B}" type="presOf" srcId="{E37E67F4-69C6-4137-86C9-D0C914D9B5F5}" destId="{B2545571-514C-41CB-BCF9-69A478F65B07}" srcOrd="0" destOrd="0" presId="urn:microsoft.com/office/officeart/2018/2/layout/IconLabelDescriptionList"/>
    <dgm:cxn modelId="{C14CC04E-955A-4352-BFBE-DBC384044805}" srcId="{78408E5D-F43A-41CC-B396-8F16192D3F75}" destId="{7B774E4B-0542-491F-9605-B33429AB45BA}" srcOrd="0" destOrd="0" parTransId="{FFD844CF-D27B-4D1B-A760-C797D2FD561C}" sibTransId="{29CE413B-420D-454F-8618-0C0078EB4194}"/>
    <dgm:cxn modelId="{E3535D55-356A-4057-882F-99E26E72B284}" srcId="{E37E67F4-69C6-4137-86C9-D0C914D9B5F5}" destId="{12DFFBBB-DD3B-4AA5-9777-B3C209A212F0}" srcOrd="2" destOrd="0" parTransId="{8B145F59-5901-46AC-81F4-273E605E7C52}" sibTransId="{16CC58D8-0A15-4EBF-B5AB-CFDA37B57829}"/>
    <dgm:cxn modelId="{58C5C079-1E9B-4951-8640-8BA20CE3B41D}" srcId="{78408E5D-F43A-41CC-B396-8F16192D3F75}" destId="{2A20313F-1553-44A8-BF9D-88D66EB6EAFA}" srcOrd="1" destOrd="0" parTransId="{F9F1CF86-442C-4D68-8DE3-58ADDF5665D4}" sibTransId="{44BC2A14-F374-4E24-91E2-D72CD6F443B4}"/>
    <dgm:cxn modelId="{3C922D7A-A44C-40F7-BBA3-A0DD1C5682AE}" type="presOf" srcId="{78408E5D-F43A-41CC-B396-8F16192D3F75}" destId="{2F5B46AF-E5A6-4086-9433-76729E30BA03}" srcOrd="0" destOrd="0" presId="urn:microsoft.com/office/officeart/2018/2/layout/IconLabelDescriptionList"/>
    <dgm:cxn modelId="{4E5AB488-C8D6-46A9-9A82-7BBB72792CC8}" type="presOf" srcId="{5FC1B94A-444A-4BB9-BCF1-38102C827A18}" destId="{9B6440C9-C508-4B5D-B726-826A32ADF193}" srcOrd="0" destOrd="1" presId="urn:microsoft.com/office/officeart/2018/2/layout/IconLabelDescriptionList"/>
    <dgm:cxn modelId="{1FD5E18F-D866-4368-8275-3ECC404C39E5}" srcId="{E37E67F4-69C6-4137-86C9-D0C914D9B5F5}" destId="{61FF181A-A021-47C2-B73C-0F2E096E6056}" srcOrd="0" destOrd="0" parTransId="{1CB0F349-0876-4F13-BA3F-B3B37D004EEB}" sibTransId="{3D0693D3-1741-4CE9-9CFD-C8768052C2CE}"/>
    <dgm:cxn modelId="{51E65297-A897-4304-B888-B4C3E3689121}" type="presOf" srcId="{2A20313F-1553-44A8-BF9D-88D66EB6EAFA}" destId="{3EF91F3F-ABF9-474A-B373-06111BFD7409}" srcOrd="0" destOrd="1" presId="urn:microsoft.com/office/officeart/2018/2/layout/IconLabelDescriptionList"/>
    <dgm:cxn modelId="{8DE1ED9B-8A53-46EF-B965-8D7BBDD61721}" type="presOf" srcId="{12DFFBBB-DD3B-4AA5-9777-B3C209A212F0}" destId="{9B6440C9-C508-4B5D-B726-826A32ADF193}" srcOrd="0" destOrd="2" presId="urn:microsoft.com/office/officeart/2018/2/layout/IconLabelDescriptionList"/>
    <dgm:cxn modelId="{F7F4EBA1-5DF7-4C96-9333-9BC351932ADA}" type="presOf" srcId="{9CD38050-15F1-47D6-864C-067A0235A0C8}" destId="{A801621E-6C2A-4B3E-92A4-B58F0E9E6F54}" srcOrd="0" destOrd="0" presId="urn:microsoft.com/office/officeart/2018/2/layout/IconLabelDescriptionList"/>
    <dgm:cxn modelId="{DFFF45AB-865D-4EF0-AEF8-D2E13274AB8E}" type="presOf" srcId="{61FF181A-A021-47C2-B73C-0F2E096E6056}" destId="{9B6440C9-C508-4B5D-B726-826A32ADF193}" srcOrd="0" destOrd="0" presId="urn:microsoft.com/office/officeart/2018/2/layout/IconLabelDescriptionList"/>
    <dgm:cxn modelId="{67F96BBC-842B-437C-9DCE-4ABC8948961E}" srcId="{E37E67F4-69C6-4137-86C9-D0C914D9B5F5}" destId="{5FC1B94A-444A-4BB9-BCF1-38102C827A18}" srcOrd="1" destOrd="0" parTransId="{290B5538-71F2-49D5-8D33-1D07CF7CDE43}" sibTransId="{88020834-E812-4BF2-BA32-8C93680E8CD9}"/>
    <dgm:cxn modelId="{06F69DC4-80E0-4880-B9CD-41F2DA4AF557}" srcId="{9CD38050-15F1-47D6-864C-067A0235A0C8}" destId="{78408E5D-F43A-41CC-B396-8F16192D3F75}" srcOrd="0" destOrd="0" parTransId="{3C68C211-DF07-4816-9875-25AD71571F28}" sibTransId="{075F151D-DCEC-4A2B-9EA3-00DFB2CD3DAC}"/>
    <dgm:cxn modelId="{771EAED9-122A-43B1-917D-AAB8D92BD1A0}" srcId="{9CD38050-15F1-47D6-864C-067A0235A0C8}" destId="{E37E67F4-69C6-4137-86C9-D0C914D9B5F5}" srcOrd="1" destOrd="0" parTransId="{6846B5BD-C3DC-46C2-B6C7-EE3052B0456B}" sibTransId="{3DD99570-5E5F-400E-8D4A-0B8546033244}"/>
    <dgm:cxn modelId="{D285B698-6131-4F5F-877B-F0701037B681}" type="presParOf" srcId="{A801621E-6C2A-4B3E-92A4-B58F0E9E6F54}" destId="{04F7C7FC-89F3-4A87-BC46-B7A4D6BD8C15}" srcOrd="0" destOrd="0" presId="urn:microsoft.com/office/officeart/2018/2/layout/IconLabelDescriptionList"/>
    <dgm:cxn modelId="{A67F68C8-5977-414C-97EC-3FD16B3C2454}" type="presParOf" srcId="{04F7C7FC-89F3-4A87-BC46-B7A4D6BD8C15}" destId="{E938FE88-41EC-43AD-A967-B6303BE9D369}" srcOrd="0" destOrd="0" presId="urn:microsoft.com/office/officeart/2018/2/layout/IconLabelDescriptionList"/>
    <dgm:cxn modelId="{9B5999B7-DE30-4EB8-B077-04AE5361EFFE}" type="presParOf" srcId="{04F7C7FC-89F3-4A87-BC46-B7A4D6BD8C15}" destId="{7FD71854-B078-4689-99C3-634F2C422C26}" srcOrd="1" destOrd="0" presId="urn:microsoft.com/office/officeart/2018/2/layout/IconLabelDescriptionList"/>
    <dgm:cxn modelId="{57E142CF-9C9D-4566-A31F-C7993F751557}" type="presParOf" srcId="{04F7C7FC-89F3-4A87-BC46-B7A4D6BD8C15}" destId="{2F5B46AF-E5A6-4086-9433-76729E30BA03}" srcOrd="2" destOrd="0" presId="urn:microsoft.com/office/officeart/2018/2/layout/IconLabelDescriptionList"/>
    <dgm:cxn modelId="{67CFEA94-9332-4C15-83AF-460BE6F6C8AB}" type="presParOf" srcId="{04F7C7FC-89F3-4A87-BC46-B7A4D6BD8C15}" destId="{E2BF7F24-3834-4E67-AAAB-5BC42662CC77}" srcOrd="3" destOrd="0" presId="urn:microsoft.com/office/officeart/2018/2/layout/IconLabelDescriptionList"/>
    <dgm:cxn modelId="{6FD9679C-084B-47F7-A784-13CA2BE6250B}" type="presParOf" srcId="{04F7C7FC-89F3-4A87-BC46-B7A4D6BD8C15}" destId="{3EF91F3F-ABF9-474A-B373-06111BFD7409}" srcOrd="4" destOrd="0" presId="urn:microsoft.com/office/officeart/2018/2/layout/IconLabelDescriptionList"/>
    <dgm:cxn modelId="{D63CD6C4-7B83-4E86-9B2B-0648E903659D}" type="presParOf" srcId="{A801621E-6C2A-4B3E-92A4-B58F0E9E6F54}" destId="{27F4E265-DE06-45BE-A01C-89643B226C89}" srcOrd="1" destOrd="0" presId="urn:microsoft.com/office/officeart/2018/2/layout/IconLabelDescriptionList"/>
    <dgm:cxn modelId="{1A97678B-11C7-4F50-A363-37DCD325584B}" type="presParOf" srcId="{A801621E-6C2A-4B3E-92A4-B58F0E9E6F54}" destId="{EF6E2473-4345-4D20-9614-03BEF9C6E424}" srcOrd="2" destOrd="0" presId="urn:microsoft.com/office/officeart/2018/2/layout/IconLabelDescriptionList"/>
    <dgm:cxn modelId="{F741B7B8-8C11-4D8F-82F5-491C480116AB}" type="presParOf" srcId="{EF6E2473-4345-4D20-9614-03BEF9C6E424}" destId="{8FAF3DFD-DAA1-4CD4-98D6-FAC9864225C9}" srcOrd="0" destOrd="0" presId="urn:microsoft.com/office/officeart/2018/2/layout/IconLabelDescriptionList"/>
    <dgm:cxn modelId="{71CC39BC-2C29-4FB0-AB3A-745E33982680}" type="presParOf" srcId="{EF6E2473-4345-4D20-9614-03BEF9C6E424}" destId="{F057D512-B933-40EA-9330-6068DA995428}" srcOrd="1" destOrd="0" presId="urn:microsoft.com/office/officeart/2018/2/layout/IconLabelDescriptionList"/>
    <dgm:cxn modelId="{DBB039F6-8882-4908-9223-751D3968CE4C}" type="presParOf" srcId="{EF6E2473-4345-4D20-9614-03BEF9C6E424}" destId="{B2545571-514C-41CB-BCF9-69A478F65B07}" srcOrd="2" destOrd="0" presId="urn:microsoft.com/office/officeart/2018/2/layout/IconLabelDescriptionList"/>
    <dgm:cxn modelId="{FB4061CE-FF72-40BD-B468-36BD2830E924}" type="presParOf" srcId="{EF6E2473-4345-4D20-9614-03BEF9C6E424}" destId="{229E9885-49A1-4325-A741-30613F5776F0}" srcOrd="3" destOrd="0" presId="urn:microsoft.com/office/officeart/2018/2/layout/IconLabelDescriptionList"/>
    <dgm:cxn modelId="{DC5064ED-AF7A-4F04-860A-F177C64C372C}" type="presParOf" srcId="{EF6E2473-4345-4D20-9614-03BEF9C6E424}" destId="{9B6440C9-C508-4B5D-B726-826A32ADF1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C7B76-10CF-4FEC-8DEC-6E06A8D4A259}">
      <dsp:nvSpPr>
        <dsp:cNvPr id="0" name=""/>
        <dsp:cNvSpPr/>
      </dsp:nvSpPr>
      <dsp:spPr>
        <a:xfrm>
          <a:off x="9484" y="692907"/>
          <a:ext cx="2287537" cy="68626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34" tIns="84734" rIns="84734" bIns="84734" numCol="1" spcCol="1270" anchor="ctr" anchorCtr="0">
          <a:noAutofit/>
        </a:bodyPr>
        <a:lstStyle/>
        <a:p>
          <a:pPr marL="0" lvl="0" indent="0" algn="ctr" defTabSz="1244600">
            <a:lnSpc>
              <a:spcPct val="90000"/>
            </a:lnSpc>
            <a:spcBef>
              <a:spcPct val="0"/>
            </a:spcBef>
            <a:spcAft>
              <a:spcPct val="35000"/>
            </a:spcAft>
            <a:buNone/>
          </a:pPr>
          <a:r>
            <a:rPr lang="en-US" sz="2800" kern="1200" dirty="0"/>
            <a:t>Access</a:t>
          </a:r>
        </a:p>
      </dsp:txBody>
      <dsp:txXfrm>
        <a:off x="215362" y="692907"/>
        <a:ext cx="1875781" cy="686261"/>
      </dsp:txXfrm>
    </dsp:sp>
    <dsp:sp modelId="{8E208AEC-60B4-4534-AA71-49B6AD2FD0C9}">
      <dsp:nvSpPr>
        <dsp:cNvPr id="0" name=""/>
        <dsp:cNvSpPr/>
      </dsp:nvSpPr>
      <dsp:spPr>
        <a:xfrm>
          <a:off x="9484" y="1379169"/>
          <a:ext cx="2081659" cy="2102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497" tIns="164497" rIns="164497" bIns="328995" numCol="1" spcCol="1270" anchor="t" anchorCtr="0">
          <a:noAutofit/>
        </a:bodyPr>
        <a:lstStyle/>
        <a:p>
          <a:pPr marL="0" lvl="0" indent="0" algn="ctr" defTabSz="844550">
            <a:lnSpc>
              <a:spcPct val="90000"/>
            </a:lnSpc>
            <a:spcBef>
              <a:spcPct val="0"/>
            </a:spcBef>
            <a:spcAft>
              <a:spcPct val="35000"/>
            </a:spcAft>
            <a:buNone/>
          </a:pPr>
          <a:r>
            <a:rPr lang="en-US" sz="1900" kern="1200" dirty="0"/>
            <a:t>Access to complete, accurate immunization records and forecasts</a:t>
          </a:r>
        </a:p>
      </dsp:txBody>
      <dsp:txXfrm>
        <a:off x="9484" y="1379169"/>
        <a:ext cx="2081659" cy="2102902"/>
      </dsp:txXfrm>
    </dsp:sp>
    <dsp:sp modelId="{0B2FFE74-0DCE-44A3-B6BC-2DFE25475579}">
      <dsp:nvSpPr>
        <dsp:cNvPr id="0" name=""/>
        <dsp:cNvSpPr/>
      </dsp:nvSpPr>
      <dsp:spPr>
        <a:xfrm>
          <a:off x="2240915" y="692907"/>
          <a:ext cx="2287537" cy="68626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34" tIns="84734" rIns="84734" bIns="84734" numCol="1" spcCol="1270" anchor="ctr" anchorCtr="0">
          <a:noAutofit/>
        </a:bodyPr>
        <a:lstStyle/>
        <a:p>
          <a:pPr marL="0" lvl="0" indent="0" algn="ctr" defTabSz="1244600">
            <a:lnSpc>
              <a:spcPct val="90000"/>
            </a:lnSpc>
            <a:spcBef>
              <a:spcPct val="0"/>
            </a:spcBef>
            <a:spcAft>
              <a:spcPct val="35000"/>
            </a:spcAft>
            <a:buNone/>
          </a:pPr>
          <a:r>
            <a:rPr lang="en-US" sz="2800" kern="1200" dirty="0"/>
            <a:t>Identify</a:t>
          </a:r>
        </a:p>
      </dsp:txBody>
      <dsp:txXfrm>
        <a:off x="2446793" y="692907"/>
        <a:ext cx="1875781" cy="686261"/>
      </dsp:txXfrm>
    </dsp:sp>
    <dsp:sp modelId="{429FB8A2-A37C-4574-B2C6-01DB62CCEC15}">
      <dsp:nvSpPr>
        <dsp:cNvPr id="0" name=""/>
        <dsp:cNvSpPr/>
      </dsp:nvSpPr>
      <dsp:spPr>
        <a:xfrm>
          <a:off x="2240915" y="1379169"/>
          <a:ext cx="2081659" cy="2102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497" tIns="164497" rIns="164497" bIns="328995" numCol="1" spcCol="1270" anchor="t" anchorCtr="0">
          <a:noAutofit/>
        </a:bodyPr>
        <a:lstStyle/>
        <a:p>
          <a:pPr marL="0" lvl="0" indent="0" algn="ctr" defTabSz="844550">
            <a:lnSpc>
              <a:spcPct val="90000"/>
            </a:lnSpc>
            <a:spcBef>
              <a:spcPct val="0"/>
            </a:spcBef>
            <a:spcAft>
              <a:spcPct val="35000"/>
            </a:spcAft>
            <a:buNone/>
          </a:pPr>
          <a:r>
            <a:rPr lang="en-US" sz="1900" kern="1200" dirty="0"/>
            <a:t>Identify vaccines patients are missing</a:t>
          </a:r>
        </a:p>
      </dsp:txBody>
      <dsp:txXfrm>
        <a:off x="2240915" y="1379169"/>
        <a:ext cx="2081659" cy="2102902"/>
      </dsp:txXfrm>
    </dsp:sp>
    <dsp:sp modelId="{2511248B-B2F4-4D70-A823-A422C5F5A8F8}">
      <dsp:nvSpPr>
        <dsp:cNvPr id="0" name=""/>
        <dsp:cNvSpPr/>
      </dsp:nvSpPr>
      <dsp:spPr>
        <a:xfrm>
          <a:off x="4472347" y="692907"/>
          <a:ext cx="2287537" cy="68626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34" tIns="84734" rIns="84734" bIns="84734" numCol="1" spcCol="1270" anchor="ctr" anchorCtr="0">
          <a:noAutofit/>
        </a:bodyPr>
        <a:lstStyle/>
        <a:p>
          <a:pPr marL="0" lvl="0" indent="0" algn="ctr" defTabSz="1244600">
            <a:lnSpc>
              <a:spcPct val="90000"/>
            </a:lnSpc>
            <a:spcBef>
              <a:spcPct val="0"/>
            </a:spcBef>
            <a:spcAft>
              <a:spcPct val="35000"/>
            </a:spcAft>
            <a:buNone/>
          </a:pPr>
          <a:r>
            <a:rPr lang="en-US" sz="2800" kern="1200" dirty="0"/>
            <a:t>Remind</a:t>
          </a:r>
        </a:p>
      </dsp:txBody>
      <dsp:txXfrm>
        <a:off x="4678225" y="692907"/>
        <a:ext cx="1875781" cy="686261"/>
      </dsp:txXfrm>
    </dsp:sp>
    <dsp:sp modelId="{F150D2AC-4413-4E45-B269-FF8A6769EC64}">
      <dsp:nvSpPr>
        <dsp:cNvPr id="0" name=""/>
        <dsp:cNvSpPr/>
      </dsp:nvSpPr>
      <dsp:spPr>
        <a:xfrm>
          <a:off x="4472347" y="1379169"/>
          <a:ext cx="2081659" cy="2102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497" tIns="164497" rIns="164497" bIns="328995" numCol="1" spcCol="1270" anchor="t" anchorCtr="0">
          <a:noAutofit/>
        </a:bodyPr>
        <a:lstStyle/>
        <a:p>
          <a:pPr marL="0" lvl="0" indent="0" algn="ctr" defTabSz="844550">
            <a:lnSpc>
              <a:spcPct val="90000"/>
            </a:lnSpc>
            <a:spcBef>
              <a:spcPct val="0"/>
            </a:spcBef>
            <a:spcAft>
              <a:spcPct val="35000"/>
            </a:spcAft>
            <a:buNone/>
          </a:pPr>
          <a:r>
            <a:rPr lang="en-US" sz="1900" kern="1200" dirty="0"/>
            <a:t>Remind  individuals of needed vaccines</a:t>
          </a:r>
        </a:p>
      </dsp:txBody>
      <dsp:txXfrm>
        <a:off x="4472347" y="1379169"/>
        <a:ext cx="2081659" cy="2102902"/>
      </dsp:txXfrm>
    </dsp:sp>
    <dsp:sp modelId="{1268674A-FE3A-4952-B004-38550CDBB9FC}">
      <dsp:nvSpPr>
        <dsp:cNvPr id="0" name=""/>
        <dsp:cNvSpPr/>
      </dsp:nvSpPr>
      <dsp:spPr>
        <a:xfrm>
          <a:off x="6703778" y="692907"/>
          <a:ext cx="2287537" cy="68626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34" tIns="84734" rIns="84734" bIns="84734" numCol="1" spcCol="1270" anchor="ctr" anchorCtr="0">
          <a:noAutofit/>
        </a:bodyPr>
        <a:lstStyle/>
        <a:p>
          <a:pPr marL="0" lvl="0" indent="0" algn="ctr" defTabSz="1244600">
            <a:lnSpc>
              <a:spcPct val="90000"/>
            </a:lnSpc>
            <a:spcBef>
              <a:spcPct val="0"/>
            </a:spcBef>
            <a:spcAft>
              <a:spcPct val="35000"/>
            </a:spcAft>
            <a:buNone/>
          </a:pPr>
          <a:r>
            <a:rPr lang="en-US" sz="2800" kern="1200" dirty="0"/>
            <a:t>Prevent</a:t>
          </a:r>
        </a:p>
      </dsp:txBody>
      <dsp:txXfrm>
        <a:off x="6909656" y="692907"/>
        <a:ext cx="1875781" cy="686261"/>
      </dsp:txXfrm>
    </dsp:sp>
    <dsp:sp modelId="{613457FA-8F22-49F1-A390-7BE09E17FFE6}">
      <dsp:nvSpPr>
        <dsp:cNvPr id="0" name=""/>
        <dsp:cNvSpPr/>
      </dsp:nvSpPr>
      <dsp:spPr>
        <a:xfrm>
          <a:off x="6703778" y="1379169"/>
          <a:ext cx="2081659" cy="2102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497" tIns="164497" rIns="164497" bIns="328995" numCol="1" spcCol="1270" anchor="t" anchorCtr="0">
          <a:noAutofit/>
        </a:bodyPr>
        <a:lstStyle/>
        <a:p>
          <a:pPr marL="0" lvl="0" indent="0" algn="ctr" defTabSz="844550">
            <a:lnSpc>
              <a:spcPct val="90000"/>
            </a:lnSpc>
            <a:spcBef>
              <a:spcPct val="0"/>
            </a:spcBef>
            <a:spcAft>
              <a:spcPct val="35000"/>
            </a:spcAft>
            <a:buNone/>
          </a:pPr>
          <a:r>
            <a:rPr lang="en-US" sz="1900" kern="1200" dirty="0"/>
            <a:t>Prevent unnecessary duplicate vaccination and costly vaccine waste</a:t>
          </a:r>
        </a:p>
      </dsp:txBody>
      <dsp:txXfrm>
        <a:off x="6703778" y="1379169"/>
        <a:ext cx="2081659" cy="2102902"/>
      </dsp:txXfrm>
    </dsp:sp>
    <dsp:sp modelId="{43717A31-7B0C-4889-B23C-C2065A250090}">
      <dsp:nvSpPr>
        <dsp:cNvPr id="0" name=""/>
        <dsp:cNvSpPr/>
      </dsp:nvSpPr>
      <dsp:spPr>
        <a:xfrm>
          <a:off x="8935209" y="692907"/>
          <a:ext cx="2287537" cy="68626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34" tIns="84734" rIns="84734" bIns="84734" numCol="1" spcCol="1270" anchor="ctr" anchorCtr="0">
          <a:noAutofit/>
        </a:bodyPr>
        <a:lstStyle/>
        <a:p>
          <a:pPr marL="0" lvl="0" indent="0" algn="ctr" defTabSz="1244600">
            <a:lnSpc>
              <a:spcPct val="90000"/>
            </a:lnSpc>
            <a:spcBef>
              <a:spcPct val="0"/>
            </a:spcBef>
            <a:spcAft>
              <a:spcPct val="35000"/>
            </a:spcAft>
            <a:buNone/>
          </a:pPr>
          <a:r>
            <a:rPr lang="en-US" sz="2800" kern="1200"/>
            <a:t>Support</a:t>
          </a:r>
        </a:p>
      </dsp:txBody>
      <dsp:txXfrm>
        <a:off x="9141087" y="692907"/>
        <a:ext cx="1875781" cy="686261"/>
      </dsp:txXfrm>
    </dsp:sp>
    <dsp:sp modelId="{7EC02325-FD5B-4195-B905-38271AEF1F19}">
      <dsp:nvSpPr>
        <dsp:cNvPr id="0" name=""/>
        <dsp:cNvSpPr/>
      </dsp:nvSpPr>
      <dsp:spPr>
        <a:xfrm>
          <a:off x="8935209" y="1379169"/>
          <a:ext cx="2081659" cy="2102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497" tIns="164497" rIns="164497" bIns="328995" numCol="1" spcCol="1270" anchor="t" anchorCtr="0">
          <a:noAutofit/>
        </a:bodyPr>
        <a:lstStyle/>
        <a:p>
          <a:pPr marL="0" lvl="0" indent="0" algn="ctr" defTabSz="844550">
            <a:lnSpc>
              <a:spcPct val="90000"/>
            </a:lnSpc>
            <a:spcBef>
              <a:spcPct val="0"/>
            </a:spcBef>
            <a:spcAft>
              <a:spcPct val="35000"/>
            </a:spcAft>
            <a:buNone/>
          </a:pPr>
          <a:r>
            <a:rPr lang="en-US" sz="1900" kern="1200" dirty="0"/>
            <a:t>Support collaboration, coordination, communication, and documentation</a:t>
          </a:r>
        </a:p>
      </dsp:txBody>
      <dsp:txXfrm>
        <a:off x="8935209" y="1379169"/>
        <a:ext cx="2081659" cy="2102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580A-1B55-4D37-AF0A-EFB6FDD7A32F}">
      <dsp:nvSpPr>
        <dsp:cNvPr id="0" name=""/>
        <dsp:cNvSpPr/>
      </dsp:nvSpPr>
      <dsp:spPr>
        <a:xfrm>
          <a:off x="332723" y="379583"/>
          <a:ext cx="1793489" cy="1688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C3C2D-FCE1-402C-B48D-E44A2D2918EC}">
      <dsp:nvSpPr>
        <dsp:cNvPr id="0" name=""/>
        <dsp:cNvSpPr/>
      </dsp:nvSpPr>
      <dsp:spPr>
        <a:xfrm>
          <a:off x="714942" y="739404"/>
          <a:ext cx="1029051" cy="968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D351C-C67B-486A-B3E3-0749F0721D5A}">
      <dsp:nvSpPr>
        <dsp:cNvPr id="0" name=""/>
        <dsp:cNvSpPr/>
      </dsp:nvSpPr>
      <dsp:spPr>
        <a:xfrm>
          <a:off x="19053" y="2303745"/>
          <a:ext cx="2454116" cy="75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Enhanced reporting </a:t>
          </a:r>
          <a:endParaRPr lang="en-US" sz="2000" kern="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dsp:txBody>
      <dsp:txXfrm>
        <a:off x="19053" y="2303745"/>
        <a:ext cx="2454116" cy="751104"/>
      </dsp:txXfrm>
    </dsp:sp>
    <dsp:sp modelId="{F665D064-731C-4F6A-96C9-7B5F06EDA2AF}">
      <dsp:nvSpPr>
        <dsp:cNvPr id="0" name=""/>
        <dsp:cNvSpPr/>
      </dsp:nvSpPr>
      <dsp:spPr>
        <a:xfrm>
          <a:off x="3170967" y="379404"/>
          <a:ext cx="1793955" cy="1689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6A569-94F0-4A20-9C98-A9749927269D}">
      <dsp:nvSpPr>
        <dsp:cNvPr id="0" name=""/>
        <dsp:cNvSpPr/>
      </dsp:nvSpPr>
      <dsp:spPr>
        <a:xfrm>
          <a:off x="3520634" y="761950"/>
          <a:ext cx="1094621" cy="924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4E158-5B57-4A12-BE77-93482DDF73F2}">
      <dsp:nvSpPr>
        <dsp:cNvPr id="0" name=""/>
        <dsp:cNvSpPr/>
      </dsp:nvSpPr>
      <dsp:spPr>
        <a:xfrm>
          <a:off x="2730273" y="2287760"/>
          <a:ext cx="2642056" cy="75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accurate coverage rates</a:t>
          </a:r>
        </a:p>
      </dsp:txBody>
      <dsp:txXfrm>
        <a:off x="2730273" y="2287760"/>
        <a:ext cx="2642056" cy="751104"/>
      </dsp:txXfrm>
    </dsp:sp>
    <dsp:sp modelId="{726A4790-B042-4FA8-88B7-2E9E5B61C378}">
      <dsp:nvSpPr>
        <dsp:cNvPr id="0" name=""/>
        <dsp:cNvSpPr/>
      </dsp:nvSpPr>
      <dsp:spPr>
        <a:xfrm>
          <a:off x="6022412" y="379404"/>
          <a:ext cx="1793955" cy="1689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96DA6-692B-4FD2-B024-4E8020CA3B9F}">
      <dsp:nvSpPr>
        <dsp:cNvPr id="0" name=""/>
        <dsp:cNvSpPr/>
      </dsp:nvSpPr>
      <dsp:spPr>
        <a:xfrm>
          <a:off x="6418968" y="730036"/>
          <a:ext cx="1000842" cy="987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694A8-994F-4056-895B-C69DD1A19942}">
      <dsp:nvSpPr>
        <dsp:cNvPr id="0" name=""/>
        <dsp:cNvSpPr/>
      </dsp:nvSpPr>
      <dsp:spPr>
        <a:xfrm>
          <a:off x="5696007" y="2239284"/>
          <a:ext cx="2480052" cy="75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Improved data quality &amp; completeness </a:t>
          </a:r>
        </a:p>
      </dsp:txBody>
      <dsp:txXfrm>
        <a:off x="5696007" y="2239284"/>
        <a:ext cx="2480052" cy="751104"/>
      </dsp:txXfrm>
    </dsp:sp>
    <dsp:sp modelId="{B34523EA-8850-4FCD-8E15-D782EA964F63}">
      <dsp:nvSpPr>
        <dsp:cNvPr id="0" name=""/>
        <dsp:cNvSpPr/>
      </dsp:nvSpPr>
      <dsp:spPr>
        <a:xfrm>
          <a:off x="8872662" y="370897"/>
          <a:ext cx="1793955" cy="1689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A8BF9-CD78-4DE4-A250-27EDE8EBA68E}">
      <dsp:nvSpPr>
        <dsp:cNvPr id="0" name=""/>
        <dsp:cNvSpPr/>
      </dsp:nvSpPr>
      <dsp:spPr>
        <a:xfrm>
          <a:off x="9156750" y="686799"/>
          <a:ext cx="1225779" cy="1057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6A17B-B498-4AD6-B684-334B65E937CF}">
      <dsp:nvSpPr>
        <dsp:cNvPr id="0" name=""/>
        <dsp:cNvSpPr/>
      </dsp:nvSpPr>
      <dsp:spPr>
        <a:xfrm>
          <a:off x="8433163" y="2165041"/>
          <a:ext cx="2639667" cy="785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all"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data visualization and analytics</a:t>
          </a:r>
          <a:endParaRPr lang="en-US" sz="1050" kern="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dsp:txBody>
      <dsp:txXfrm>
        <a:off x="8433163" y="2165041"/>
        <a:ext cx="2639667" cy="785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8FE88-41EC-43AD-A967-B6303BE9D369}">
      <dsp:nvSpPr>
        <dsp:cNvPr id="0" name=""/>
        <dsp:cNvSpPr/>
      </dsp:nvSpPr>
      <dsp:spPr>
        <a:xfrm>
          <a:off x="2156577" y="778642"/>
          <a:ext cx="1510523" cy="1510523"/>
        </a:xfrm>
        <a:prstGeom prst="rect">
          <a:avLst/>
        </a:prstGeom>
        <a:blipFill>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B46AF-E5A6-4086-9433-76729E30BA03}">
      <dsp:nvSpPr>
        <dsp:cNvPr id="0" name=""/>
        <dsp:cNvSpPr/>
      </dsp:nvSpPr>
      <dsp:spPr>
        <a:xfrm>
          <a:off x="773269" y="2322950"/>
          <a:ext cx="4315781" cy="83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Vaccination Reminder &amp; </a:t>
          </a:r>
          <a:b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b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Recall Systems </a:t>
          </a:r>
        </a:p>
      </dsp:txBody>
      <dsp:txXfrm>
        <a:off x="773269" y="2322950"/>
        <a:ext cx="4315781" cy="830351"/>
      </dsp:txXfrm>
    </dsp:sp>
    <dsp:sp modelId="{3EF91F3F-ABF9-474A-B373-06111BFD7409}">
      <dsp:nvSpPr>
        <dsp:cNvPr id="0" name=""/>
        <dsp:cNvSpPr/>
      </dsp:nvSpPr>
      <dsp:spPr>
        <a:xfrm>
          <a:off x="773269" y="3107938"/>
          <a:ext cx="4315781" cy="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ts val="1400"/>
            </a:spcAft>
            <a:buNone/>
          </a:pPr>
          <a:r>
            <a:rPr lang="en-US" sz="1700" b="0" kern="1200" dirty="0">
              <a:latin typeface="Lato" panose="020F0502020204030203" pitchFamily="34" charset="0"/>
              <a:ea typeface="Lato" panose="020F0502020204030203" pitchFamily="34" charset="0"/>
              <a:cs typeface="Lato" panose="020F0502020204030203" pitchFamily="34" charset="0"/>
            </a:rPr>
            <a:t>Proactive outreach strategies </a:t>
          </a:r>
        </a:p>
        <a:p>
          <a:pPr marL="0" lvl="0" indent="0" algn="ctr" defTabSz="755650">
            <a:lnSpc>
              <a:spcPct val="100000"/>
            </a:lnSpc>
            <a:spcBef>
              <a:spcPct val="0"/>
            </a:spcBef>
            <a:spcAft>
              <a:spcPts val="1400"/>
            </a:spcAft>
            <a:buNone/>
          </a:pPr>
          <a:r>
            <a:rPr lang="en-US" sz="1700" b="0" kern="1200" dirty="0">
              <a:latin typeface="Lato" panose="020F0502020204030203" pitchFamily="34" charset="0"/>
              <a:ea typeface="Lato" panose="020F0502020204030203" pitchFamily="34" charset="0"/>
              <a:cs typeface="Lato" panose="020F0502020204030203" pitchFamily="34" charset="0"/>
            </a:rPr>
            <a:t>Reduce the likelihood of outbreaks and minimize the burden of vaccine-preventable diseases</a:t>
          </a:r>
        </a:p>
      </dsp:txBody>
      <dsp:txXfrm>
        <a:off x="773269" y="3107938"/>
        <a:ext cx="4315781" cy="1108"/>
      </dsp:txXfrm>
    </dsp:sp>
    <dsp:sp modelId="{8FAF3DFD-DAA1-4CD4-98D6-FAC9864225C9}">
      <dsp:nvSpPr>
        <dsp:cNvPr id="0" name=""/>
        <dsp:cNvSpPr/>
      </dsp:nvSpPr>
      <dsp:spPr>
        <a:xfrm>
          <a:off x="7175431" y="862919"/>
          <a:ext cx="1510523" cy="1510523"/>
        </a:xfrm>
        <a:prstGeom prst="rect">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sp>
    <dsp:sp modelId="{B2545571-514C-41CB-BCF9-69A478F65B07}">
      <dsp:nvSpPr>
        <dsp:cNvPr id="0" name=""/>
        <dsp:cNvSpPr/>
      </dsp:nvSpPr>
      <dsp:spPr>
        <a:xfrm>
          <a:off x="5844312" y="2527547"/>
          <a:ext cx="4315781" cy="46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solidFill>
                <a:srgbClr val="1E8FA2"/>
              </a:solidFill>
              <a:latin typeface="Lato" panose="020F0502020204030203" pitchFamily="34" charset="0"/>
              <a:ea typeface="Lato" panose="020F0502020204030203" pitchFamily="34" charset="0"/>
              <a:cs typeface="Lato" panose="020F0502020204030203" pitchFamily="34" charset="0"/>
            </a:rPr>
            <a:t>Targeted Public Health Interventions </a:t>
          </a:r>
        </a:p>
      </dsp:txBody>
      <dsp:txXfrm>
        <a:off x="5844312" y="2527547"/>
        <a:ext cx="4315781" cy="465419"/>
      </dsp:txXfrm>
    </dsp:sp>
    <dsp:sp modelId="{9B6440C9-C508-4B5D-B726-826A32ADF193}">
      <dsp:nvSpPr>
        <dsp:cNvPr id="0" name=""/>
        <dsp:cNvSpPr/>
      </dsp:nvSpPr>
      <dsp:spPr>
        <a:xfrm>
          <a:off x="5844312" y="3080975"/>
          <a:ext cx="4315781" cy="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ts val="1400"/>
            </a:spcAft>
            <a:buFont typeface="Arial" panose="020B0604020202020204" pitchFamily="34" charset="0"/>
            <a:buNone/>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Identify high-risk populations and areas with low immunization rates</a:t>
          </a:r>
        </a:p>
        <a:p>
          <a:pPr marL="0" lvl="0" indent="0" algn="ctr" defTabSz="755650">
            <a:lnSpc>
              <a:spcPct val="100000"/>
            </a:lnSpc>
            <a:spcBef>
              <a:spcPct val="0"/>
            </a:spcBef>
            <a:spcAft>
              <a:spcPts val="1400"/>
            </a:spcAft>
            <a:buFont typeface="Arial" panose="020B0604020202020204" pitchFamily="34" charset="0"/>
            <a:buNone/>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Identify high-risk communities or groups</a:t>
          </a:r>
        </a:p>
        <a:p>
          <a:pPr marL="0" lvl="0" indent="0" algn="ctr" defTabSz="755650">
            <a:lnSpc>
              <a:spcPct val="100000"/>
            </a:lnSpc>
            <a:spcBef>
              <a:spcPct val="0"/>
            </a:spcBef>
            <a:spcAft>
              <a:spcPts val="1400"/>
            </a:spcAft>
            <a:buFont typeface="Arial" panose="020B0604020202020204" pitchFamily="34" charset="0"/>
            <a:buNone/>
          </a:pPr>
          <a:r>
            <a:rPr lang="en-US" sz="1700" b="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Improve immunization rates in vulnerable communities</a:t>
          </a:r>
        </a:p>
      </dsp:txBody>
      <dsp:txXfrm>
        <a:off x="5844312" y="3080975"/>
        <a:ext cx="4315781" cy="1100"/>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03D8-4198-47B4-87D4-09E9D14235F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6890D-36AD-4E25-9BF7-72ABEA1FA020}" type="slidenum">
              <a:rPr lang="en-US" smtClean="0"/>
              <a:t>‹#›</a:t>
            </a:fld>
            <a:endParaRPr lang="en-US"/>
          </a:p>
        </p:txBody>
      </p:sp>
    </p:spTree>
    <p:extLst>
      <p:ext uri="{BB962C8B-B14F-4D97-AF65-F5344CB8AC3E}">
        <p14:creationId xmlns:p14="http://schemas.microsoft.com/office/powerpoint/2010/main" val="26640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dc.gov/IISDashboard/DQR.aspx?AwardeeID=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fontAlgn="ctr"/>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2</a:t>
            </a:fld>
            <a:endParaRPr lang="en-US"/>
          </a:p>
        </p:txBody>
      </p:sp>
    </p:spTree>
    <p:extLst>
      <p:ext uri="{BB962C8B-B14F-4D97-AF65-F5344CB8AC3E}">
        <p14:creationId xmlns:p14="http://schemas.microsoft.com/office/powerpoint/2010/main" val="173566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Lato" panose="020F0502020204030203" pitchFamily="34" charset="0"/>
                <a:ea typeface="Lato" panose="020F0502020204030203" pitchFamily="34" charset="0"/>
                <a:cs typeface="Lato" panose="020F0502020204030203" pitchFamily="34" charset="0"/>
              </a:rPr>
              <a:t>Reducing the Burden of Disease</a:t>
            </a:r>
          </a:p>
          <a:p>
            <a:pPr algn="just" fontAlgn="base">
              <a:lnSpc>
                <a:spcPct val="124000"/>
              </a:lnSpc>
              <a:spcBef>
                <a:spcPts val="0"/>
              </a:spcBef>
              <a:buFont typeface="Wingdings" panose="05000000000000000000" pitchFamily="2" charset="2"/>
              <a:buChar char="ü"/>
            </a:pPr>
            <a:r>
              <a:rPr lang="en-US" sz="1800" b="1" kern="0" dirty="0">
                <a:effectLst/>
                <a:latin typeface="Lato" panose="020F0502020204030203" pitchFamily="34" charset="0"/>
                <a:ea typeface="Lato" panose="020F0502020204030203" pitchFamily="34" charset="0"/>
                <a:cs typeface="Lato" panose="020F0502020204030203" pitchFamily="34" charset="0"/>
              </a:rPr>
              <a:t>Enhanced Vaccination Reminders and Recall Systems</a:t>
            </a:r>
          </a:p>
          <a:p>
            <a:pPr lvl="1" algn="just" fontAlgn="base">
              <a:lnSpc>
                <a:spcPct val="124000"/>
              </a:lnSpc>
              <a:spcBef>
                <a:spcPts val="0"/>
              </a:spcBef>
            </a:pPr>
            <a:r>
              <a:rPr lang="en-US" sz="1800" kern="0" dirty="0">
                <a:effectLst/>
                <a:latin typeface="Lato" panose="020F0502020204030203" pitchFamily="34" charset="0"/>
                <a:ea typeface="Lato" panose="020F0502020204030203" pitchFamily="34" charset="0"/>
                <a:cs typeface="Lato" panose="020F0502020204030203" pitchFamily="34" charset="0"/>
              </a:rPr>
              <a:t>Data sharing between Medicaid and IIS enables the </a:t>
            </a:r>
            <a:r>
              <a:rPr lang="en-US" sz="1800" b="1" kern="0" dirty="0">
                <a:effectLst/>
                <a:latin typeface="Lato" panose="020F0502020204030203" pitchFamily="34" charset="0"/>
                <a:ea typeface="Lato" panose="020F0502020204030203" pitchFamily="34" charset="0"/>
                <a:cs typeface="Lato" panose="020F0502020204030203" pitchFamily="34" charset="0"/>
              </a:rPr>
              <a:t>development of robust vaccination reminder and recall systems</a:t>
            </a:r>
            <a:r>
              <a:rPr lang="en-US" sz="1800" kern="0" dirty="0">
                <a:effectLst/>
                <a:latin typeface="Lato" panose="020F0502020204030203" pitchFamily="34" charset="0"/>
                <a:ea typeface="Lato" panose="020F0502020204030203" pitchFamily="34" charset="0"/>
                <a:cs typeface="Lato" panose="020F0502020204030203" pitchFamily="34" charset="0"/>
              </a:rPr>
              <a:t>. These systems can automatically generate reminders to healthcare providers and patients about upcoming or overdue vaccinations. </a:t>
            </a:r>
          </a:p>
          <a:p>
            <a:pPr lvl="1" algn="just" fontAlgn="base">
              <a:lnSpc>
                <a:spcPct val="124000"/>
              </a:lnSpc>
              <a:spcBef>
                <a:spcPts val="0"/>
              </a:spcBef>
            </a:pPr>
            <a:r>
              <a:rPr lang="en-US" sz="1800" kern="0" dirty="0">
                <a:latin typeface="Lato" panose="020F0502020204030203" pitchFamily="34" charset="0"/>
                <a:ea typeface="Lato" panose="020F0502020204030203" pitchFamily="34" charset="0"/>
                <a:cs typeface="Lato" panose="020F0502020204030203" pitchFamily="34" charset="0"/>
              </a:rPr>
              <a:t>By leveraging the comprehensive data available through IIS, Medicaid programs can </a:t>
            </a:r>
            <a:r>
              <a:rPr lang="en-US" sz="1800" b="1" kern="0" dirty="0">
                <a:latin typeface="Lato" panose="020F0502020204030203" pitchFamily="34" charset="0"/>
                <a:ea typeface="Lato" panose="020F0502020204030203" pitchFamily="34" charset="0"/>
                <a:cs typeface="Lato" panose="020F0502020204030203" pitchFamily="34" charset="0"/>
              </a:rPr>
              <a:t>implement proactive outreach strategies</a:t>
            </a:r>
            <a:r>
              <a:rPr lang="en-US" sz="1800" kern="0" dirty="0">
                <a:latin typeface="Lato" panose="020F0502020204030203" pitchFamily="34" charset="0"/>
                <a:ea typeface="Lato" panose="020F0502020204030203" pitchFamily="34" charset="0"/>
                <a:cs typeface="Lato" panose="020F0502020204030203" pitchFamily="34" charset="0"/>
              </a:rPr>
              <a:t>, sending reminders via mail, phone calls, text messages, or electronic notifications. This helps to ensure that individuals stay on schedule with their immunizations, thereby </a:t>
            </a:r>
            <a:r>
              <a:rPr lang="en-US" sz="1800" b="1" kern="0" dirty="0">
                <a:latin typeface="Lato" panose="020F0502020204030203" pitchFamily="34" charset="0"/>
                <a:ea typeface="Lato" panose="020F0502020204030203" pitchFamily="34" charset="0"/>
                <a:cs typeface="Lato" panose="020F0502020204030203" pitchFamily="34" charset="0"/>
              </a:rPr>
              <a:t>reducing the likelihood of outbreaks and minimizing the burden of vaccine-preventable diseases</a:t>
            </a:r>
            <a:r>
              <a:rPr lang="en-US" sz="1800" kern="0" dirty="0">
                <a:latin typeface="Lato" panose="020F0502020204030203" pitchFamily="34" charset="0"/>
                <a:ea typeface="Lato" panose="020F0502020204030203" pitchFamily="34" charset="0"/>
                <a:cs typeface="Lato" panose="020F0502020204030203" pitchFamily="34" charset="0"/>
              </a:rPr>
              <a:t>. </a:t>
            </a:r>
          </a:p>
          <a:p>
            <a:pPr algn="just" fontAlgn="base">
              <a:lnSpc>
                <a:spcPct val="124000"/>
              </a:lnSpc>
              <a:spcBef>
                <a:spcPts val="1200"/>
              </a:spcBef>
              <a:buFont typeface="Wingdings" panose="05000000000000000000" pitchFamily="2" charset="2"/>
              <a:buChar char="ü"/>
            </a:pPr>
            <a:r>
              <a:rPr lang="en-US" sz="1800" b="1" kern="0" dirty="0">
                <a:latin typeface="Lato" panose="020F0502020204030203" pitchFamily="34" charset="0"/>
                <a:ea typeface="Lato" panose="020F0502020204030203" pitchFamily="34" charset="0"/>
                <a:cs typeface="Lato" panose="020F0502020204030203" pitchFamily="34" charset="0"/>
              </a:rPr>
              <a:t>Targeted Public Health Interventions </a:t>
            </a:r>
          </a:p>
          <a:p>
            <a:pPr lvl="1" algn="just" fontAlgn="base">
              <a:lnSpc>
                <a:spcPct val="124000"/>
              </a:lnSpc>
              <a:spcBef>
                <a:spcPts val="0"/>
              </a:spcBef>
            </a:pPr>
            <a:r>
              <a:rPr lang="en-US" sz="1800" kern="0" dirty="0">
                <a:latin typeface="Lato" panose="020F0502020204030203" pitchFamily="34" charset="0"/>
                <a:ea typeface="Lato" panose="020F0502020204030203" pitchFamily="34" charset="0"/>
                <a:cs typeface="Lato" panose="020F0502020204030203" pitchFamily="34" charset="0"/>
              </a:rPr>
              <a:t>Data sharing also facilitates </a:t>
            </a:r>
            <a:r>
              <a:rPr lang="en-US" sz="1800" b="1" kern="0" dirty="0">
                <a:latin typeface="Lato" panose="020F0502020204030203" pitchFamily="34" charset="0"/>
                <a:ea typeface="Lato" panose="020F0502020204030203" pitchFamily="34" charset="0"/>
                <a:cs typeface="Lato" panose="020F0502020204030203" pitchFamily="34" charset="0"/>
              </a:rPr>
              <a:t>the identification of high-risk populations and geographic areas with low immunization rates</a:t>
            </a:r>
            <a:r>
              <a:rPr lang="en-US" sz="1800" kern="0" dirty="0">
                <a:latin typeface="Lato" panose="020F0502020204030203" pitchFamily="34" charset="0"/>
                <a:ea typeface="Lato" panose="020F0502020204030203" pitchFamily="34" charset="0"/>
                <a:cs typeface="Lato" panose="020F0502020204030203" pitchFamily="34" charset="0"/>
              </a:rPr>
              <a:t>. By analyzing the shared data, public health agencies and Medicaid programs can </a:t>
            </a:r>
            <a:r>
              <a:rPr lang="en-US" sz="1800" b="1" kern="0" dirty="0">
                <a:latin typeface="Lato" panose="020F0502020204030203" pitchFamily="34" charset="0"/>
                <a:ea typeface="Lato" panose="020F0502020204030203" pitchFamily="34" charset="0"/>
                <a:cs typeface="Lato" panose="020F0502020204030203" pitchFamily="34" charset="0"/>
              </a:rPr>
              <a:t>identify communities or groups that may be at a higher risk </a:t>
            </a:r>
            <a:r>
              <a:rPr lang="en-US" sz="1800" kern="0" dirty="0">
                <a:latin typeface="Lato" panose="020F0502020204030203" pitchFamily="34" charset="0"/>
                <a:ea typeface="Lato" panose="020F0502020204030203" pitchFamily="34" charset="0"/>
                <a:cs typeface="Lato" panose="020F0502020204030203" pitchFamily="34" charset="0"/>
              </a:rPr>
              <a:t>of vaccine-preventable diseases. </a:t>
            </a:r>
          </a:p>
          <a:p>
            <a:pPr lvl="1" algn="just" fontAlgn="base">
              <a:lnSpc>
                <a:spcPct val="124000"/>
              </a:lnSpc>
              <a:spcBef>
                <a:spcPts val="0"/>
              </a:spcBef>
            </a:pPr>
            <a:r>
              <a:rPr lang="en-US" sz="1800" kern="0" dirty="0">
                <a:latin typeface="Lato" panose="020F0502020204030203" pitchFamily="34" charset="0"/>
                <a:ea typeface="Lato" panose="020F0502020204030203" pitchFamily="34" charset="0"/>
                <a:cs typeface="Lato" panose="020F0502020204030203" pitchFamily="34" charset="0"/>
              </a:rPr>
              <a:t>This information </a:t>
            </a:r>
            <a:r>
              <a:rPr lang="en-US" sz="1800" b="1" kern="0" dirty="0">
                <a:latin typeface="Lato" panose="020F0502020204030203" pitchFamily="34" charset="0"/>
                <a:ea typeface="Lato" panose="020F0502020204030203" pitchFamily="34" charset="0"/>
                <a:cs typeface="Lato" panose="020F0502020204030203" pitchFamily="34" charset="0"/>
              </a:rPr>
              <a:t>allows for targeted interventions</a:t>
            </a:r>
            <a:r>
              <a:rPr lang="en-US" sz="1800" kern="0" dirty="0">
                <a:latin typeface="Lato" panose="020F0502020204030203" pitchFamily="34" charset="0"/>
                <a:ea typeface="Lato" panose="020F0502020204030203" pitchFamily="34" charset="0"/>
                <a:cs typeface="Lato" panose="020F0502020204030203" pitchFamily="34" charset="0"/>
              </a:rPr>
              <a:t>, such as educational campaigns, immunization clinics, and outreach programs, specifically tailored to address the needs of these populations. By focusing resources where they are most needed, </a:t>
            </a:r>
            <a:r>
              <a:rPr lang="en-US" sz="1800" b="1" kern="0" dirty="0">
                <a:latin typeface="Lato" panose="020F0502020204030203" pitchFamily="34" charset="0"/>
                <a:ea typeface="Lato" panose="020F0502020204030203" pitchFamily="34" charset="0"/>
                <a:cs typeface="Lato" panose="020F0502020204030203" pitchFamily="34" charset="0"/>
              </a:rPr>
              <a:t>data sharing can help mitigate the burden of disease by improving immunization rates in vulnerable communities</a:t>
            </a:r>
            <a:r>
              <a:rPr lang="en-US" sz="1800" kern="0" dirty="0">
                <a:latin typeface="Lato" panose="020F0502020204030203" pitchFamily="34" charset="0"/>
                <a:ea typeface="Lato" panose="020F0502020204030203" pitchFamily="34" charset="0"/>
                <a:cs typeface="Lato" panose="020F0502020204030203" pitchFamily="34" charset="0"/>
              </a:rPr>
              <a:t>.</a:t>
            </a:r>
          </a:p>
          <a:p>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12</a:t>
            </a:fld>
            <a:endParaRPr lang="en-US"/>
          </a:p>
        </p:txBody>
      </p:sp>
    </p:spTree>
    <p:extLst>
      <p:ext uri="{BB962C8B-B14F-4D97-AF65-F5344CB8AC3E}">
        <p14:creationId xmlns:p14="http://schemas.microsoft.com/office/powerpoint/2010/main" val="397642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6890D-36AD-4E25-9BF7-72ABEA1FA020}" type="slidenum">
              <a:rPr lang="en-US" smtClean="0"/>
              <a:t>13</a:t>
            </a:fld>
            <a:endParaRPr lang="en-US"/>
          </a:p>
        </p:txBody>
      </p:sp>
    </p:spTree>
    <p:extLst>
      <p:ext uri="{BB962C8B-B14F-4D97-AF65-F5344CB8AC3E}">
        <p14:creationId xmlns:p14="http://schemas.microsoft.com/office/powerpoint/2010/main" val="276109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fontAlgn="ctr"/>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4</a:t>
            </a:fld>
            <a:endParaRPr lang="en-US"/>
          </a:p>
        </p:txBody>
      </p:sp>
    </p:spTree>
    <p:extLst>
      <p:ext uri="{BB962C8B-B14F-4D97-AF65-F5344CB8AC3E}">
        <p14:creationId xmlns:p14="http://schemas.microsoft.com/office/powerpoint/2010/main" val="261710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Access:</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IIS are used by medical home clinicians, pharmacists, specialty care providers, and others throughout the medical community who need </a:t>
            </a:r>
            <a:r>
              <a:rPr lang="en-US" b="1" dirty="0">
                <a:latin typeface="Lato" panose="020F0502020204030203" pitchFamily="34" charset="0"/>
                <a:ea typeface="Lato" panose="020F0502020204030203" pitchFamily="34" charset="0"/>
                <a:cs typeface="Lato" panose="020F0502020204030203" pitchFamily="34" charset="0"/>
              </a:rPr>
              <a:t>access to complete, accurate immunization records and forecasts of needed vaccines for people of all ages</a:t>
            </a:r>
            <a:r>
              <a:rPr lang="en-US" dirty="0">
                <a:latin typeface="Lato" panose="020F0502020204030203" pitchFamily="34" charset="0"/>
                <a:ea typeface="Lato" panose="020F0502020204030203" pitchFamily="34" charset="0"/>
                <a:cs typeface="Lato" panose="020F0502020204030203" pitchFamily="34" charset="0"/>
              </a:rPr>
              <a:t>. </a:t>
            </a:r>
          </a:p>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Identify</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At least three out of every four adults are missing one or more recommended vaccines. IIS can help </a:t>
            </a:r>
            <a:r>
              <a:rPr lang="en-US" b="1" dirty="0">
                <a:latin typeface="Lato" panose="020F0502020204030203" pitchFamily="34" charset="0"/>
                <a:ea typeface="Lato" panose="020F0502020204030203" pitchFamily="34" charset="0"/>
                <a:cs typeface="Lato" panose="020F0502020204030203" pitchFamily="34" charset="0"/>
              </a:rPr>
              <a:t>identify which vaccines patients are missing</a:t>
            </a:r>
            <a:r>
              <a:rPr lang="en-US" dirty="0">
                <a:latin typeface="Lato" panose="020F0502020204030203" pitchFamily="34" charset="0"/>
                <a:ea typeface="Lato" panose="020F0502020204030203" pitchFamily="34" charset="0"/>
                <a:cs typeface="Lato" panose="020F0502020204030203" pitchFamily="34" charset="0"/>
              </a:rPr>
              <a:t>. </a:t>
            </a:r>
          </a:p>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Remind</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IIS support high quality care of both children and adults for routine vaccines, as well as those recommended during public health emergencies. Help ensure that you have </a:t>
            </a:r>
            <a:r>
              <a:rPr lang="en-US" b="1" dirty="0">
                <a:latin typeface="Lato" panose="020F0502020204030203" pitchFamily="34" charset="0"/>
                <a:ea typeface="Lato" panose="020F0502020204030203" pitchFamily="34" charset="0"/>
                <a:cs typeface="Lato" panose="020F0502020204030203" pitchFamily="34" charset="0"/>
              </a:rPr>
              <a:t>access to the most accurate and complete immunization information to protect your adult Medicaid population from vaccine preventable diseases</a:t>
            </a:r>
            <a:r>
              <a:rPr lang="en-US" dirty="0">
                <a:latin typeface="Lato" panose="020F0502020204030203" pitchFamily="34" charset="0"/>
                <a:ea typeface="Lato" panose="020F0502020204030203" pitchFamily="34" charset="0"/>
                <a:cs typeface="Lato" panose="020F0502020204030203" pitchFamily="34" charset="0"/>
              </a:rPr>
              <a:t>. </a:t>
            </a:r>
          </a:p>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Access</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Accessing a patient’s consolidated record and forecast of vaccines due is not only increasingly the </a:t>
            </a:r>
            <a:r>
              <a:rPr lang="en-US" b="1" dirty="0">
                <a:latin typeface="Lato" panose="020F0502020204030203" pitchFamily="34" charset="0"/>
                <a:ea typeface="Lato" panose="020F0502020204030203" pitchFamily="34" charset="0"/>
                <a:cs typeface="Lato" panose="020F0502020204030203" pitchFamily="34" charset="0"/>
              </a:rPr>
              <a:t>standard of care</a:t>
            </a:r>
            <a:r>
              <a:rPr lang="en-US" dirty="0">
                <a:latin typeface="Lato" panose="020F0502020204030203" pitchFamily="34" charset="0"/>
                <a:ea typeface="Lato" panose="020F0502020204030203" pitchFamily="34" charset="0"/>
                <a:cs typeface="Lato" panose="020F0502020204030203" pitchFamily="34" charset="0"/>
              </a:rPr>
              <a:t>, but also helps </a:t>
            </a:r>
            <a:r>
              <a:rPr lang="en-US" b="1" dirty="0">
                <a:latin typeface="Lato" panose="020F0502020204030203" pitchFamily="34" charset="0"/>
                <a:ea typeface="Lato" panose="020F0502020204030203" pitchFamily="34" charset="0"/>
                <a:cs typeface="Lato" panose="020F0502020204030203" pitchFamily="34" charset="0"/>
              </a:rPr>
              <a:t>ensure your Medicaid population will receive the right vaccine at the right time</a:t>
            </a:r>
            <a:r>
              <a:rPr lang="en-US" dirty="0">
                <a:latin typeface="Lato" panose="020F0502020204030203" pitchFamily="34" charset="0"/>
                <a:ea typeface="Lato" panose="020F0502020204030203" pitchFamily="34" charset="0"/>
                <a:cs typeface="Lato" panose="020F0502020204030203" pitchFamily="34" charset="0"/>
              </a:rPr>
              <a:t>.</a:t>
            </a:r>
          </a:p>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Prevent</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Using IIS data to supplement other immunization histories can </a:t>
            </a:r>
            <a:r>
              <a:rPr lang="en-US" b="1" dirty="0">
                <a:latin typeface="Lato" panose="020F0502020204030203" pitchFamily="34" charset="0"/>
                <a:ea typeface="Lato" panose="020F0502020204030203" pitchFamily="34" charset="0"/>
                <a:cs typeface="Lato" panose="020F0502020204030203" pitchFamily="34" charset="0"/>
              </a:rPr>
              <a:t>prevent costly vaccine waste and claims payments</a:t>
            </a:r>
            <a:r>
              <a:rPr lang="en-US" dirty="0">
                <a:latin typeface="Lato" panose="020F0502020204030203" pitchFamily="34" charset="0"/>
                <a:ea typeface="Lato" panose="020F0502020204030203" pitchFamily="34" charset="0"/>
                <a:cs typeface="Lato" panose="020F0502020204030203" pitchFamily="34" charset="0"/>
              </a:rPr>
              <a:t> by avoiding unnecessary immunizations.</a:t>
            </a:r>
          </a:p>
          <a:p>
            <a:pPr marL="0" indent="0" algn="just">
              <a:lnSpc>
                <a:spcPct val="114000"/>
              </a:lnSpc>
              <a:spcAft>
                <a:spcPts val="1000"/>
              </a:spcAft>
              <a:buClr>
                <a:srgbClr val="1E8FA2"/>
              </a:buClr>
              <a:buFont typeface="Arial" panose="020B0604020202020204" pitchFamily="34" charset="0"/>
              <a:buNone/>
            </a:pPr>
            <a:r>
              <a:rPr lang="en-US" dirty="0">
                <a:latin typeface="Lato" panose="020F0502020204030203" pitchFamily="34" charset="0"/>
                <a:ea typeface="Lato" panose="020F0502020204030203" pitchFamily="34" charset="0"/>
                <a:cs typeface="Lato" panose="020F0502020204030203" pitchFamily="34" charset="0"/>
              </a:rPr>
              <a:t>Support</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IIS </a:t>
            </a:r>
            <a:r>
              <a:rPr lang="en-US" b="1" dirty="0">
                <a:latin typeface="Lato" panose="020F0502020204030203" pitchFamily="34" charset="0"/>
                <a:ea typeface="Lato" panose="020F0502020204030203" pitchFamily="34" charset="0"/>
                <a:cs typeface="Lato" panose="020F0502020204030203" pitchFamily="34" charset="0"/>
              </a:rPr>
              <a:t>support collaboration, coordination, communication, and documentation </a:t>
            </a:r>
            <a:r>
              <a:rPr lang="en-US" dirty="0">
                <a:latin typeface="Lato" panose="020F0502020204030203" pitchFamily="34" charset="0"/>
                <a:ea typeface="Lato" panose="020F0502020204030203" pitchFamily="34" charset="0"/>
                <a:cs typeface="Lato" panose="020F0502020204030203" pitchFamily="34" charset="0"/>
              </a:rPr>
              <a:t>among members of the immunization neighborhood and care delivery teams.</a:t>
            </a:r>
          </a:p>
          <a:p>
            <a:pPr lvl="1" algn="l" fontAlgn="ctr"/>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5</a:t>
            </a:fld>
            <a:endParaRPr lang="en-US"/>
          </a:p>
        </p:txBody>
      </p:sp>
    </p:spTree>
    <p:extLst>
      <p:ext uri="{BB962C8B-B14F-4D97-AF65-F5344CB8AC3E}">
        <p14:creationId xmlns:p14="http://schemas.microsoft.com/office/powerpoint/2010/main" val="86940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4000"/>
              </a:lnSpc>
              <a:spcBef>
                <a:spcPts val="0"/>
              </a:spcBef>
            </a:pPr>
            <a:r>
              <a:rPr lang="en-US" sz="1800" dirty="0">
                <a:latin typeface="Lato" panose="020F0502020204030203" pitchFamily="34" charset="0"/>
                <a:ea typeface="Lato" panose="020F0502020204030203" pitchFamily="34" charset="0"/>
                <a:cs typeface="Lato" panose="020F0502020204030203" pitchFamily="34" charset="0"/>
              </a:rPr>
              <a:t>The [jurisdiction IIS] contains:</a:t>
            </a:r>
          </a:p>
          <a:p>
            <a:pPr lvl="1">
              <a:lnSpc>
                <a:spcPct val="124000"/>
              </a:lnSpc>
              <a:spcBef>
                <a:spcPts val="0"/>
              </a:spcBef>
            </a:pPr>
            <a:r>
              <a:rPr lang="en-US" sz="1800" i="1" u="sng" dirty="0">
                <a:latin typeface="Lato" panose="020F0502020204030203" pitchFamily="34" charset="0"/>
                <a:ea typeface="Lato" panose="020F0502020204030203" pitchFamily="34" charset="0"/>
                <a:cs typeface="Lato" panose="020F0502020204030203" pitchFamily="34" charset="0"/>
              </a:rPr>
              <a:t>X #</a:t>
            </a:r>
            <a:r>
              <a:rPr lang="en-US" sz="1800" i="1"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of unique immunizations</a:t>
            </a:r>
          </a:p>
          <a:p>
            <a:pPr lvl="1">
              <a:lnSpc>
                <a:spcPct val="124000"/>
              </a:lnSpc>
              <a:spcBef>
                <a:spcPts val="0"/>
              </a:spcBef>
            </a:pPr>
            <a:r>
              <a:rPr lang="en-US" sz="1800" i="1" u="sng" dirty="0">
                <a:latin typeface="Lato" panose="020F0502020204030203" pitchFamily="34" charset="0"/>
                <a:ea typeface="Lato" panose="020F0502020204030203" pitchFamily="34" charset="0"/>
                <a:cs typeface="Lato" panose="020F0502020204030203" pitchFamily="34" charset="0"/>
              </a:rPr>
              <a:t>X #</a:t>
            </a:r>
            <a:r>
              <a:rPr lang="en-US" sz="1800" i="1"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of unique individuals</a:t>
            </a:r>
          </a:p>
          <a:p>
            <a:pPr>
              <a:lnSpc>
                <a:spcPct val="124000"/>
              </a:lnSpc>
              <a:spcBef>
                <a:spcPts val="0"/>
              </a:spcBef>
            </a:pPr>
            <a:r>
              <a:rPr lang="en-US" sz="1800" i="1" u="sng" dirty="0">
                <a:latin typeface="Lato" panose="020F0502020204030203" pitchFamily="34" charset="0"/>
                <a:ea typeface="Lato" panose="020F0502020204030203" pitchFamily="34" charset="0"/>
                <a:cs typeface="Lato" panose="020F0502020204030203" pitchFamily="34" charset="0"/>
              </a:rPr>
              <a:t>Total #</a:t>
            </a:r>
            <a:r>
              <a:rPr lang="en-US" sz="1800" i="1"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active connections to the IIS</a:t>
            </a:r>
          </a:p>
          <a:p>
            <a:pPr lvl="1">
              <a:lnSpc>
                <a:spcPct val="124000"/>
              </a:lnSpc>
              <a:spcBef>
                <a:spcPts val="0"/>
              </a:spcBef>
            </a:pPr>
            <a:r>
              <a:rPr lang="en-US" sz="1800" i="1" u="sng"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of connections with a one-way exchange (either reporting to or receiving data from the IIS but not both)</a:t>
            </a:r>
          </a:p>
          <a:p>
            <a:pPr lvl="1">
              <a:lnSpc>
                <a:spcPct val="124000"/>
              </a:lnSpc>
              <a:spcBef>
                <a:spcPts val="0"/>
              </a:spcBef>
            </a:pPr>
            <a:r>
              <a:rPr lang="en-US" sz="1800" i="1" u="sng" dirty="0">
                <a:latin typeface="Lato" panose="020F0502020204030203" pitchFamily="34" charset="0"/>
                <a:ea typeface="Lato" panose="020F0502020204030203" pitchFamily="34" charset="0"/>
                <a:cs typeface="Lato" panose="020F0502020204030203" pitchFamily="34" charset="0"/>
              </a:rPr>
              <a:t>#</a:t>
            </a:r>
            <a:r>
              <a:rPr lang="en-US" sz="1800" i="1"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of connections with a bi-directional exchange (reports to and receives immunization histories from the IIS)</a:t>
            </a:r>
          </a:p>
          <a:p>
            <a:pPr>
              <a:lnSpc>
                <a:spcPct val="124000"/>
              </a:lnSpc>
              <a:spcBef>
                <a:spcPts val="0"/>
              </a:spcBef>
            </a:pPr>
            <a:r>
              <a:rPr lang="en-US" sz="1800" dirty="0">
                <a:latin typeface="Lato" panose="020F0502020204030203" pitchFamily="34" charset="0"/>
                <a:ea typeface="Lato" panose="020F0502020204030203" pitchFamily="34" charset="0"/>
                <a:cs typeface="Lato" panose="020F0502020204030203" pitchFamily="34" charset="0"/>
              </a:rPr>
              <a:t>Consent Policy </a:t>
            </a:r>
            <a:r>
              <a:rPr lang="en-US" sz="1800" i="1" dirty="0">
                <a:latin typeface="Lato" panose="020F0502020204030203" pitchFamily="34" charset="0"/>
                <a:ea typeface="Lato" panose="020F0502020204030203" pitchFamily="34" charset="0"/>
                <a:cs typeface="Lato" panose="020F0502020204030203" pitchFamily="34" charset="0"/>
              </a:rPr>
              <a:t>[example from </a:t>
            </a:r>
            <a:r>
              <a:rPr lang="en-US" sz="1800" i="1" dirty="0">
                <a:latin typeface="Lato" panose="020F0502020204030203" pitchFamily="34" charset="0"/>
                <a:ea typeface="Lato" panose="020F0502020204030203" pitchFamily="34" charset="0"/>
                <a:cs typeface="Lato" panose="020F0502020204030203" pitchFamily="34" charset="0"/>
                <a:hlinkClick r:id="rId3"/>
              </a:rPr>
              <a:t>Alabama CDC IIS Dashboard</a:t>
            </a:r>
            <a:r>
              <a:rPr lang="en-US" sz="1800" i="1" dirty="0">
                <a:latin typeface="Lato" panose="020F0502020204030203" pitchFamily="34" charset="0"/>
                <a:ea typeface="Lato" panose="020F0502020204030203" pitchFamily="34" charset="0"/>
                <a:cs typeface="Lato" panose="020F0502020204030203" pitchFamily="34" charset="0"/>
              </a:rPr>
              <a:t>]</a:t>
            </a:r>
          </a:p>
          <a:p>
            <a:pPr lvl="1">
              <a:lnSpc>
                <a:spcPct val="124000"/>
              </a:lnSpc>
              <a:spcBef>
                <a:spcPts val="0"/>
              </a:spcBef>
            </a:pPr>
            <a:r>
              <a:rPr lang="en-US" sz="1800" b="1" dirty="0">
                <a:latin typeface="Lato" panose="020F0502020204030203" pitchFamily="34" charset="0"/>
                <a:ea typeface="Lato" panose="020F0502020204030203" pitchFamily="34" charset="0"/>
                <a:cs typeface="Lato" panose="020F0502020204030203" pitchFamily="34" charset="0"/>
              </a:rPr>
              <a:t>Adult consent: </a:t>
            </a:r>
            <a:r>
              <a:rPr lang="en-US" sz="1800" dirty="0">
                <a:latin typeface="Lato" panose="020F0502020204030203" pitchFamily="34" charset="0"/>
                <a:ea typeface="Lato" panose="020F0502020204030203" pitchFamily="34" charset="0"/>
                <a:cs typeface="Lato" panose="020F0502020204030203" pitchFamily="34" charset="0"/>
              </a:rPr>
              <a:t>Adult Medicaid recipients are included in the IIS with no possibility to opt out. All other adults are included in the IIS unless they choose to opt out.</a:t>
            </a:r>
          </a:p>
          <a:p>
            <a:pPr lvl="1">
              <a:lnSpc>
                <a:spcPct val="124000"/>
              </a:lnSpc>
              <a:spcBef>
                <a:spcPts val="0"/>
              </a:spcBef>
            </a:pPr>
            <a:r>
              <a:rPr lang="en-US" sz="1800" b="1" dirty="0">
                <a:latin typeface="Lato" panose="020F0502020204030203" pitchFamily="34" charset="0"/>
                <a:ea typeface="Lato" panose="020F0502020204030203" pitchFamily="34" charset="0"/>
                <a:cs typeface="Lato" panose="020F0502020204030203" pitchFamily="34" charset="0"/>
              </a:rPr>
              <a:t>Child consent: </a:t>
            </a:r>
            <a:r>
              <a:rPr lang="en-US" sz="1800" dirty="0">
                <a:latin typeface="Lato" panose="020F0502020204030203" pitchFamily="34" charset="0"/>
                <a:ea typeface="Lato" panose="020F0502020204030203" pitchFamily="34" charset="0"/>
                <a:cs typeface="Lato" panose="020F0502020204030203" pitchFamily="34" charset="0"/>
              </a:rPr>
              <a:t>Child Medicaid recipients are included in the IIS with no possibility for their parent(s)/guardian(s) to opt them out. All other children are included in the IIS unless their parent(s)/guardian(s) choose to opt them out.</a:t>
            </a:r>
          </a:p>
          <a:p>
            <a:pPr marR="0">
              <a:lnSpc>
                <a:spcPct val="124000"/>
              </a:lnSpc>
              <a:spcBef>
                <a:spcPts val="0"/>
              </a:spcBef>
            </a:pPr>
            <a:r>
              <a:rPr lang="en-US" sz="1800" dirty="0">
                <a:latin typeface="Lato" panose="020F0502020204030203" pitchFamily="34" charset="0"/>
                <a:ea typeface="Lato" panose="020F0502020204030203" pitchFamily="34" charset="0"/>
                <a:cs typeface="Lato" panose="020F0502020204030203" pitchFamily="34" charset="0"/>
              </a:rPr>
              <a:t>Medicaid-specific Information</a:t>
            </a:r>
          </a:p>
          <a:p>
            <a:pPr marR="0" lvl="1">
              <a:lnSpc>
                <a:spcPct val="124000"/>
              </a:lnSpc>
              <a:spcBef>
                <a:spcPts val="0"/>
              </a:spcBef>
            </a:pPr>
            <a:r>
              <a:rPr lang="en-US" sz="1800" dirty="0">
                <a:latin typeface="Lato" panose="020F0502020204030203" pitchFamily="34" charset="0"/>
                <a:ea typeface="Lato" panose="020F0502020204030203" pitchFamily="34" charset="0"/>
                <a:cs typeface="Lato" panose="020F0502020204030203" pitchFamily="34" charset="0"/>
              </a:rPr>
              <a:t># of individuals in the IIS with a patient-level eligibility of “Medicaid-eligible”</a:t>
            </a:r>
          </a:p>
          <a:p>
            <a:pPr marR="0" lvl="1">
              <a:lnSpc>
                <a:spcPct val="124000"/>
              </a:lnSpc>
              <a:spcBef>
                <a:spcPts val="0"/>
              </a:spcBef>
            </a:pPr>
            <a:r>
              <a:rPr lang="en-US" sz="1800" dirty="0">
                <a:latin typeface="Lato" panose="020F0502020204030203" pitchFamily="34" charset="0"/>
                <a:ea typeface="Lato" panose="020F0502020204030203" pitchFamily="34" charset="0"/>
                <a:cs typeface="Lato" panose="020F0502020204030203" pitchFamily="34" charset="0"/>
              </a:rPr>
              <a:t># of immunizations administered with a dose-level eligibility of “Medicaid-eligible”</a:t>
            </a:r>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6</a:t>
            </a:fld>
            <a:endParaRPr lang="en-US"/>
          </a:p>
        </p:txBody>
      </p:sp>
    </p:spTree>
    <p:extLst>
      <p:ext uri="{BB962C8B-B14F-4D97-AF65-F5344CB8AC3E}">
        <p14:creationId xmlns:p14="http://schemas.microsoft.com/office/powerpoint/2010/main" val="200573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SLIDE BASED ON YOUR JURISDICTION</a:t>
            </a:r>
          </a:p>
        </p:txBody>
      </p:sp>
      <p:sp>
        <p:nvSpPr>
          <p:cNvPr id="4" name="Slide Number Placeholder 3"/>
          <p:cNvSpPr>
            <a:spLocks noGrp="1"/>
          </p:cNvSpPr>
          <p:nvPr>
            <p:ph type="sldNum" sz="quarter" idx="5"/>
          </p:nvPr>
        </p:nvSpPr>
        <p:spPr/>
        <p:txBody>
          <a:bodyPr/>
          <a:lstStyle/>
          <a:p>
            <a:fld id="{CC66890D-36AD-4E25-9BF7-72ABEA1FA020}" type="slidenum">
              <a:rPr lang="en-US" smtClean="0"/>
              <a:t>7</a:t>
            </a:fld>
            <a:endParaRPr lang="en-US"/>
          </a:p>
        </p:txBody>
      </p:sp>
    </p:spTree>
    <p:extLst>
      <p:ext uri="{BB962C8B-B14F-4D97-AF65-F5344CB8AC3E}">
        <p14:creationId xmlns:p14="http://schemas.microsoft.com/office/powerpoint/2010/main" val="175982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Visualizing data, especially by age, race, sex, or other demographic or geographic characteristics is incredibly impactful when showing the value of the IIS and the data it contains</a:t>
            </a:r>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8</a:t>
            </a:fld>
            <a:endParaRPr lang="en-US"/>
          </a:p>
        </p:txBody>
      </p:sp>
    </p:spTree>
    <p:extLst>
      <p:ext uri="{BB962C8B-B14F-4D97-AF65-F5344CB8AC3E}">
        <p14:creationId xmlns:p14="http://schemas.microsoft.com/office/powerpoint/2010/main" val="393650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Lato" panose="020F0502020204030203" pitchFamily="34" charset="0"/>
                <a:ea typeface="Lato" panose="020F0502020204030203" pitchFamily="34" charset="0"/>
                <a:cs typeface="Lato" panose="020F0502020204030203" pitchFamily="34" charset="0"/>
              </a:rPr>
              <a:t>Value Proposition of IIS-Medicaid Partnership and Data Exchange</a:t>
            </a:r>
          </a:p>
          <a:p>
            <a:pPr algn="just" fontAlgn="base">
              <a:buFont typeface="Wingdings" panose="05000000000000000000" pitchFamily="2" charset="2"/>
              <a:buChar char="ü"/>
            </a:pPr>
            <a:r>
              <a:rPr lang="en-US" sz="1200" b="1" kern="0" dirty="0">
                <a:effectLst/>
                <a:latin typeface="Calibri" panose="020F0502020204030204" pitchFamily="34" charset="0"/>
                <a:ea typeface="Times New Roman" panose="02020603050405020304" pitchFamily="18" charset="0"/>
              </a:rPr>
              <a:t>Enhanced public health reporting </a:t>
            </a:r>
            <a:r>
              <a:rPr lang="en-US" sz="1200" kern="0" dirty="0">
                <a:effectLst/>
                <a:latin typeface="Calibri" panose="020F0502020204030204" pitchFamily="34" charset="0"/>
                <a:ea typeface="Times New Roman" panose="02020603050405020304" pitchFamily="18" charset="0"/>
              </a:rPr>
              <a:t>when the data sets are combined, you get a better understanding of disparities based on geography/location, social determinants of health, race or ethnicity, and others. By having an accurate and more complete depiction of this information, public health and community leaders can make better informed decisions and develop targeted outreach to underserved and under vaccinated communities and populations.</a:t>
            </a:r>
            <a:endParaRPr lang="en-US" sz="1200" b="1" kern="0" dirty="0">
              <a:effectLst/>
              <a:latin typeface="Calibri" panose="020F0502020204030204" pitchFamily="34" charset="0"/>
              <a:ea typeface="Times New Roman" panose="02020603050405020304" pitchFamily="18" charset="0"/>
            </a:endParaRPr>
          </a:p>
          <a:p>
            <a:pPr algn="just" fontAlgn="base">
              <a:buFont typeface="Wingdings" panose="05000000000000000000" pitchFamily="2" charset="2"/>
              <a:buChar char="ü"/>
            </a:pPr>
            <a:r>
              <a:rPr lang="en-US" sz="1200" b="1" kern="0" dirty="0">
                <a:latin typeface="Calibri" panose="020F0502020204030204" pitchFamily="34" charset="0"/>
                <a:ea typeface="Times New Roman" panose="02020603050405020304" pitchFamily="18" charset="0"/>
              </a:rPr>
              <a:t>M</a:t>
            </a:r>
            <a:r>
              <a:rPr lang="en-US" sz="1200" b="1" kern="0" dirty="0">
                <a:effectLst/>
                <a:latin typeface="Calibri" panose="020F0502020204030204" pitchFamily="34" charset="0"/>
                <a:ea typeface="Times New Roman" panose="02020603050405020304" pitchFamily="18" charset="0"/>
              </a:rPr>
              <a:t>ore accurate coverage rate assessments </a:t>
            </a:r>
            <a:r>
              <a:rPr lang="en-US" sz="1200" kern="0" dirty="0">
                <a:effectLst/>
                <a:latin typeface="Calibri" panose="020F0502020204030204" pitchFamily="34" charset="0"/>
                <a:ea typeface="Times New Roman" panose="02020603050405020304" pitchFamily="18" charset="0"/>
                <a:cs typeface="Calibri" panose="020F0502020204030204" pitchFamily="34" charset="0"/>
              </a:rPr>
              <a:t>public health vs medical claims data contains different amounts of patient-level data completeness. By marrying the data, there are opportunities to improve the patient-level data quality and completeness in both systems that immunization programs, other public health programs, and Medicaid agencies can benefit from, particularly to generate more accurate immunization coverage rates for the population.</a:t>
            </a:r>
            <a:endParaRPr lang="en-US" sz="1200" b="1" kern="0" dirty="0">
              <a:effectLst/>
              <a:latin typeface="Calibri" panose="020F0502020204030204" pitchFamily="34" charset="0"/>
              <a:ea typeface="Times New Roman" panose="02020603050405020304" pitchFamily="18" charset="0"/>
            </a:endParaRPr>
          </a:p>
          <a:p>
            <a:pPr algn="just" fontAlgn="base">
              <a:buFont typeface="Wingdings" panose="05000000000000000000" pitchFamily="2" charset="2"/>
              <a:buChar char="ü"/>
            </a:pPr>
            <a:r>
              <a:rPr lang="en-US" sz="1200" b="1" kern="0" dirty="0">
                <a:latin typeface="Calibri"/>
                <a:ea typeface="Times New Roman" panose="02020603050405020304" pitchFamily="18" charset="0"/>
                <a:cs typeface="Calibri"/>
              </a:rPr>
              <a:t>I</a:t>
            </a:r>
            <a:r>
              <a:rPr lang="en-US" sz="1200" b="1" kern="0" dirty="0">
                <a:effectLst/>
                <a:latin typeface="Calibri"/>
                <a:ea typeface="Times New Roman" panose="02020603050405020304" pitchFamily="18" charset="0"/>
                <a:cs typeface="Calibri"/>
              </a:rPr>
              <a:t>mproved data quality and completeness </a:t>
            </a:r>
            <a:r>
              <a:rPr lang="en-US" sz="1200" kern="0" dirty="0">
                <a:effectLst/>
                <a:latin typeface="Calibri"/>
                <a:ea typeface="Times New Roman" panose="02020603050405020304" pitchFamily="18" charset="0"/>
                <a:cs typeface="Calibri"/>
              </a:rPr>
              <a:t>IIS to IIS data exchange across jurisdictions has grown significantly since the beginning of </a:t>
            </a:r>
            <a:r>
              <a:rPr lang="en-US" kern="0" dirty="0">
                <a:latin typeface="Calibri"/>
                <a:ea typeface="Times New Roman" panose="02020603050405020304" pitchFamily="18" charset="0"/>
                <a:cs typeface="Calibri"/>
              </a:rPr>
              <a:t>the pandemic</a:t>
            </a:r>
            <a:r>
              <a:rPr lang="en-US" sz="1200" kern="0" dirty="0">
                <a:effectLst/>
                <a:latin typeface="Calibri"/>
                <a:ea typeface="Times New Roman" panose="02020603050405020304" pitchFamily="18" charset="0"/>
                <a:cs typeface="Calibri"/>
              </a:rPr>
              <a:t>. More and more IIS are also connected to the CDC’s Immunization Gateway (IZ Gateway) which includes federal partners such as the Veterans Health Administration and the Department of Defense as well as large health systems that span multiple states and jurisdictions.</a:t>
            </a:r>
            <a:r>
              <a:rPr lang="en-US" kern="0" dirty="0">
                <a:latin typeface="Calibri"/>
                <a:ea typeface="Times New Roman" panose="02020603050405020304" pitchFamily="18" charset="0"/>
                <a:cs typeface="Calibri"/>
              </a:rPr>
              <a:t> </a:t>
            </a:r>
            <a:endParaRPr lang="en-US" sz="1200" b="1" kern="0" dirty="0">
              <a:effectLst/>
              <a:latin typeface="Calibri" panose="020F0502020204030204" pitchFamily="34" charset="0"/>
              <a:ea typeface="Times New Roman" panose="02020603050405020304" pitchFamily="18" charset="0"/>
            </a:endParaRPr>
          </a:p>
          <a:p>
            <a:pPr algn="just" fontAlgn="base">
              <a:buFont typeface="Wingdings" panose="05000000000000000000" pitchFamily="2" charset="2"/>
              <a:buChar char="ü"/>
            </a:pPr>
            <a:r>
              <a:rPr lang="en-US" sz="1200" b="1" kern="0" dirty="0">
                <a:latin typeface="Calibri" panose="020F0502020204030204" pitchFamily="34" charset="0"/>
                <a:ea typeface="Times New Roman" panose="02020603050405020304" pitchFamily="18" charset="0"/>
              </a:rPr>
              <a:t>E</a:t>
            </a:r>
            <a:r>
              <a:rPr lang="en-US" sz="1200" b="1" kern="0" dirty="0">
                <a:effectLst/>
                <a:latin typeface="Calibri" panose="020F0502020204030204" pitchFamily="34" charset="0"/>
                <a:ea typeface="Times New Roman" panose="02020603050405020304" pitchFamily="18" charset="0"/>
              </a:rPr>
              <a:t>nhanced data visualization and analytics to support response to current and future health threats </a:t>
            </a:r>
            <a:r>
              <a:rPr lang="en-US" sz="1200" kern="0" dirty="0">
                <a:effectLst/>
                <a:latin typeface="Calibri" panose="020F0502020204030204" pitchFamily="34" charset="0"/>
                <a:ea typeface="Times New Roman" panose="02020603050405020304" pitchFamily="18" charset="0"/>
              </a:rPr>
              <a:t>COVID-19 highlighted the interest and need for public-facing data reports and dashboards to show the overall health and protection within communities and specific populations such as Medicaid. </a:t>
            </a:r>
            <a:r>
              <a:rPr lang="en-US" sz="1200" kern="0" dirty="0">
                <a:effectLst/>
                <a:latin typeface="Calibri" panose="020F0502020204030204" pitchFamily="34" charset="0"/>
                <a:ea typeface="Times New Roman" panose="02020603050405020304" pitchFamily="18" charset="0"/>
                <a:cs typeface="Calibri" panose="020F0502020204030204" pitchFamily="34" charset="0"/>
              </a:rPr>
              <a:t>When data sets are combined and used to report this information in a clear and consistent manner, it builds trust in the data and immunization programs.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9</a:t>
            </a:fld>
            <a:endParaRPr lang="en-US"/>
          </a:p>
        </p:txBody>
      </p:sp>
    </p:spTree>
    <p:extLst>
      <p:ext uri="{BB962C8B-B14F-4D97-AF65-F5344CB8AC3E}">
        <p14:creationId xmlns:p14="http://schemas.microsoft.com/office/powerpoint/2010/main" val="85419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Lato" panose="020F0502020204030203" pitchFamily="34" charset="0"/>
                <a:ea typeface="Lato" panose="020F0502020204030203" pitchFamily="34" charset="0"/>
                <a:cs typeface="Lato" panose="020F0502020204030203" pitchFamily="34" charset="0"/>
              </a:rPr>
              <a:t>IIS-Medicaid Data Sharing Sustainability</a:t>
            </a:r>
          </a:p>
          <a:p>
            <a:pPr algn="just" fontAlgn="base">
              <a:lnSpc>
                <a:spcPct val="114000"/>
              </a:lnSpc>
              <a:spcBef>
                <a:spcPts val="0"/>
              </a:spcBef>
              <a:buFont typeface="Wingdings" panose="05000000000000000000" pitchFamily="2" charset="2"/>
              <a:buChar char="ü"/>
            </a:pPr>
            <a:r>
              <a:rPr lang="en-US" sz="1800" b="1" dirty="0">
                <a:latin typeface="Lato" panose="020F0502020204030203" pitchFamily="34" charset="0"/>
                <a:ea typeface="Lato" panose="020F0502020204030203" pitchFamily="34" charset="0"/>
                <a:cs typeface="Lato" panose="020F0502020204030203" pitchFamily="34" charset="0"/>
              </a:rPr>
              <a:t>Workforce and Training </a:t>
            </a:r>
          </a:p>
          <a:p>
            <a:pPr lvl="1" algn="just" fontAlgn="base">
              <a:lnSpc>
                <a:spcPct val="114000"/>
              </a:lnSpc>
            </a:pPr>
            <a:r>
              <a:rPr lang="en-US" sz="1800" kern="0" dirty="0">
                <a:effectLst/>
                <a:latin typeface="Lato"/>
                <a:ea typeface="Lato"/>
                <a:cs typeface="Lato"/>
              </a:rPr>
              <a:t>When it comes to data and informatics, finding skilled people who are willing to stick around long-term is extremely hard. Public health is often not able to compete with private sector positions and can find it difficult to recruit and retain </a:t>
            </a:r>
            <a:r>
              <a:rPr lang="en-US" sz="1800" kern="0" dirty="0">
                <a:latin typeface="Lato"/>
                <a:ea typeface="Lato"/>
                <a:cs typeface="Lato"/>
              </a:rPr>
              <a:t>staff with the </a:t>
            </a:r>
            <a:r>
              <a:rPr lang="en-US" sz="1800" kern="0" dirty="0">
                <a:effectLst/>
                <a:latin typeface="Lato"/>
                <a:ea typeface="Lato"/>
                <a:cs typeface="Lato"/>
              </a:rPr>
              <a:t>skills necessary to maintain and operate public health data systems.</a:t>
            </a:r>
            <a:r>
              <a:rPr lang="en-US" sz="1800" kern="0" dirty="0">
                <a:latin typeface="Lato"/>
                <a:ea typeface="Lato"/>
                <a:cs typeface="Lato"/>
              </a:rPr>
              <a:t> </a:t>
            </a:r>
            <a:endParaRPr lang="en-US" sz="1800" kern="0" dirty="0">
              <a:effectLst/>
              <a:latin typeface="Lato" panose="020F0502020204030203" pitchFamily="34" charset="0"/>
              <a:ea typeface="Lato" panose="020F0502020204030203" pitchFamily="34" charset="0"/>
              <a:cs typeface="Lato" panose="020F0502020204030203" pitchFamily="34" charset="0"/>
            </a:endParaRPr>
          </a:p>
          <a:p>
            <a:pPr lvl="1" algn="just" fontAlgn="base">
              <a:lnSpc>
                <a:spcPct val="114000"/>
              </a:lnSpc>
              <a:spcBef>
                <a:spcPts val="0"/>
              </a:spcBef>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When data sets are combined and the relationship between IPs and Medicaid is strong, there can be an opportunity to share data and informatics workforce to analyze, cleanse, and improve the data in both systems. Data analytics and reporting can also act as a shared service between IPs and Medicaid creating dashboards for the public that are all housed within one location and not siloed as traditionally has been the case. </a:t>
            </a:r>
          </a:p>
          <a:p>
            <a:pPr algn="just" fontAlgn="base">
              <a:lnSpc>
                <a:spcPct val="114000"/>
              </a:lnSpc>
              <a:spcBef>
                <a:spcPts val="1200"/>
              </a:spcBef>
              <a:buFont typeface="Wingdings" panose="05000000000000000000" pitchFamily="2" charset="2"/>
              <a:buChar char="ü"/>
            </a:pPr>
            <a:r>
              <a:rPr lang="en-US" sz="1800" b="1" dirty="0">
                <a:latin typeface="Lato" panose="020F0502020204030203" pitchFamily="34" charset="0"/>
                <a:ea typeface="Lato" panose="020F0502020204030203" pitchFamily="34" charset="0"/>
                <a:cs typeface="Lato" panose="020F0502020204030203" pitchFamily="34" charset="0"/>
              </a:rPr>
              <a:t>Data resiliency and contingency planning</a:t>
            </a:r>
          </a:p>
          <a:p>
            <a:pPr lvl="1" algn="just" fontAlgn="base">
              <a:lnSpc>
                <a:spcPct val="114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Data contingency planning is critical. Capturing and storing data in more than one system can alleviate the loss of data or reduce the amount of system downtime necessary for data retrieval and system re-population. </a:t>
            </a:r>
          </a:p>
          <a:p>
            <a:pPr lvl="1" algn="just" fontAlgn="base">
              <a:lnSpc>
                <a:spcPct val="114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COVID-19 pandemic pushed the public health data infrastructure and information systems to their limits. </a:t>
            </a:r>
          </a:p>
          <a:p>
            <a:pPr lvl="1" algn="just" fontAlgn="base">
              <a:lnSpc>
                <a:spcPct val="114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Strengthening and expanding partnerships between IIS and Medicaid can be a solution to address the increased demand on IISs and Medicaid systems and provide data contingencies. </a:t>
            </a:r>
          </a:p>
          <a:p>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10</a:t>
            </a:fld>
            <a:endParaRPr lang="en-US"/>
          </a:p>
        </p:txBody>
      </p:sp>
    </p:spTree>
    <p:extLst>
      <p:ext uri="{BB962C8B-B14F-4D97-AF65-F5344CB8AC3E}">
        <p14:creationId xmlns:p14="http://schemas.microsoft.com/office/powerpoint/2010/main" val="336188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Lato" panose="020F0502020204030203" pitchFamily="34" charset="0"/>
                <a:ea typeface="Lato" panose="020F0502020204030203" pitchFamily="34" charset="0"/>
                <a:cs typeface="Lato" panose="020F0502020204030203" pitchFamily="34" charset="0"/>
              </a:rPr>
              <a:t>Financial Benefits of IIS-Medicaid Data Sharing</a:t>
            </a:r>
          </a:p>
          <a:p>
            <a:pPr algn="just" fontAlgn="base">
              <a:lnSpc>
                <a:spcPct val="114000"/>
              </a:lnSpc>
              <a:spcBef>
                <a:spcPts val="0"/>
              </a:spcBef>
              <a:buFont typeface="Wingdings" panose="05000000000000000000" pitchFamily="2" charset="2"/>
              <a:buChar char="ü"/>
            </a:pPr>
            <a:r>
              <a:rPr lang="en-US" sz="1200" b="1" kern="0" dirty="0">
                <a:effectLst/>
                <a:latin typeface="Lato" panose="020F0502020204030203" pitchFamily="34" charset="0"/>
                <a:ea typeface="Lato" panose="020F0502020204030203" pitchFamily="34" charset="0"/>
                <a:cs typeface="Lato" panose="020F0502020204030203" pitchFamily="34" charset="0"/>
              </a:rPr>
              <a:t>Performance-Based Payments: </a:t>
            </a:r>
            <a:r>
              <a:rPr lang="en-US" sz="1200" kern="0" dirty="0">
                <a:effectLst/>
                <a:latin typeface="Lato" panose="020F0502020204030203" pitchFamily="34" charset="0"/>
                <a:ea typeface="Lato" panose="020F0502020204030203" pitchFamily="34" charset="0"/>
                <a:cs typeface="Lato" panose="020F0502020204030203" pitchFamily="34" charset="0"/>
              </a:rPr>
              <a:t>Actively collaborating with IIS to obtain accurate and timely immunization data can help Quality Improvement Organizations (</a:t>
            </a:r>
            <a:r>
              <a:rPr lang="en-US" sz="1200" kern="0" dirty="0" err="1">
                <a:effectLst/>
                <a:latin typeface="Lato" panose="020F0502020204030203" pitchFamily="34" charset="0"/>
                <a:ea typeface="Lato" panose="020F0502020204030203" pitchFamily="34" charset="0"/>
                <a:cs typeface="Lato" panose="020F0502020204030203" pitchFamily="34" charset="0"/>
              </a:rPr>
              <a:t>QIOs</a:t>
            </a:r>
            <a:r>
              <a:rPr lang="en-US" sz="1200" kern="0" dirty="0">
                <a:effectLst/>
                <a:latin typeface="Lato" panose="020F0502020204030203" pitchFamily="34" charset="0"/>
                <a:ea typeface="Lato" panose="020F0502020204030203" pitchFamily="34" charset="0"/>
                <a:cs typeface="Lato" panose="020F0502020204030203" pitchFamily="34" charset="0"/>
              </a:rPr>
              <a:t>) receive performance-based payments based on their ability to achieve specific quality improvement targets related to immunization. These targets may include increasing immunization rates, reducing vaccine-preventable diseases, enhancing data accuracy and completeness, and improving overall immunization outcomes. </a:t>
            </a:r>
            <a:r>
              <a:rPr lang="en-US" sz="1200" kern="0" dirty="0" err="1">
                <a:effectLst/>
                <a:latin typeface="Lato" panose="020F0502020204030203" pitchFamily="34" charset="0"/>
                <a:ea typeface="Lato" panose="020F0502020204030203" pitchFamily="34" charset="0"/>
                <a:cs typeface="Lato" panose="020F0502020204030203" pitchFamily="34" charset="0"/>
              </a:rPr>
              <a:t>QIOs</a:t>
            </a:r>
            <a:r>
              <a:rPr lang="en-US" sz="1200" kern="0" dirty="0">
                <a:effectLst/>
                <a:latin typeface="Lato" panose="020F0502020204030203" pitchFamily="34" charset="0"/>
                <a:ea typeface="Lato" panose="020F0502020204030203" pitchFamily="34" charset="0"/>
                <a:cs typeface="Lato" panose="020F0502020204030203" pitchFamily="34" charset="0"/>
              </a:rPr>
              <a:t> that demonstrate exceptional performance in these areas can earn financial incentives tied to their success.</a:t>
            </a:r>
          </a:p>
          <a:p>
            <a:pPr algn="just" fontAlgn="base">
              <a:lnSpc>
                <a:spcPct val="114000"/>
              </a:lnSpc>
              <a:spcBef>
                <a:spcPts val="1200"/>
              </a:spcBef>
              <a:buFont typeface="Wingdings" panose="05000000000000000000" pitchFamily="2" charset="2"/>
              <a:buChar char="ü"/>
            </a:pPr>
            <a:r>
              <a:rPr lang="en-US" sz="1200" b="1" kern="0" dirty="0" err="1">
                <a:effectLst/>
                <a:latin typeface="Lato" panose="020F0502020204030203" pitchFamily="34" charset="0"/>
                <a:ea typeface="Lato" panose="020F0502020204030203" pitchFamily="34" charset="0"/>
                <a:cs typeface="Lato" panose="020F0502020204030203" pitchFamily="34" charset="0"/>
              </a:rPr>
              <a:t>HEDIS</a:t>
            </a:r>
            <a:r>
              <a:rPr lang="en-US" sz="1200" b="1" kern="0" dirty="0">
                <a:effectLst/>
                <a:latin typeface="Lato" panose="020F0502020204030203" pitchFamily="34" charset="0"/>
                <a:ea typeface="Lato" panose="020F0502020204030203" pitchFamily="34" charset="0"/>
                <a:cs typeface="Lato" panose="020F0502020204030203" pitchFamily="34" charset="0"/>
              </a:rPr>
              <a:t> reporting: </a:t>
            </a:r>
            <a:r>
              <a:rPr lang="en-US" sz="1200" kern="0" dirty="0">
                <a:effectLst/>
                <a:latin typeface="Lato" panose="020F0502020204030203" pitchFamily="34" charset="0"/>
                <a:ea typeface="Lato" panose="020F0502020204030203" pitchFamily="34" charset="0"/>
                <a:cs typeface="Lato" panose="020F0502020204030203" pitchFamily="34" charset="0"/>
              </a:rPr>
              <a:t>Most managed care plans must report immunization-related </a:t>
            </a:r>
            <a:r>
              <a:rPr lang="en-US" sz="1200" kern="0" dirty="0" err="1">
                <a:effectLst/>
                <a:latin typeface="Lato" panose="020F0502020204030203" pitchFamily="34" charset="0"/>
                <a:ea typeface="Lato" panose="020F0502020204030203" pitchFamily="34" charset="0"/>
                <a:cs typeface="Lato" panose="020F0502020204030203" pitchFamily="34" charset="0"/>
              </a:rPr>
              <a:t>HEDIS</a:t>
            </a:r>
            <a:r>
              <a:rPr lang="en-US" sz="1200" kern="0" dirty="0">
                <a:effectLst/>
                <a:latin typeface="Lato" panose="020F0502020204030203" pitchFamily="34" charset="0"/>
                <a:ea typeface="Lato" panose="020F0502020204030203" pitchFamily="34" charset="0"/>
                <a:cs typeface="Lato" panose="020F0502020204030203" pitchFamily="34" charset="0"/>
              </a:rPr>
              <a:t> metrics to the state Medicaid agency. One often-used metric is immunization status. </a:t>
            </a:r>
            <a:r>
              <a:rPr lang="en-US" sz="1200" kern="0" dirty="0" err="1">
                <a:effectLst/>
                <a:latin typeface="Lato" panose="020F0502020204030203" pitchFamily="34" charset="0"/>
                <a:ea typeface="Lato" panose="020F0502020204030203" pitchFamily="34" charset="0"/>
                <a:cs typeface="Lato" panose="020F0502020204030203" pitchFamily="34" charset="0"/>
              </a:rPr>
              <a:t>MCOs</a:t>
            </a:r>
            <a:r>
              <a:rPr lang="en-US" sz="1200" kern="0" dirty="0">
                <a:effectLst/>
                <a:latin typeface="Lato" panose="020F0502020204030203" pitchFamily="34" charset="0"/>
                <a:ea typeface="Lato" panose="020F0502020204030203" pitchFamily="34" charset="0"/>
                <a:cs typeface="Lato" panose="020F0502020204030203" pitchFamily="34" charset="0"/>
              </a:rPr>
              <a:t> often obtain data from the IIS to supplement or validate their patient panel immunization status. Connecting the IIS to the main Medicaid data and technology ecosystem can make the sharing of this data easier.</a:t>
            </a:r>
          </a:p>
          <a:p>
            <a:pPr algn="just" fontAlgn="base">
              <a:lnSpc>
                <a:spcPct val="114000"/>
              </a:lnSpc>
              <a:spcBef>
                <a:spcPts val="1200"/>
              </a:spcBef>
              <a:buFont typeface="Wingdings" panose="05000000000000000000" pitchFamily="2" charset="2"/>
              <a:buChar char="ü"/>
            </a:pPr>
            <a:r>
              <a:rPr lang="en-US" sz="1200" b="1" kern="0" dirty="0">
                <a:latin typeface="Lato" panose="020F0502020204030203" pitchFamily="34" charset="0"/>
                <a:ea typeface="Lato" panose="020F0502020204030203" pitchFamily="34" charset="0"/>
                <a:cs typeface="Lato" panose="020F0502020204030203" pitchFamily="34" charset="0"/>
              </a:rPr>
              <a:t>Evidence-based strategies </a:t>
            </a:r>
            <a:r>
              <a:rPr lang="en-US" sz="1200" kern="0" dirty="0">
                <a:latin typeface="Lato" panose="020F0502020204030203" pitchFamily="34" charset="0"/>
                <a:ea typeface="Lato" panose="020F0502020204030203" pitchFamily="34" charset="0"/>
                <a:cs typeface="Lato" panose="020F0502020204030203" pitchFamily="34" charset="0"/>
              </a:rPr>
              <a:t>for improving vaccine coverage can help alleviate the costly burden of disease that could otherwise be prevented through timely immunizations.</a:t>
            </a:r>
          </a:p>
          <a:p>
            <a:pPr algn="just" fontAlgn="base">
              <a:lnSpc>
                <a:spcPct val="114000"/>
              </a:lnSpc>
              <a:spcBef>
                <a:spcPts val="1200"/>
              </a:spcBef>
              <a:buFont typeface="Wingdings" panose="05000000000000000000" pitchFamily="2" charset="2"/>
              <a:buChar char="ü"/>
            </a:pPr>
            <a:r>
              <a:rPr lang="en-US" sz="1200" b="1" kern="0" dirty="0">
                <a:effectLst/>
                <a:latin typeface="Lato" panose="020F0502020204030203" pitchFamily="34" charset="0"/>
                <a:ea typeface="Lato" panose="020F0502020204030203" pitchFamily="34" charset="0"/>
                <a:cs typeface="Lato" panose="020F0502020204030203" pitchFamily="34" charset="0"/>
              </a:rPr>
              <a:t>Quality measures </a:t>
            </a:r>
            <a:r>
              <a:rPr lang="en-US" sz="1200" kern="0" dirty="0">
                <a:effectLst/>
                <a:latin typeface="Lato" panose="020F0502020204030203" pitchFamily="34" charset="0"/>
                <a:ea typeface="Lato" panose="020F0502020204030203" pitchFamily="34" charset="0"/>
                <a:cs typeface="Lato" panose="020F0502020204030203" pitchFamily="34" charset="0"/>
              </a:rPr>
              <a:t>used for monitoring for performance in key activities, allows for comparison across health plans, with aim towards better patient care and lower cost. </a:t>
            </a:r>
          </a:p>
          <a:p>
            <a:endParaRPr lang="en-US" dirty="0"/>
          </a:p>
        </p:txBody>
      </p:sp>
      <p:sp>
        <p:nvSpPr>
          <p:cNvPr id="4" name="Slide Number Placeholder 3"/>
          <p:cNvSpPr>
            <a:spLocks noGrp="1"/>
          </p:cNvSpPr>
          <p:nvPr>
            <p:ph type="sldNum" sz="quarter" idx="5"/>
          </p:nvPr>
        </p:nvSpPr>
        <p:spPr/>
        <p:txBody>
          <a:bodyPr/>
          <a:lstStyle/>
          <a:p>
            <a:fld id="{4687611E-EA86-4872-BA9F-B6BE80F151D7}" type="slidenum">
              <a:rPr lang="en-US" smtClean="0"/>
              <a:t>11</a:t>
            </a:fld>
            <a:endParaRPr lang="en-US"/>
          </a:p>
        </p:txBody>
      </p:sp>
    </p:spTree>
    <p:extLst>
      <p:ext uri="{BB962C8B-B14F-4D97-AF65-F5344CB8AC3E}">
        <p14:creationId xmlns:p14="http://schemas.microsoft.com/office/powerpoint/2010/main" val="277391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BBB2-401C-69AC-F850-F679FF732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AD47F-7453-B84B-F227-DDBBC429D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B6A85-A43A-1B3A-DF33-ED6073C35659}"/>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486E4965-1334-6FDD-C104-AB9DD3B56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75FB4-FD46-944E-CB48-DCD1A96F7E87}"/>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34943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E287-EF5D-2EB6-9D4C-7ED53B2B5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38CBE1-26BF-FFE8-B2B4-0A3342F3D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36E01-976B-456A-51E3-3A5D1FF05A1C}"/>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377A6F5A-F452-A164-D259-E5578F68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9384E-42E7-8A19-E95D-9DCC2F946A7C}"/>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30226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9E89D-F1C4-9B65-EFD9-4B8F74C978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E9086-E545-4E92-EBF1-C10EA07097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642BC-9621-CC2E-5E21-716E3D25EE29}"/>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C44C1BD8-0FBD-21FF-0BED-307C94968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D3491-4E43-9FAB-B08F-6BBF5C65A315}"/>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402996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C767FEB-8BEE-C94C-A868-DBE3E2FE29E3}"/>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rgbClr val="1E8FA2"/>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rgbClr val="1E8FA2"/>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rgbClr val="1E8FA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B319DA47-895E-C149-AB44-1B4149C31C3E}"/>
              </a:ext>
            </a:extLst>
          </p:cNvPr>
          <p:cNvSpPr/>
          <p:nvPr userDrawn="1"/>
        </p:nvSpPr>
        <p:spPr>
          <a:xfrm>
            <a:off x="1" y="4632324"/>
            <a:ext cx="457200" cy="2225675"/>
          </a:xfrm>
          <a:prstGeom prst="rect">
            <a:avLst/>
          </a:prstGeom>
          <a:solidFill>
            <a:srgbClr val="86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D46DCD-A77A-4346-81E0-C85A199A3A1D}"/>
              </a:ext>
            </a:extLst>
          </p:cNvPr>
          <p:cNvSpPr/>
          <p:nvPr userDrawn="1"/>
        </p:nvSpPr>
        <p:spPr>
          <a:xfrm>
            <a:off x="1" y="2466974"/>
            <a:ext cx="457200" cy="1965325"/>
          </a:xfrm>
          <a:prstGeom prst="rect">
            <a:avLst/>
          </a:prstGeom>
          <a:solidFill>
            <a:srgbClr val="CED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F07B8-8C5E-FF40-961C-ED0AA48B1ADD}"/>
              </a:ext>
            </a:extLst>
          </p:cNvPr>
          <p:cNvSpPr/>
          <p:nvPr userDrawn="1"/>
        </p:nvSpPr>
        <p:spPr>
          <a:xfrm>
            <a:off x="1" y="0"/>
            <a:ext cx="457200" cy="2197100"/>
          </a:xfrm>
          <a:prstGeom prst="rect">
            <a:avLst/>
          </a:prstGeom>
          <a:solidFill>
            <a:srgbClr val="56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FCDE87-4CCF-C242-ACE5-1DBDBDC2E44E}"/>
              </a:ext>
            </a:extLst>
          </p:cNvPr>
          <p:cNvSpPr/>
          <p:nvPr userDrawn="1"/>
        </p:nvSpPr>
        <p:spPr>
          <a:xfrm>
            <a:off x="1" y="2171388"/>
            <a:ext cx="457200" cy="337457"/>
          </a:xfrm>
          <a:prstGeom prst="rect">
            <a:avLst/>
          </a:prstGeom>
          <a:solidFill>
            <a:srgbClr val="4A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9A2672-4872-9D47-936C-E60D414CAF7A}"/>
              </a:ext>
            </a:extLst>
          </p:cNvPr>
          <p:cNvSpPr/>
          <p:nvPr userDrawn="1"/>
        </p:nvSpPr>
        <p:spPr>
          <a:xfrm>
            <a:off x="1" y="4343555"/>
            <a:ext cx="457200" cy="337457"/>
          </a:xfrm>
          <a:prstGeom prst="rect">
            <a:avLst/>
          </a:prstGeom>
          <a:solidFill>
            <a:srgbClr val="79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04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1666C-20C5-FF41-B0C1-B0E3E57F842F}"/>
              </a:ext>
            </a:extLst>
          </p:cNvPr>
          <p:cNvPicPr>
            <a:picLocks noChangeAspect="1"/>
          </p:cNvPicPr>
          <p:nvPr userDrawn="1"/>
        </p:nvPicPr>
        <p:blipFill>
          <a:blip r:embed="rId2"/>
          <a:stretch>
            <a:fillRect/>
          </a:stretch>
        </p:blipFill>
        <p:spPr>
          <a:xfrm>
            <a:off x="8115108" y="4971848"/>
            <a:ext cx="3749040" cy="1183908"/>
          </a:xfrm>
          <a:prstGeom prst="rect">
            <a:avLst/>
          </a:prstGeom>
        </p:spPr>
      </p:pic>
      <p:sp>
        <p:nvSpPr>
          <p:cNvPr id="8" name="Rectangle 7">
            <a:extLst>
              <a:ext uri="{FF2B5EF4-FFF2-40B4-BE49-F238E27FC236}">
                <a16:creationId xmlns:a16="http://schemas.microsoft.com/office/drawing/2014/main" id="{B075142B-B6B8-DD44-8571-30CB9432B498}"/>
              </a:ext>
            </a:extLst>
          </p:cNvPr>
          <p:cNvSpPr/>
          <p:nvPr userDrawn="1"/>
        </p:nvSpPr>
        <p:spPr>
          <a:xfrm>
            <a:off x="0" y="0"/>
            <a:ext cx="7820167" cy="6858000"/>
          </a:xfrm>
          <a:prstGeom prst="rect">
            <a:avLst/>
          </a:prstGeom>
          <a:solidFill>
            <a:srgbClr val="1E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8FA2"/>
              </a:solidFill>
            </a:endParaRPr>
          </a:p>
        </p:txBody>
      </p:sp>
    </p:spTree>
    <p:extLst>
      <p:ext uri="{BB962C8B-B14F-4D97-AF65-F5344CB8AC3E}">
        <p14:creationId xmlns:p14="http://schemas.microsoft.com/office/powerpoint/2010/main" val="1247039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B9EB8-D898-4A40-AB83-06C19B3962AC}"/>
              </a:ext>
            </a:extLst>
          </p:cNvPr>
          <p:cNvSpPr/>
          <p:nvPr userDrawn="1"/>
        </p:nvSpPr>
        <p:spPr>
          <a:xfrm>
            <a:off x="0" y="0"/>
            <a:ext cx="1739900" cy="6858000"/>
          </a:xfrm>
          <a:prstGeom prst="rect">
            <a:avLst/>
          </a:prstGeom>
          <a:solidFill>
            <a:srgbClr val="86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EA9081-7C8E-BD44-8034-B59ECBDF5241}"/>
              </a:ext>
            </a:extLst>
          </p:cNvPr>
          <p:cNvSpPr/>
          <p:nvPr userDrawn="1"/>
        </p:nvSpPr>
        <p:spPr>
          <a:xfrm>
            <a:off x="1668498" y="0"/>
            <a:ext cx="630936" cy="6858000"/>
          </a:xfrm>
          <a:prstGeom prst="rect">
            <a:avLst/>
          </a:prstGeom>
          <a:solidFill>
            <a:srgbClr val="79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1F4CA0-3C98-A443-B926-C3E4ECF1EE6B}"/>
              </a:ext>
            </a:extLst>
          </p:cNvPr>
          <p:cNvSpPr/>
          <p:nvPr userDrawn="1"/>
        </p:nvSpPr>
        <p:spPr>
          <a:xfrm>
            <a:off x="2299434" y="0"/>
            <a:ext cx="1554480" cy="6858000"/>
          </a:xfrm>
          <a:prstGeom prst="rect">
            <a:avLst/>
          </a:prstGeom>
          <a:solidFill>
            <a:srgbClr val="CED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058F25-1D9F-6E49-9ACC-1263CC525EA1}"/>
              </a:ext>
            </a:extLst>
          </p:cNvPr>
          <p:cNvSpPr/>
          <p:nvPr userDrawn="1"/>
        </p:nvSpPr>
        <p:spPr>
          <a:xfrm>
            <a:off x="3853914" y="0"/>
            <a:ext cx="630936" cy="6858000"/>
          </a:xfrm>
          <a:prstGeom prst="rect">
            <a:avLst/>
          </a:prstGeom>
          <a:solidFill>
            <a:srgbClr val="4A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719B3A-481F-004E-9BA6-CAC60D714F7A}"/>
              </a:ext>
            </a:extLst>
          </p:cNvPr>
          <p:cNvSpPr/>
          <p:nvPr userDrawn="1"/>
        </p:nvSpPr>
        <p:spPr>
          <a:xfrm>
            <a:off x="4484850" y="0"/>
            <a:ext cx="7707149" cy="6858000"/>
          </a:xfrm>
          <a:prstGeom prst="rect">
            <a:avLst/>
          </a:prstGeom>
          <a:solidFill>
            <a:srgbClr val="56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6A08-04E4-A049-8561-34F6DD998268}"/>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chemeClr val="bg1"/>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766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1EE5A-5068-FE4F-992E-67989F140B04}"/>
              </a:ext>
            </a:extLst>
          </p:cNvPr>
          <p:cNvSpPr/>
          <p:nvPr userDrawn="1"/>
        </p:nvSpPr>
        <p:spPr>
          <a:xfrm>
            <a:off x="0" y="0"/>
            <a:ext cx="12192000" cy="6858000"/>
          </a:xfrm>
          <a:prstGeom prst="rect">
            <a:avLst/>
          </a:prstGeom>
          <a:solidFill>
            <a:srgbClr val="1E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8FA2"/>
              </a:solidFill>
            </a:endParaRPr>
          </a:p>
        </p:txBody>
      </p:sp>
      <p:sp>
        <p:nvSpPr>
          <p:cNvPr id="6" name="TextBox 5">
            <a:extLst>
              <a:ext uri="{FF2B5EF4-FFF2-40B4-BE49-F238E27FC236}">
                <a16:creationId xmlns:a16="http://schemas.microsoft.com/office/drawing/2014/main" id="{E8528154-8967-DD47-8456-9E0E1C11AAAB}"/>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chemeClr val="bg1"/>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127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D83CBD-3589-C144-959A-DC8CDE6A0B9F}"/>
              </a:ext>
            </a:extLst>
          </p:cNvPr>
          <p:cNvSpPr/>
          <p:nvPr userDrawn="1"/>
        </p:nvSpPr>
        <p:spPr>
          <a:xfrm>
            <a:off x="1" y="4632324"/>
            <a:ext cx="457200" cy="2225675"/>
          </a:xfrm>
          <a:prstGeom prst="rect">
            <a:avLst/>
          </a:prstGeom>
          <a:solidFill>
            <a:srgbClr val="86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02C177-5E33-9F45-9889-26EEA5C8196A}"/>
              </a:ext>
            </a:extLst>
          </p:cNvPr>
          <p:cNvSpPr/>
          <p:nvPr userDrawn="1"/>
        </p:nvSpPr>
        <p:spPr>
          <a:xfrm>
            <a:off x="1" y="2466974"/>
            <a:ext cx="457200" cy="1965325"/>
          </a:xfrm>
          <a:prstGeom prst="rect">
            <a:avLst/>
          </a:prstGeom>
          <a:solidFill>
            <a:srgbClr val="CED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1DD0C9-24CC-6B41-828E-B8FFC662E8F3}"/>
              </a:ext>
            </a:extLst>
          </p:cNvPr>
          <p:cNvSpPr/>
          <p:nvPr userDrawn="1"/>
        </p:nvSpPr>
        <p:spPr>
          <a:xfrm>
            <a:off x="7823200" y="0"/>
            <a:ext cx="4368800" cy="6858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CB2DE7-EC7A-C046-9FBB-01E58DEACBA6}"/>
              </a:ext>
            </a:extLst>
          </p:cNvPr>
          <p:cNvSpPr/>
          <p:nvPr userDrawn="1"/>
        </p:nvSpPr>
        <p:spPr>
          <a:xfrm>
            <a:off x="1" y="0"/>
            <a:ext cx="457200" cy="2197100"/>
          </a:xfrm>
          <a:prstGeom prst="rect">
            <a:avLst/>
          </a:prstGeom>
          <a:solidFill>
            <a:srgbClr val="56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13AC4E-789F-C147-BFEB-7EC81C612CB3}"/>
              </a:ext>
            </a:extLst>
          </p:cNvPr>
          <p:cNvSpPr/>
          <p:nvPr userDrawn="1"/>
        </p:nvSpPr>
        <p:spPr>
          <a:xfrm>
            <a:off x="1" y="2171388"/>
            <a:ext cx="457200" cy="337457"/>
          </a:xfrm>
          <a:prstGeom prst="rect">
            <a:avLst/>
          </a:prstGeom>
          <a:solidFill>
            <a:srgbClr val="4A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46A32C-3A3B-4F40-85D5-DB00D099AB74}"/>
              </a:ext>
            </a:extLst>
          </p:cNvPr>
          <p:cNvSpPr/>
          <p:nvPr userDrawn="1"/>
        </p:nvSpPr>
        <p:spPr>
          <a:xfrm>
            <a:off x="1" y="4343555"/>
            <a:ext cx="457200" cy="337457"/>
          </a:xfrm>
          <a:prstGeom prst="rect">
            <a:avLst/>
          </a:prstGeom>
          <a:solidFill>
            <a:srgbClr val="79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767FEB-8BEE-C94C-A868-DBE3E2FE29E3}"/>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chemeClr val="bg1"/>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373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C767FEB-8BEE-C94C-A868-DBE3E2FE29E3}"/>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rgbClr val="1E8FA2"/>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rgbClr val="1E8FA2"/>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rgbClr val="1E8FA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B319DA47-895E-C149-AB44-1B4149C31C3E}"/>
              </a:ext>
            </a:extLst>
          </p:cNvPr>
          <p:cNvSpPr/>
          <p:nvPr userDrawn="1"/>
        </p:nvSpPr>
        <p:spPr>
          <a:xfrm>
            <a:off x="1" y="4632324"/>
            <a:ext cx="457200" cy="2225675"/>
          </a:xfrm>
          <a:prstGeom prst="rect">
            <a:avLst/>
          </a:prstGeom>
          <a:solidFill>
            <a:srgbClr val="86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D46DCD-A77A-4346-81E0-C85A199A3A1D}"/>
              </a:ext>
            </a:extLst>
          </p:cNvPr>
          <p:cNvSpPr/>
          <p:nvPr userDrawn="1"/>
        </p:nvSpPr>
        <p:spPr>
          <a:xfrm>
            <a:off x="1" y="2466974"/>
            <a:ext cx="457200" cy="1965325"/>
          </a:xfrm>
          <a:prstGeom prst="rect">
            <a:avLst/>
          </a:prstGeom>
          <a:solidFill>
            <a:srgbClr val="CED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F07B8-8C5E-FF40-961C-ED0AA48B1ADD}"/>
              </a:ext>
            </a:extLst>
          </p:cNvPr>
          <p:cNvSpPr/>
          <p:nvPr userDrawn="1"/>
        </p:nvSpPr>
        <p:spPr>
          <a:xfrm>
            <a:off x="1" y="0"/>
            <a:ext cx="457200" cy="2197100"/>
          </a:xfrm>
          <a:prstGeom prst="rect">
            <a:avLst/>
          </a:prstGeom>
          <a:solidFill>
            <a:srgbClr val="56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FCDE87-4CCF-C242-ACE5-1DBDBDC2E44E}"/>
              </a:ext>
            </a:extLst>
          </p:cNvPr>
          <p:cNvSpPr/>
          <p:nvPr userDrawn="1"/>
        </p:nvSpPr>
        <p:spPr>
          <a:xfrm>
            <a:off x="1" y="2171388"/>
            <a:ext cx="457200" cy="337457"/>
          </a:xfrm>
          <a:prstGeom prst="rect">
            <a:avLst/>
          </a:prstGeom>
          <a:solidFill>
            <a:srgbClr val="4A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9A2672-4872-9D47-936C-E60D414CAF7A}"/>
              </a:ext>
            </a:extLst>
          </p:cNvPr>
          <p:cNvSpPr/>
          <p:nvPr userDrawn="1"/>
        </p:nvSpPr>
        <p:spPr>
          <a:xfrm>
            <a:off x="1" y="4343555"/>
            <a:ext cx="457200" cy="337457"/>
          </a:xfrm>
          <a:prstGeom prst="rect">
            <a:avLst/>
          </a:prstGeom>
          <a:solidFill>
            <a:srgbClr val="79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093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751FACC-CC33-6047-84C3-B6F318649F36}"/>
              </a:ext>
            </a:extLst>
          </p:cNvPr>
          <p:cNvSpPr>
            <a:spLocks noGrp="1"/>
          </p:cNvSpPr>
          <p:nvPr>
            <p:ph type="pic" sz="quarter" idx="10"/>
          </p:nvPr>
        </p:nvSpPr>
        <p:spPr>
          <a:xfrm>
            <a:off x="457200" y="0"/>
            <a:ext cx="11734800" cy="6851650"/>
          </a:xfrm>
          <a:prstGeom prst="rect">
            <a:avLst/>
          </a:prstGeom>
        </p:spPr>
        <p:txBody>
          <a:bodyPr/>
          <a:lstStyle/>
          <a:p>
            <a:endParaRPr lang="en-US"/>
          </a:p>
        </p:txBody>
      </p:sp>
      <p:sp>
        <p:nvSpPr>
          <p:cNvPr id="16" name="TextBox 15">
            <a:extLst>
              <a:ext uri="{FF2B5EF4-FFF2-40B4-BE49-F238E27FC236}">
                <a16:creationId xmlns:a16="http://schemas.microsoft.com/office/drawing/2014/main" id="{F34E66EA-8B30-354B-9161-94C5935CB1DD}"/>
              </a:ext>
            </a:extLst>
          </p:cNvPr>
          <p:cNvSpPr txBox="1"/>
          <p:nvPr userDrawn="1"/>
        </p:nvSpPr>
        <p:spPr>
          <a:xfrm>
            <a:off x="8219440" y="6382477"/>
            <a:ext cx="3683014" cy="246221"/>
          </a:xfrm>
          <a:prstGeom prst="rect">
            <a:avLst/>
          </a:prstGeom>
          <a:noFill/>
        </p:spPr>
        <p:txBody>
          <a:bodyPr wrap="square" rtlCol="0" anchor="t">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Association of Immunization Managers  |  </a:t>
            </a:r>
            <a:fld id="{F9935E6E-1ADF-7247-BB0E-9E60F5BB50FE}" type="slidenum">
              <a:rPr lang="en-US" sz="1000" b="1" smtClean="0">
                <a:solidFill>
                  <a:schemeClr val="bg1"/>
                </a:solidFill>
                <a:latin typeface="Verdana" panose="020B0604030504040204" pitchFamily="34" charset="0"/>
                <a:ea typeface="Verdana" panose="020B0604030504040204" pitchFamily="34" charset="0"/>
                <a:cs typeface="Verdana" panose="020B0604030504040204" pitchFamily="34" charset="0"/>
              </a:rPr>
              <a:t>‹#›</a:t>
            </a:fld>
            <a:endParaRPr lang="en-US" sz="10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74C72D9B-E829-9C4D-B9C9-6F9568E135DA}"/>
              </a:ext>
            </a:extLst>
          </p:cNvPr>
          <p:cNvSpPr/>
          <p:nvPr userDrawn="1"/>
        </p:nvSpPr>
        <p:spPr>
          <a:xfrm>
            <a:off x="1" y="4632324"/>
            <a:ext cx="457200" cy="2225675"/>
          </a:xfrm>
          <a:prstGeom prst="rect">
            <a:avLst/>
          </a:prstGeom>
          <a:solidFill>
            <a:srgbClr val="86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A42875-E7FE-404B-91F3-ACC2C7AA16EC}"/>
              </a:ext>
            </a:extLst>
          </p:cNvPr>
          <p:cNvSpPr/>
          <p:nvPr userDrawn="1"/>
        </p:nvSpPr>
        <p:spPr>
          <a:xfrm>
            <a:off x="1" y="2466974"/>
            <a:ext cx="457200" cy="1965325"/>
          </a:xfrm>
          <a:prstGeom prst="rect">
            <a:avLst/>
          </a:prstGeom>
          <a:solidFill>
            <a:srgbClr val="CED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C1A31D-7A49-974C-9647-36878DDBA85A}"/>
              </a:ext>
            </a:extLst>
          </p:cNvPr>
          <p:cNvSpPr/>
          <p:nvPr userDrawn="1"/>
        </p:nvSpPr>
        <p:spPr>
          <a:xfrm>
            <a:off x="1" y="0"/>
            <a:ext cx="457200" cy="2197100"/>
          </a:xfrm>
          <a:prstGeom prst="rect">
            <a:avLst/>
          </a:prstGeom>
          <a:solidFill>
            <a:srgbClr val="56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61526F-10FA-564C-83CF-6518CD620A23}"/>
              </a:ext>
            </a:extLst>
          </p:cNvPr>
          <p:cNvSpPr/>
          <p:nvPr userDrawn="1"/>
        </p:nvSpPr>
        <p:spPr>
          <a:xfrm>
            <a:off x="1" y="2171388"/>
            <a:ext cx="457200" cy="337457"/>
          </a:xfrm>
          <a:prstGeom prst="rect">
            <a:avLst/>
          </a:prstGeom>
          <a:solidFill>
            <a:srgbClr val="4A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3A054B-BE28-5441-9B4E-5D18BFE0F77A}"/>
              </a:ext>
            </a:extLst>
          </p:cNvPr>
          <p:cNvSpPr/>
          <p:nvPr userDrawn="1"/>
        </p:nvSpPr>
        <p:spPr>
          <a:xfrm>
            <a:off x="1" y="4343555"/>
            <a:ext cx="457200" cy="337457"/>
          </a:xfrm>
          <a:prstGeom prst="rect">
            <a:avLst/>
          </a:prstGeom>
          <a:solidFill>
            <a:srgbClr val="79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54F8-CD44-CC0C-B729-2B322C1BA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40726-D865-839F-C438-3AD31AFE5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0E98C-4B89-0CBE-C436-E1BEC0091ED6}"/>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677C18B3-23F2-ED6E-791C-9AA09E81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593BC-0F5E-5C4E-E993-E133A9DCB5C9}"/>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6684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F1D6-CBFE-CD48-4C5A-8ABD8C420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306CC3-97B9-339C-3BD4-9F73FF26F4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7FD84-C7BF-EFF0-5D13-CFBEC0EC4DD4}"/>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857A8CEF-7BB5-31B8-C0E1-6F731C682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AD66-68C5-F433-9AE2-2F685BE028A1}"/>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397900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FD73-81E8-66CB-AEFE-C0006A5FC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46E08-AE43-740D-2CA9-9FF1C7C1A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7F2FD-FF1A-6044-2371-0382F3A517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E291F9-6734-3A87-601A-349168A8EAC1}"/>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6" name="Footer Placeholder 5">
            <a:extLst>
              <a:ext uri="{FF2B5EF4-FFF2-40B4-BE49-F238E27FC236}">
                <a16:creationId xmlns:a16="http://schemas.microsoft.com/office/drawing/2014/main" id="{0D235A6D-4C72-C626-E14F-6D3488CC4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4A513-53D5-1F7D-B932-2ED73EDEB208}"/>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244607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6C9D-45B5-847E-06FF-AD284DD0A4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AE6FD2-B8A6-05D9-2254-0DB42A12B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79EA0-4CD1-3B20-9EE3-87A938911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302276-BFE1-F99D-4193-9131FB93B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7A7AC-108E-F600-20FD-E7E7A7DD32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9972E5-5FB7-43A0-7285-AAF53309221A}"/>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8" name="Footer Placeholder 7">
            <a:extLst>
              <a:ext uri="{FF2B5EF4-FFF2-40B4-BE49-F238E27FC236}">
                <a16:creationId xmlns:a16="http://schemas.microsoft.com/office/drawing/2014/main" id="{AB6B5704-5A51-3186-FEA2-A088718F3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C43CC-2137-3C0E-756A-0952F316D4AC}"/>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247487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B772-040F-43D8-D3D7-E695035AA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52979F-9456-3A27-2D37-912EC5B6C2AE}"/>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4" name="Footer Placeholder 3">
            <a:extLst>
              <a:ext uri="{FF2B5EF4-FFF2-40B4-BE49-F238E27FC236}">
                <a16:creationId xmlns:a16="http://schemas.microsoft.com/office/drawing/2014/main" id="{7F72503C-B234-BC0B-CEBA-3A9F8F77F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AB2AB-2CA0-A9A7-E14D-BFB10CEBE7A5}"/>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388078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41B79-7E1F-B359-A27E-1E5F5CD34588}"/>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3" name="Footer Placeholder 2">
            <a:extLst>
              <a:ext uri="{FF2B5EF4-FFF2-40B4-BE49-F238E27FC236}">
                <a16:creationId xmlns:a16="http://schemas.microsoft.com/office/drawing/2014/main" id="{4D49E31D-E77B-9B2F-C9DA-8ABC83E28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72C948-9D6B-F7B8-943F-A73A01C86AC6}"/>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270565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708B-F9C8-0C01-5C75-E211E5724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544ED-35A5-6A6E-0DA7-AEEE76579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21BABA-F50D-F312-868A-DC5E54701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2D4F8-19C9-310F-E205-F2E5E058BC55}"/>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6" name="Footer Placeholder 5">
            <a:extLst>
              <a:ext uri="{FF2B5EF4-FFF2-40B4-BE49-F238E27FC236}">
                <a16:creationId xmlns:a16="http://schemas.microsoft.com/office/drawing/2014/main" id="{B7562FD0-D9F6-576F-C37A-5C3CD298D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19EC0-4EFA-C328-C7C0-6B932724C64D}"/>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242997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ACBF-0589-1F0A-B0EE-889004C44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A3EAC4-B36C-CA7B-FB7C-02A5A22F3C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B7A7C-4DB3-FCD3-6539-19647611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86E25-F147-9058-C233-741F15293E4B}"/>
              </a:ext>
            </a:extLst>
          </p:cNvPr>
          <p:cNvSpPr>
            <a:spLocks noGrp="1"/>
          </p:cNvSpPr>
          <p:nvPr>
            <p:ph type="dt" sz="half" idx="10"/>
          </p:nvPr>
        </p:nvSpPr>
        <p:spPr/>
        <p:txBody>
          <a:bodyPr/>
          <a:lstStyle/>
          <a:p>
            <a:fld id="{230D7938-5253-45F4-B3AA-79C9F2CA658F}" type="datetimeFigureOut">
              <a:rPr lang="en-US" smtClean="0"/>
              <a:t>11/2/2023</a:t>
            </a:fld>
            <a:endParaRPr lang="en-US"/>
          </a:p>
        </p:txBody>
      </p:sp>
      <p:sp>
        <p:nvSpPr>
          <p:cNvPr id="6" name="Footer Placeholder 5">
            <a:extLst>
              <a:ext uri="{FF2B5EF4-FFF2-40B4-BE49-F238E27FC236}">
                <a16:creationId xmlns:a16="http://schemas.microsoft.com/office/drawing/2014/main" id="{0A3C5393-19EE-DD6A-27BE-A50772DC1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8E1C5-0008-4A00-8E78-ECBA0C03DDA6}"/>
              </a:ext>
            </a:extLst>
          </p:cNvPr>
          <p:cNvSpPr>
            <a:spLocks noGrp="1"/>
          </p:cNvSpPr>
          <p:nvPr>
            <p:ph type="sldNum" sz="quarter" idx="12"/>
          </p:nvPr>
        </p:nvSpPr>
        <p:spPr/>
        <p:txBody>
          <a:bodyPr/>
          <a:lstStyle/>
          <a:p>
            <a:fld id="{B382166A-E371-4141-B51D-580BEA5889C9}" type="slidenum">
              <a:rPr lang="en-US" smtClean="0"/>
              <a:t>‹#›</a:t>
            </a:fld>
            <a:endParaRPr lang="en-US"/>
          </a:p>
        </p:txBody>
      </p:sp>
    </p:spTree>
    <p:extLst>
      <p:ext uri="{BB962C8B-B14F-4D97-AF65-F5344CB8AC3E}">
        <p14:creationId xmlns:p14="http://schemas.microsoft.com/office/powerpoint/2010/main" val="356446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D3229-53CE-E92F-D495-02A3F47C0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6F628-7973-4331-9E02-65A8C6E44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133EF-3AA5-5093-3A6D-E1ACF720C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D7938-5253-45F4-B3AA-79C9F2CA658F}" type="datetimeFigureOut">
              <a:rPr lang="en-US" smtClean="0"/>
              <a:t>11/2/2023</a:t>
            </a:fld>
            <a:endParaRPr lang="en-US"/>
          </a:p>
        </p:txBody>
      </p:sp>
      <p:sp>
        <p:nvSpPr>
          <p:cNvPr id="5" name="Footer Placeholder 4">
            <a:extLst>
              <a:ext uri="{FF2B5EF4-FFF2-40B4-BE49-F238E27FC236}">
                <a16:creationId xmlns:a16="http://schemas.microsoft.com/office/drawing/2014/main" id="{0ABD4822-BAC4-373D-1CA8-13D5FC046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02E459-EBBB-EAD1-7B8D-F83E6EB90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2166A-E371-4141-B51D-580BEA5889C9}" type="slidenum">
              <a:rPr lang="en-US" smtClean="0"/>
              <a:t>‹#›</a:t>
            </a:fld>
            <a:endParaRPr lang="en-US"/>
          </a:p>
        </p:txBody>
      </p:sp>
    </p:spTree>
    <p:extLst>
      <p:ext uri="{BB962C8B-B14F-4D97-AF65-F5344CB8AC3E}">
        <p14:creationId xmlns:p14="http://schemas.microsoft.com/office/powerpoint/2010/main" val="2550781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66" r:id="rId6"/>
    <p:sldLayoutId id="2147483667" r:id="rId7"/>
    <p:sldLayoutId id="2147483668" r:id="rId8"/>
    <p:sldLayoutId id="2147483669" r:id="rId9"/>
    <p:sldLayoutId id="2147483670" r:id="rId10"/>
    <p:sldLayoutId id="2147483671"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BF763CF-3340-F046-93D1-03BFEC4FE56D}"/>
              </a:ext>
            </a:extLst>
          </p:cNvPr>
          <p:cNvSpPr>
            <a:spLocks noGrp="1"/>
          </p:cNvSpPr>
          <p:nvPr>
            <p:ph type="sldNum" sz="quarter" idx="4"/>
          </p:nvPr>
        </p:nvSpPr>
        <p:spPr>
          <a:xfrm>
            <a:off x="8769531" y="6382477"/>
            <a:ext cx="3132923" cy="365125"/>
          </a:xfrm>
          <a:prstGeom prst="rect">
            <a:avLst/>
          </a:prstGeom>
        </p:spPr>
        <p:txBody>
          <a:bodyPr vert="horz" lIns="91440" tIns="45720" rIns="91440" bIns="45720" rtlCol="0" anchor="t"/>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900"/>
              <a:t>Association of Immunization Managers  |  </a:t>
            </a:r>
            <a:fld id="{1F8546AA-3ED5-DF4B-A39D-9A804695190E}" type="slidenum">
              <a:rPr lang="en-US" b="1" smtClean="0"/>
              <a:pPr/>
              <a:t>‹#›</a:t>
            </a:fld>
            <a:endParaRPr lang="en-US" b="1"/>
          </a:p>
        </p:txBody>
      </p:sp>
    </p:spTree>
    <p:extLst>
      <p:ext uri="{BB962C8B-B14F-4D97-AF65-F5344CB8AC3E}">
        <p14:creationId xmlns:p14="http://schemas.microsoft.com/office/powerpoint/2010/main" val="18652869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0" r:id="rId4"/>
    <p:sldLayoutId id="2147483658"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1"/><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rawpixel.com/search/sustainabil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1"/><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rawpixel.com/image/457518/free-illustration-image-bill-dollar-bank"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ixabay.com/en/download-upload-cloud-internet-17454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2D628D-F819-2B43-8E20-201818582F7F}"/>
              </a:ext>
            </a:extLst>
          </p:cNvPr>
          <p:cNvSpPr txBox="1">
            <a:spLocks/>
          </p:cNvSpPr>
          <p:nvPr/>
        </p:nvSpPr>
        <p:spPr>
          <a:xfrm>
            <a:off x="761651" y="3483901"/>
            <a:ext cx="6736075" cy="2086725"/>
          </a:xfrm>
          <a:prstGeom prst="rect">
            <a:avLst/>
          </a:prstGeom>
        </p:spPr>
        <p:txBody>
          <a:bodyPr anchor="b">
            <a:spAutoFit/>
          </a:bodyPr>
          <a:lstStyle>
            <a:lvl1pPr algn="l" defTabSz="914400" rtl="0" eaLnBrk="1" latinLnBrk="0" hangingPunct="1">
              <a:lnSpc>
                <a:spcPct val="90000"/>
              </a:lnSpc>
              <a:spcBef>
                <a:spcPct val="0"/>
              </a:spcBef>
              <a:buNone/>
              <a:defRPr sz="4800" b="0" kern="1200" spc="-1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atin typeface="+mj-lt"/>
              </a:rPr>
              <a:t>Communicating the Value of Immunization Information Systems (IIS)</a:t>
            </a:r>
          </a:p>
        </p:txBody>
      </p:sp>
      <p:sp>
        <p:nvSpPr>
          <p:cNvPr id="5" name="Subtitle 2">
            <a:extLst>
              <a:ext uri="{FF2B5EF4-FFF2-40B4-BE49-F238E27FC236}">
                <a16:creationId xmlns:a16="http://schemas.microsoft.com/office/drawing/2014/main" id="{34E4C14C-F9E5-1E40-AE76-0A1510C7B444}"/>
              </a:ext>
            </a:extLst>
          </p:cNvPr>
          <p:cNvSpPr txBox="1">
            <a:spLocks/>
          </p:cNvSpPr>
          <p:nvPr/>
        </p:nvSpPr>
        <p:spPr>
          <a:xfrm>
            <a:off x="802111" y="5834593"/>
            <a:ext cx="6736074" cy="3416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CFDB4B"/>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0" dirty="0">
                <a:solidFill>
                  <a:schemeClr val="bg1"/>
                </a:solidFill>
                <a:latin typeface="+mj-lt"/>
              </a:rPr>
              <a:t>A Template for Program Managers</a:t>
            </a:r>
          </a:p>
        </p:txBody>
      </p:sp>
    </p:spTree>
    <p:extLst>
      <p:ext uri="{BB962C8B-B14F-4D97-AF65-F5344CB8AC3E}">
        <p14:creationId xmlns:p14="http://schemas.microsoft.com/office/powerpoint/2010/main" val="227430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771523" y="405083"/>
            <a:ext cx="5324477" cy="16303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en-US" sz="4600" b="1" dirty="0">
                <a:latin typeface="Lato" panose="020F0502020204030203" pitchFamily="34" charset="0"/>
                <a:ea typeface="Lato" panose="020F0502020204030203" pitchFamily="34" charset="0"/>
                <a:cs typeface="Lato" panose="020F0502020204030203" pitchFamily="34" charset="0"/>
              </a:rPr>
              <a:t>Sustainability</a:t>
            </a:r>
            <a:r>
              <a:rPr lang="en-US" sz="3600" b="1"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0B3D0048-B910-C643-8548-C235E157200F}"/>
              </a:ext>
            </a:extLst>
          </p:cNvPr>
          <p:cNvSpPr txBox="1">
            <a:spLocks/>
          </p:cNvSpPr>
          <p:nvPr/>
        </p:nvSpPr>
        <p:spPr>
          <a:xfrm>
            <a:off x="771523" y="2241396"/>
            <a:ext cx="4757192" cy="27954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2150" indent="-339725" fontAlgn="base">
              <a:spcBef>
                <a:spcPts val="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Shared workforce </a:t>
            </a:r>
          </a:p>
          <a:p>
            <a:pPr marL="692150" indent="-339725" fontAlgn="base">
              <a:spcBef>
                <a:spcPts val="120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Less training </a:t>
            </a:r>
          </a:p>
          <a:p>
            <a:pPr marL="692150" indent="-339725" fontAlgn="base">
              <a:spcBef>
                <a:spcPts val="120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Data resiliency </a:t>
            </a:r>
          </a:p>
          <a:p>
            <a:pPr marL="692150" indent="-339725" fontAlgn="base">
              <a:spcBef>
                <a:spcPts val="120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Contingency planning</a:t>
            </a:r>
          </a:p>
        </p:txBody>
      </p:sp>
      <p:pic>
        <p:nvPicPr>
          <p:cNvPr id="14" name="Picture 13" descr="A hand holding a light bulb with a plant inside&#10;&#10;Description automatically generated">
            <a:extLst>
              <a:ext uri="{FF2B5EF4-FFF2-40B4-BE49-F238E27FC236}">
                <a16:creationId xmlns:a16="http://schemas.microsoft.com/office/drawing/2014/main" id="{097967CC-2F20-23A7-C560-8FB1350459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91" r="34899" b="-2"/>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410624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481013" y="3752849"/>
            <a:ext cx="4835570"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en-US" sz="4600" b="1" dirty="0">
                <a:latin typeface="Lato" panose="020F0502020204030203" pitchFamily="34" charset="0"/>
                <a:ea typeface="Lato" panose="020F0502020204030203" pitchFamily="34" charset="0"/>
                <a:cs typeface="Lato" panose="020F0502020204030203" pitchFamily="34" charset="0"/>
              </a:rPr>
              <a:t>Financial Benefits</a:t>
            </a:r>
          </a:p>
        </p:txBody>
      </p:sp>
      <p:pic>
        <p:nvPicPr>
          <p:cNvPr id="5" name="Picture 4">
            <a:extLst>
              <a:ext uri="{FF2B5EF4-FFF2-40B4-BE49-F238E27FC236}">
                <a16:creationId xmlns:a16="http://schemas.microsoft.com/office/drawing/2014/main" id="{36DF1798-D409-FC99-2175-446A64C6D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083" b="290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B3D0048-B910-C643-8548-C235E157200F}"/>
              </a:ext>
            </a:extLst>
          </p:cNvPr>
          <p:cNvSpPr txBox="1">
            <a:spLocks/>
          </p:cNvSpPr>
          <p:nvPr/>
        </p:nvSpPr>
        <p:spPr>
          <a:xfrm>
            <a:off x="5786846" y="3752850"/>
            <a:ext cx="5922549"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2150" indent="-339725" fontAlgn="base">
              <a:spcBef>
                <a:spcPts val="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Performance-based payments</a:t>
            </a:r>
          </a:p>
          <a:p>
            <a:pPr marL="692150" indent="-339725" fontAlgn="base">
              <a:spcBef>
                <a:spcPts val="1200"/>
              </a:spcBef>
              <a:buFont typeface="Wingdings" panose="05000000000000000000" pitchFamily="2" charset="2"/>
              <a:buChar char="ü"/>
            </a:pPr>
            <a:r>
              <a:rPr lang="en-US" sz="2800" dirty="0" err="1">
                <a:latin typeface="Lato" panose="020F0502020204030203" pitchFamily="34" charset="0"/>
                <a:ea typeface="Lato" panose="020F0502020204030203" pitchFamily="34" charset="0"/>
                <a:cs typeface="Lato" panose="020F0502020204030203" pitchFamily="34" charset="0"/>
              </a:rPr>
              <a:t>HEDIS</a:t>
            </a:r>
            <a:r>
              <a:rPr lang="en-US" sz="2800" dirty="0">
                <a:latin typeface="Lato" panose="020F0502020204030203" pitchFamily="34" charset="0"/>
                <a:ea typeface="Lato" panose="020F0502020204030203" pitchFamily="34" charset="0"/>
                <a:cs typeface="Lato" panose="020F0502020204030203" pitchFamily="34" charset="0"/>
              </a:rPr>
              <a:t> reporting</a:t>
            </a:r>
          </a:p>
          <a:p>
            <a:pPr marL="692150" indent="-339725" fontAlgn="base">
              <a:spcBef>
                <a:spcPts val="120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Evidence-based strategies</a:t>
            </a:r>
          </a:p>
          <a:p>
            <a:pPr marL="692150" indent="-339725" fontAlgn="base">
              <a:spcBef>
                <a:spcPts val="1200"/>
              </a:spcBef>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Quality measures</a:t>
            </a:r>
          </a:p>
        </p:txBody>
      </p:sp>
    </p:spTree>
    <p:extLst>
      <p:ext uri="{BB962C8B-B14F-4D97-AF65-F5344CB8AC3E}">
        <p14:creationId xmlns:p14="http://schemas.microsoft.com/office/powerpoint/2010/main" val="32340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903732" y="354013"/>
            <a:ext cx="10933364"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b="1" dirty="0">
                <a:latin typeface="Lato" panose="020F0502020204030203" pitchFamily="34" charset="0"/>
                <a:ea typeface="Lato" panose="020F0502020204030203" pitchFamily="34" charset="0"/>
                <a:cs typeface="Lato" panose="020F0502020204030203" pitchFamily="34" charset="0"/>
              </a:rPr>
              <a:t>Reducing the Burden of Disease</a:t>
            </a:r>
          </a:p>
        </p:txBody>
      </p:sp>
      <p:graphicFrame>
        <p:nvGraphicFramePr>
          <p:cNvPr id="5" name="Content Placeholder 2">
            <a:extLst>
              <a:ext uri="{FF2B5EF4-FFF2-40B4-BE49-F238E27FC236}">
                <a16:creationId xmlns:a16="http://schemas.microsoft.com/office/drawing/2014/main" id="{0629A680-00CF-1FFE-60AC-730CCB71A690}"/>
              </a:ext>
            </a:extLst>
          </p:cNvPr>
          <p:cNvGraphicFramePr/>
          <p:nvPr>
            <p:extLst>
              <p:ext uri="{D42A27DB-BD31-4B8C-83A1-F6EECF244321}">
                <p14:modId xmlns:p14="http://schemas.microsoft.com/office/powerpoint/2010/main" val="4165787673"/>
              </p:ext>
            </p:extLst>
          </p:nvPr>
        </p:nvGraphicFramePr>
        <p:xfrm>
          <a:off x="903732" y="1097279"/>
          <a:ext cx="10933364" cy="395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75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E12AF-8C7C-94DB-17F3-8A0F962125B8}"/>
              </a:ext>
            </a:extLst>
          </p:cNvPr>
          <p:cNvSpPr txBox="1"/>
          <p:nvPr/>
        </p:nvSpPr>
        <p:spPr>
          <a:xfrm>
            <a:off x="5072031" y="628233"/>
            <a:ext cx="6400800" cy="4832092"/>
          </a:xfrm>
          <a:prstGeom prst="rect">
            <a:avLst/>
          </a:prstGeom>
          <a:noFill/>
        </p:spPr>
        <p:txBody>
          <a:bodyPr wrap="square" rtlCol="0">
            <a:spAutoFit/>
          </a:bodyPr>
          <a:lstStyle/>
          <a:p>
            <a:endParaRPr lang="en-US" sz="4400" b="1" dirty="0">
              <a:solidFill>
                <a:schemeClr val="bg1"/>
              </a:solidFill>
            </a:endParaRPr>
          </a:p>
          <a:p>
            <a:pPr algn="ctr"/>
            <a:r>
              <a:rPr lang="en-US" sz="4400" b="1">
                <a:solidFill>
                  <a:schemeClr val="bg1"/>
                </a:solidFill>
              </a:rPr>
              <a:t>Thank you</a:t>
            </a:r>
            <a:r>
              <a:rPr lang="en-US" sz="4400" b="1" dirty="0">
                <a:solidFill>
                  <a:schemeClr val="bg1"/>
                </a:solidFill>
              </a:rPr>
              <a:t>!</a:t>
            </a:r>
          </a:p>
          <a:p>
            <a:pPr algn="ctr"/>
            <a:endParaRPr lang="en-US" sz="4400" b="1" dirty="0">
              <a:solidFill>
                <a:schemeClr val="bg1"/>
              </a:solidFill>
            </a:endParaRPr>
          </a:p>
          <a:p>
            <a:pPr algn="ctr"/>
            <a:r>
              <a:rPr lang="en-US" sz="4400" b="1" dirty="0">
                <a:solidFill>
                  <a:schemeClr val="bg1"/>
                </a:solidFill>
              </a:rPr>
              <a:t>Questions?</a:t>
            </a:r>
          </a:p>
          <a:p>
            <a:pPr algn="ctr"/>
            <a:endParaRPr lang="en-US" sz="4400" b="1" dirty="0">
              <a:solidFill>
                <a:schemeClr val="bg1"/>
              </a:solidFill>
            </a:endParaRPr>
          </a:p>
          <a:p>
            <a:pPr algn="ctr"/>
            <a:r>
              <a:rPr lang="en-US" sz="4400" b="1" dirty="0">
                <a:solidFill>
                  <a:schemeClr val="bg1"/>
                </a:solidFill>
              </a:rPr>
              <a:t>[enter contact information]</a:t>
            </a:r>
          </a:p>
        </p:txBody>
      </p:sp>
    </p:spTree>
    <p:extLst>
      <p:ext uri="{BB962C8B-B14F-4D97-AF65-F5344CB8AC3E}">
        <p14:creationId xmlns:p14="http://schemas.microsoft.com/office/powerpoint/2010/main" val="187211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777222" y="223892"/>
            <a:ext cx="10893783"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dirty="0">
                <a:latin typeface="+mj-lt"/>
              </a:rPr>
              <a:t>Using this Slide Deck</a:t>
            </a:r>
          </a:p>
        </p:txBody>
      </p:sp>
      <p:sp>
        <p:nvSpPr>
          <p:cNvPr id="3" name="Content Placeholder 2">
            <a:extLst>
              <a:ext uri="{FF2B5EF4-FFF2-40B4-BE49-F238E27FC236}">
                <a16:creationId xmlns:a16="http://schemas.microsoft.com/office/drawing/2014/main" id="{0B3D0048-B910-C643-8548-C235E157200F}"/>
              </a:ext>
            </a:extLst>
          </p:cNvPr>
          <p:cNvSpPr txBox="1">
            <a:spLocks/>
          </p:cNvSpPr>
          <p:nvPr/>
        </p:nvSpPr>
        <p:spPr>
          <a:xfrm>
            <a:off x="520995" y="1169582"/>
            <a:ext cx="11316101" cy="5562288"/>
          </a:xfrm>
          <a:prstGeom prst="rect">
            <a:avLst/>
          </a:prstGeom>
        </p:spPr>
        <p:txBody>
          <a:bodyPr>
            <a:normAutofit/>
          </a:bodyPr>
          <a:lstStyle>
            <a:lvl1pPr marL="228600" indent="-228600" algn="l" defTabSz="914400" rtl="0" eaLnBrk="1" latinLnBrk="0" hangingPunct="1">
              <a:lnSpc>
                <a:spcPct val="90000"/>
              </a:lnSpc>
              <a:spcBef>
                <a:spcPts val="10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D23FF54B-548F-559D-DD30-1F65A1BF7558}"/>
              </a:ext>
            </a:extLst>
          </p:cNvPr>
          <p:cNvSpPr txBox="1"/>
          <p:nvPr/>
        </p:nvSpPr>
        <p:spPr>
          <a:xfrm>
            <a:off x="883581" y="6421063"/>
            <a:ext cx="5408032" cy="215444"/>
          </a:xfrm>
          <a:prstGeom prst="rect">
            <a:avLst/>
          </a:prstGeom>
          <a:noFill/>
        </p:spPr>
        <p:txBody>
          <a:bodyPr wrap="square">
            <a:spAutoFit/>
          </a:bodyPr>
          <a:lstStyle/>
          <a:p>
            <a:r>
              <a:rPr lang="en-US" sz="800" i="1" dirty="0"/>
              <a:t>https://www.izsummitpartners.org/content/uploads/IIS_brochure_clinicians_template-2-10-2022.pdf</a:t>
            </a:r>
          </a:p>
        </p:txBody>
      </p:sp>
      <p:sp>
        <p:nvSpPr>
          <p:cNvPr id="9" name="TextBox 8">
            <a:extLst>
              <a:ext uri="{FF2B5EF4-FFF2-40B4-BE49-F238E27FC236}">
                <a16:creationId xmlns:a16="http://schemas.microsoft.com/office/drawing/2014/main" id="{71E4A8C9-44ED-7981-208D-1C2BEB99A68A}"/>
              </a:ext>
            </a:extLst>
          </p:cNvPr>
          <p:cNvSpPr txBox="1"/>
          <p:nvPr/>
        </p:nvSpPr>
        <p:spPr>
          <a:xfrm>
            <a:off x="604864" y="1193855"/>
            <a:ext cx="11232232" cy="2154501"/>
          </a:xfrm>
          <a:prstGeom prst="rect">
            <a:avLst/>
          </a:prstGeom>
          <a:noFill/>
        </p:spPr>
        <p:txBody>
          <a:bodyPr wrap="square" rtlCol="0">
            <a:spAutoFit/>
          </a:bodyPr>
          <a:lstStyle/>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The following slides are meant to be used as a template for you when talking or presenting about the IIS.</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You are free to use and edit the content as you wish!</a:t>
            </a:r>
          </a:p>
          <a:p>
            <a:pPr marL="228600" indent="-228600" algn="just">
              <a:lnSpc>
                <a:spcPct val="114000"/>
              </a:lnSpc>
              <a:spcAft>
                <a:spcPts val="1000"/>
              </a:spcAft>
              <a:buClr>
                <a:srgbClr val="1E8FA2"/>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Additional information is contained within the slide notes for easy reference.</a:t>
            </a:r>
          </a:p>
          <a:p>
            <a:pPr marL="228600" indent="-228600" algn="just">
              <a:lnSpc>
                <a:spcPct val="114000"/>
              </a:lnSpc>
              <a:spcAft>
                <a:spcPts val="1000"/>
              </a:spcAft>
              <a:buClr>
                <a:srgbClr val="1E8FA2"/>
              </a:buClr>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pPr marL="228600" indent="-228600" algn="just">
              <a:lnSpc>
                <a:spcPct val="114000"/>
              </a:lnSpc>
              <a:spcAft>
                <a:spcPts val="1000"/>
              </a:spcAft>
              <a:buClr>
                <a:srgbClr val="1E8FA2"/>
              </a:buClr>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6910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EB178A-75C4-2103-6205-358DC3AB9E63}"/>
              </a:ext>
            </a:extLst>
          </p:cNvPr>
          <p:cNvSpPr txBox="1"/>
          <p:nvPr/>
        </p:nvSpPr>
        <p:spPr>
          <a:xfrm>
            <a:off x="4971288" y="1084217"/>
            <a:ext cx="6400800" cy="3539430"/>
          </a:xfrm>
          <a:prstGeom prst="rect">
            <a:avLst/>
          </a:prstGeom>
          <a:noFill/>
        </p:spPr>
        <p:txBody>
          <a:bodyPr wrap="square" rtlCol="0">
            <a:spAutoFit/>
          </a:bodyPr>
          <a:lstStyle/>
          <a:p>
            <a:r>
              <a:rPr lang="en-US" sz="4400" b="1" dirty="0">
                <a:solidFill>
                  <a:schemeClr val="bg1"/>
                </a:solidFill>
              </a:rPr>
              <a:t>Agenda</a:t>
            </a:r>
          </a:p>
          <a:p>
            <a:pPr marL="1028700" lvl="1" indent="-571500">
              <a:buFont typeface="Arial" panose="020B0604020202020204" pitchFamily="34" charset="0"/>
              <a:buChar char="•"/>
            </a:pPr>
            <a:r>
              <a:rPr lang="en-US" sz="3600" b="1" dirty="0">
                <a:solidFill>
                  <a:schemeClr val="bg1"/>
                </a:solidFill>
              </a:rPr>
              <a:t>Overview of IIS</a:t>
            </a:r>
          </a:p>
          <a:p>
            <a:pPr marL="1028700" lvl="1" indent="-571500">
              <a:buFont typeface="Arial" panose="020B0604020202020204" pitchFamily="34" charset="0"/>
              <a:buChar char="•"/>
            </a:pPr>
            <a:r>
              <a:rPr lang="en-US" sz="3600" b="1" dirty="0">
                <a:solidFill>
                  <a:schemeClr val="bg1"/>
                </a:solidFill>
              </a:rPr>
              <a:t>IIS Data</a:t>
            </a:r>
          </a:p>
          <a:p>
            <a:pPr marL="1028700" lvl="1" indent="-571500">
              <a:buFont typeface="Arial" panose="020B0604020202020204" pitchFamily="34" charset="0"/>
              <a:buChar char="•"/>
            </a:pPr>
            <a:r>
              <a:rPr lang="en-US" sz="3600" b="1" dirty="0">
                <a:solidFill>
                  <a:schemeClr val="bg1"/>
                </a:solidFill>
              </a:rPr>
              <a:t>Value Proposition</a:t>
            </a:r>
          </a:p>
          <a:p>
            <a:pPr marL="1028700" lvl="1" indent="-571500">
              <a:buFont typeface="Arial" panose="020B0604020202020204" pitchFamily="34" charset="0"/>
              <a:buChar char="•"/>
            </a:pPr>
            <a:r>
              <a:rPr lang="en-US" sz="3600" b="1" dirty="0">
                <a:solidFill>
                  <a:schemeClr val="bg1"/>
                </a:solidFill>
              </a:rPr>
              <a:t>Sustainability</a:t>
            </a:r>
          </a:p>
          <a:p>
            <a:pPr marL="571500" indent="-571500">
              <a:buFont typeface="Arial" panose="020B0604020202020204" pitchFamily="34" charset="0"/>
              <a:buChar char="•"/>
            </a:pPr>
            <a:endParaRPr lang="en-US" sz="3600" b="1" dirty="0">
              <a:solidFill>
                <a:schemeClr val="bg1"/>
              </a:solidFill>
            </a:endParaRPr>
          </a:p>
        </p:txBody>
      </p:sp>
    </p:spTree>
    <p:extLst>
      <p:ext uri="{BB962C8B-B14F-4D97-AF65-F5344CB8AC3E}">
        <p14:creationId xmlns:p14="http://schemas.microsoft.com/office/powerpoint/2010/main" val="341216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5820359" y="684600"/>
            <a:ext cx="5514391"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dirty="0">
                <a:latin typeface="+mj-lt"/>
              </a:rPr>
              <a:t>Overview of IIS</a:t>
            </a:r>
          </a:p>
        </p:txBody>
      </p:sp>
      <p:sp>
        <p:nvSpPr>
          <p:cNvPr id="3" name="Content Placeholder 2">
            <a:extLst>
              <a:ext uri="{FF2B5EF4-FFF2-40B4-BE49-F238E27FC236}">
                <a16:creationId xmlns:a16="http://schemas.microsoft.com/office/drawing/2014/main" id="{0B3D0048-B910-C643-8548-C235E157200F}"/>
              </a:ext>
            </a:extLst>
          </p:cNvPr>
          <p:cNvSpPr txBox="1">
            <a:spLocks/>
          </p:cNvSpPr>
          <p:nvPr/>
        </p:nvSpPr>
        <p:spPr>
          <a:xfrm>
            <a:off x="520995" y="1169582"/>
            <a:ext cx="11316101" cy="5562288"/>
          </a:xfrm>
          <a:prstGeom prst="rect">
            <a:avLst/>
          </a:prstGeom>
        </p:spPr>
        <p:txBody>
          <a:bodyPr>
            <a:normAutofit/>
          </a:bodyPr>
          <a:lstStyle>
            <a:lvl1pPr marL="228600" indent="-228600" algn="l" defTabSz="914400" rtl="0" eaLnBrk="1" latinLnBrk="0" hangingPunct="1">
              <a:lnSpc>
                <a:spcPct val="90000"/>
              </a:lnSpc>
              <a:spcBef>
                <a:spcPts val="10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6" name="Picture 5" descr="A poster of a medical procedure&#10;&#10;Description automatically generated">
            <a:extLst>
              <a:ext uri="{FF2B5EF4-FFF2-40B4-BE49-F238E27FC236}">
                <a16:creationId xmlns:a16="http://schemas.microsoft.com/office/drawing/2014/main" id="{777ED5F6-3EC7-A645-8C66-3E28469CC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5" y="0"/>
            <a:ext cx="5299364" cy="6858000"/>
          </a:xfrm>
          <a:prstGeom prst="rect">
            <a:avLst/>
          </a:prstGeom>
        </p:spPr>
      </p:pic>
      <p:sp>
        <p:nvSpPr>
          <p:cNvPr id="8" name="TextBox 7">
            <a:extLst>
              <a:ext uri="{FF2B5EF4-FFF2-40B4-BE49-F238E27FC236}">
                <a16:creationId xmlns:a16="http://schemas.microsoft.com/office/drawing/2014/main" id="{D23FF54B-548F-559D-DD30-1F65A1BF7558}"/>
              </a:ext>
            </a:extLst>
          </p:cNvPr>
          <p:cNvSpPr txBox="1"/>
          <p:nvPr/>
        </p:nvSpPr>
        <p:spPr>
          <a:xfrm>
            <a:off x="1845259" y="6642556"/>
            <a:ext cx="2650836" cy="215444"/>
          </a:xfrm>
          <a:prstGeom prst="rect">
            <a:avLst/>
          </a:prstGeom>
          <a:noFill/>
        </p:spPr>
        <p:txBody>
          <a:bodyPr wrap="square">
            <a:spAutoFit/>
          </a:bodyPr>
          <a:lstStyle/>
          <a:p>
            <a:r>
              <a:rPr lang="en-US" sz="800" i="1" dirty="0"/>
              <a:t>https://www.cdc.gov/vaccines/programs/iis/about.html</a:t>
            </a:r>
          </a:p>
        </p:txBody>
      </p:sp>
      <p:sp>
        <p:nvSpPr>
          <p:cNvPr id="9" name="TextBox 8">
            <a:extLst>
              <a:ext uri="{FF2B5EF4-FFF2-40B4-BE49-F238E27FC236}">
                <a16:creationId xmlns:a16="http://schemas.microsoft.com/office/drawing/2014/main" id="{71E4A8C9-44ED-7981-208D-1C2BEB99A68A}"/>
              </a:ext>
            </a:extLst>
          </p:cNvPr>
          <p:cNvSpPr txBox="1"/>
          <p:nvPr/>
        </p:nvSpPr>
        <p:spPr>
          <a:xfrm>
            <a:off x="6096000" y="1654563"/>
            <a:ext cx="5639660" cy="4262705"/>
          </a:xfrm>
          <a:prstGeom prst="rect">
            <a:avLst/>
          </a:prstGeom>
          <a:noFill/>
        </p:spPr>
        <p:txBody>
          <a:bodyPr wrap="square" rtlCol="0">
            <a:spAutoFit/>
          </a:bodyPr>
          <a:lstStyle/>
          <a:p>
            <a:pPr marL="228600" indent="-228600">
              <a:lnSpc>
                <a:spcPct val="90000"/>
              </a:lnSpc>
              <a:spcBef>
                <a:spcPts val="1000"/>
              </a:spcBef>
              <a:spcAft>
                <a:spcPts val="1200"/>
              </a:spcAft>
              <a:buClr>
                <a:srgbClr val="1E8FA2"/>
              </a:buClr>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Confidential, population-based, </a:t>
            </a:r>
            <a:r>
              <a:rPr lang="en-US" sz="2400">
                <a:latin typeface="Lato" panose="020F0502020204030203" pitchFamily="34" charset="0"/>
                <a:ea typeface="Lato" panose="020F0502020204030203" pitchFamily="34" charset="0"/>
                <a:cs typeface="Lato" panose="020F0502020204030203" pitchFamily="34" charset="0"/>
              </a:rPr>
              <a:t>computerized database</a:t>
            </a:r>
            <a:endParaRPr lang="en-US" sz="2400" dirty="0">
              <a:latin typeface="Lato" panose="020F0502020204030203" pitchFamily="34" charset="0"/>
              <a:ea typeface="Lato" panose="020F0502020204030203" pitchFamily="34" charset="0"/>
              <a:cs typeface="Lato" panose="020F0502020204030203" pitchFamily="34" charset="0"/>
            </a:endParaRPr>
          </a:p>
          <a:p>
            <a:pPr marL="228600" indent="-228600">
              <a:lnSpc>
                <a:spcPct val="90000"/>
              </a:lnSpc>
              <a:spcBef>
                <a:spcPts val="1000"/>
              </a:spcBef>
              <a:spcAft>
                <a:spcPts val="1200"/>
              </a:spcAft>
              <a:buClr>
                <a:srgbClr val="1E8FA2"/>
              </a:buClr>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Records all immunization doses administered by participating providers to persons residing within a given area</a:t>
            </a:r>
          </a:p>
          <a:p>
            <a:pPr marL="228600" indent="-228600">
              <a:lnSpc>
                <a:spcPct val="90000"/>
              </a:lnSpc>
              <a:spcBef>
                <a:spcPts val="1000"/>
              </a:spcBef>
              <a:spcAft>
                <a:spcPts val="1200"/>
              </a:spcAft>
              <a:buClr>
                <a:srgbClr val="1E8FA2"/>
              </a:buClr>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Creates a consolidated record of an individual’s immunization history</a:t>
            </a:r>
          </a:p>
          <a:p>
            <a:pPr marL="228600" indent="-228600">
              <a:lnSpc>
                <a:spcPct val="90000"/>
              </a:lnSpc>
              <a:spcBef>
                <a:spcPts val="1000"/>
              </a:spcBef>
              <a:spcAft>
                <a:spcPts val="1200"/>
              </a:spcAft>
              <a:buClr>
                <a:srgbClr val="1E8FA2"/>
              </a:buClr>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Exchanges data with multiple authorized providers and partners, including across jurisdictions</a:t>
            </a:r>
          </a:p>
        </p:txBody>
      </p:sp>
    </p:spTree>
    <p:extLst>
      <p:ext uri="{BB962C8B-B14F-4D97-AF65-F5344CB8AC3E}">
        <p14:creationId xmlns:p14="http://schemas.microsoft.com/office/powerpoint/2010/main" val="216343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777222" y="366772"/>
            <a:ext cx="5514391"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dirty="0">
                <a:latin typeface="+mj-lt"/>
              </a:rPr>
              <a:t>Benefits of IIS</a:t>
            </a:r>
          </a:p>
        </p:txBody>
      </p:sp>
      <p:sp>
        <p:nvSpPr>
          <p:cNvPr id="3" name="Content Placeholder 2">
            <a:extLst>
              <a:ext uri="{FF2B5EF4-FFF2-40B4-BE49-F238E27FC236}">
                <a16:creationId xmlns:a16="http://schemas.microsoft.com/office/drawing/2014/main" id="{0B3D0048-B910-C643-8548-C235E157200F}"/>
              </a:ext>
            </a:extLst>
          </p:cNvPr>
          <p:cNvSpPr txBox="1">
            <a:spLocks/>
          </p:cNvSpPr>
          <p:nvPr/>
        </p:nvSpPr>
        <p:spPr>
          <a:xfrm>
            <a:off x="520995" y="1169582"/>
            <a:ext cx="11316101" cy="5562288"/>
          </a:xfrm>
          <a:prstGeom prst="rect">
            <a:avLst/>
          </a:prstGeom>
        </p:spPr>
        <p:txBody>
          <a:bodyPr>
            <a:normAutofit/>
          </a:bodyPr>
          <a:lstStyle>
            <a:lvl1pPr marL="228600" indent="-228600" algn="l" defTabSz="914400" rtl="0" eaLnBrk="1" latinLnBrk="0" hangingPunct="1">
              <a:lnSpc>
                <a:spcPct val="90000"/>
              </a:lnSpc>
              <a:spcBef>
                <a:spcPts val="10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1E8FA2"/>
              </a:buClr>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graphicFrame>
        <p:nvGraphicFramePr>
          <p:cNvPr id="12" name="TextBox 8">
            <a:extLst>
              <a:ext uri="{FF2B5EF4-FFF2-40B4-BE49-F238E27FC236}">
                <a16:creationId xmlns:a16="http://schemas.microsoft.com/office/drawing/2014/main" id="{B3696555-1C3B-E21D-1C15-19123F87B8AE}"/>
              </a:ext>
            </a:extLst>
          </p:cNvPr>
          <p:cNvGraphicFramePr/>
          <p:nvPr>
            <p:extLst>
              <p:ext uri="{D42A27DB-BD31-4B8C-83A1-F6EECF244321}">
                <p14:modId xmlns:p14="http://schemas.microsoft.com/office/powerpoint/2010/main" val="3563547350"/>
              </p:ext>
            </p:extLst>
          </p:nvPr>
        </p:nvGraphicFramePr>
        <p:xfrm>
          <a:off x="604864" y="1193855"/>
          <a:ext cx="11232232" cy="417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8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02707C9-D82A-643E-3823-045CEC4F0818}"/>
              </a:ext>
            </a:extLst>
          </p:cNvPr>
          <p:cNvSpPr txBox="1"/>
          <p:nvPr/>
        </p:nvSpPr>
        <p:spPr>
          <a:xfrm>
            <a:off x="9124220" y="6288770"/>
            <a:ext cx="2807585" cy="435415"/>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E36BA96-F778-3746-84BF-056D12F15119}"/>
              </a:ext>
            </a:extLst>
          </p:cNvPr>
          <p:cNvSpPr txBox="1">
            <a:spLocks/>
          </p:cNvSpPr>
          <p:nvPr/>
        </p:nvSpPr>
        <p:spPr>
          <a:xfrm>
            <a:off x="903732" y="254723"/>
            <a:ext cx="10431018"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b="1" dirty="0">
                <a:latin typeface="Lato" panose="020F0502020204030203" pitchFamily="34" charset="0"/>
                <a:ea typeface="Lato" panose="020F0502020204030203" pitchFamily="34" charset="0"/>
                <a:cs typeface="Lato" panose="020F0502020204030203" pitchFamily="34" charset="0"/>
              </a:rPr>
              <a:t>[Name of IIS] Data</a:t>
            </a:r>
          </a:p>
        </p:txBody>
      </p:sp>
      <p:grpSp>
        <p:nvGrpSpPr>
          <p:cNvPr id="24" name="Group 23">
            <a:extLst>
              <a:ext uri="{FF2B5EF4-FFF2-40B4-BE49-F238E27FC236}">
                <a16:creationId xmlns:a16="http://schemas.microsoft.com/office/drawing/2014/main" id="{EB4E0468-445C-C659-AC40-702022C5D9E8}"/>
              </a:ext>
            </a:extLst>
          </p:cNvPr>
          <p:cNvGrpSpPr/>
          <p:nvPr/>
        </p:nvGrpSpPr>
        <p:grpSpPr>
          <a:xfrm>
            <a:off x="1752946" y="954027"/>
            <a:ext cx="8732589" cy="5685151"/>
            <a:chOff x="1449659" y="1046718"/>
            <a:chExt cx="8732589" cy="5685151"/>
          </a:xfrm>
        </p:grpSpPr>
        <p:grpSp>
          <p:nvGrpSpPr>
            <p:cNvPr id="18" name="Group 17">
              <a:extLst>
                <a:ext uri="{FF2B5EF4-FFF2-40B4-BE49-F238E27FC236}">
                  <a16:creationId xmlns:a16="http://schemas.microsoft.com/office/drawing/2014/main" id="{2CB2BEF1-B870-6DBC-4C1A-4E237BB3250D}"/>
                </a:ext>
              </a:extLst>
            </p:cNvPr>
            <p:cNvGrpSpPr/>
            <p:nvPr/>
          </p:nvGrpSpPr>
          <p:grpSpPr>
            <a:xfrm>
              <a:off x="1449659" y="1469141"/>
              <a:ext cx="8732589" cy="5262728"/>
              <a:chOff x="2032992" y="719666"/>
              <a:chExt cx="8126015" cy="5418667"/>
            </a:xfrm>
          </p:grpSpPr>
          <p:sp>
            <p:nvSpPr>
              <p:cNvPr id="9" name="Freeform: Shape 8">
                <a:extLst>
                  <a:ext uri="{FF2B5EF4-FFF2-40B4-BE49-F238E27FC236}">
                    <a16:creationId xmlns:a16="http://schemas.microsoft.com/office/drawing/2014/main" id="{3680BFEF-7CCA-69C6-7E12-E5C4D2BCC27A}"/>
                  </a:ext>
                </a:extLst>
              </p:cNvPr>
              <p:cNvSpPr/>
              <p:nvPr/>
            </p:nvSpPr>
            <p:spPr>
              <a:xfrm>
                <a:off x="2032992" y="719666"/>
                <a:ext cx="2579687" cy="5418667"/>
              </a:xfrm>
              <a:custGeom>
                <a:avLst/>
                <a:gdLst>
                  <a:gd name="connsiteX0" fmla="*/ 0 w 2579687"/>
                  <a:gd name="connsiteY0" fmla="*/ 257969 h 5418667"/>
                  <a:gd name="connsiteX1" fmla="*/ 257969 w 2579687"/>
                  <a:gd name="connsiteY1" fmla="*/ 0 h 5418667"/>
                  <a:gd name="connsiteX2" fmla="*/ 2321718 w 2579687"/>
                  <a:gd name="connsiteY2" fmla="*/ 0 h 5418667"/>
                  <a:gd name="connsiteX3" fmla="*/ 2579687 w 2579687"/>
                  <a:gd name="connsiteY3" fmla="*/ 257969 h 5418667"/>
                  <a:gd name="connsiteX4" fmla="*/ 2579687 w 2579687"/>
                  <a:gd name="connsiteY4" fmla="*/ 5160698 h 5418667"/>
                  <a:gd name="connsiteX5" fmla="*/ 2321718 w 2579687"/>
                  <a:gd name="connsiteY5" fmla="*/ 5418667 h 5418667"/>
                  <a:gd name="connsiteX6" fmla="*/ 257969 w 2579687"/>
                  <a:gd name="connsiteY6" fmla="*/ 5418667 h 5418667"/>
                  <a:gd name="connsiteX7" fmla="*/ 0 w 2579687"/>
                  <a:gd name="connsiteY7" fmla="*/ 5160698 h 5418667"/>
                  <a:gd name="connsiteX8" fmla="*/ 0 w 2579687"/>
                  <a:gd name="connsiteY8" fmla="*/ 25796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687" h="5418667">
                    <a:moveTo>
                      <a:pt x="0" y="257969"/>
                    </a:moveTo>
                    <a:cubicBezTo>
                      <a:pt x="0" y="115497"/>
                      <a:pt x="115497" y="0"/>
                      <a:pt x="257969" y="0"/>
                    </a:cubicBezTo>
                    <a:lnTo>
                      <a:pt x="2321718" y="0"/>
                    </a:lnTo>
                    <a:cubicBezTo>
                      <a:pt x="2464190" y="0"/>
                      <a:pt x="2579687" y="115497"/>
                      <a:pt x="2579687" y="257969"/>
                    </a:cubicBezTo>
                    <a:lnTo>
                      <a:pt x="2579687" y="5160698"/>
                    </a:lnTo>
                    <a:cubicBezTo>
                      <a:pt x="2579687" y="5303170"/>
                      <a:pt x="2464190" y="5418667"/>
                      <a:pt x="2321718" y="5418667"/>
                    </a:cubicBezTo>
                    <a:lnTo>
                      <a:pt x="257969" y="5418667"/>
                    </a:lnTo>
                    <a:cubicBezTo>
                      <a:pt x="115497" y="5418667"/>
                      <a:pt x="0" y="5303170"/>
                      <a:pt x="0" y="5160698"/>
                    </a:cubicBezTo>
                    <a:lnTo>
                      <a:pt x="0" y="25796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3907367" numCol="1" spcCol="1270" anchor="b" anchorCtr="0">
                <a:noAutofit/>
              </a:bodyPr>
              <a:lstStyle/>
              <a:p>
                <a:pPr marL="0" lvl="0" indent="0" algn="ctr" defTabSz="1333500">
                  <a:lnSpc>
                    <a:spcPct val="90000"/>
                  </a:lnSpc>
                  <a:spcBef>
                    <a:spcPct val="0"/>
                  </a:spcBef>
                  <a:spcAft>
                    <a:spcPct val="35000"/>
                  </a:spcAft>
                  <a:buNone/>
                </a:pPr>
                <a:r>
                  <a:rPr lang="en-US" sz="2600" kern="1200" dirty="0"/>
                  <a:t># Immunizations</a:t>
                </a:r>
              </a:p>
            </p:txBody>
          </p:sp>
          <p:sp>
            <p:nvSpPr>
              <p:cNvPr id="10" name="Freeform: Shape 9">
                <a:extLst>
                  <a:ext uri="{FF2B5EF4-FFF2-40B4-BE49-F238E27FC236}">
                    <a16:creationId xmlns:a16="http://schemas.microsoft.com/office/drawing/2014/main" id="{9A62D3B5-5F9D-C277-E9C2-2C00D67251B9}"/>
                  </a:ext>
                </a:extLst>
              </p:cNvPr>
              <p:cNvSpPr/>
              <p:nvPr/>
            </p:nvSpPr>
            <p:spPr>
              <a:xfrm>
                <a:off x="2290960" y="2346853"/>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 </a:t>
                </a:r>
                <a:r>
                  <a:rPr lang="en-US" sz="3200" b="0" i="0" u="none" kern="1200" dirty="0"/>
                  <a:t>Total</a:t>
                </a:r>
                <a:endParaRPr lang="en-US" sz="3200" kern="1200" dirty="0"/>
              </a:p>
            </p:txBody>
          </p:sp>
          <p:sp>
            <p:nvSpPr>
              <p:cNvPr id="11" name="Freeform: Shape 10">
                <a:extLst>
                  <a:ext uri="{FF2B5EF4-FFF2-40B4-BE49-F238E27FC236}">
                    <a16:creationId xmlns:a16="http://schemas.microsoft.com/office/drawing/2014/main" id="{381592DA-16FE-0C83-E6BA-14CDC1D24974}"/>
                  </a:ext>
                </a:extLst>
              </p:cNvPr>
              <p:cNvSpPr/>
              <p:nvPr/>
            </p:nvSpPr>
            <p:spPr>
              <a:xfrm>
                <a:off x="2290960" y="4232009"/>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 </a:t>
                </a:r>
                <a:r>
                  <a:rPr lang="en-US" sz="3200" b="0" i="0" u="none" kern="1200" dirty="0"/>
                  <a:t>Medicaid</a:t>
                </a:r>
                <a:endParaRPr lang="en-US" sz="3200" kern="1200" dirty="0"/>
              </a:p>
            </p:txBody>
          </p:sp>
          <p:sp>
            <p:nvSpPr>
              <p:cNvPr id="12" name="Freeform: Shape 11">
                <a:extLst>
                  <a:ext uri="{FF2B5EF4-FFF2-40B4-BE49-F238E27FC236}">
                    <a16:creationId xmlns:a16="http://schemas.microsoft.com/office/drawing/2014/main" id="{B9FB9AD3-FCD5-2EA1-E8BB-A5B856AA26F6}"/>
                  </a:ext>
                </a:extLst>
              </p:cNvPr>
              <p:cNvSpPr/>
              <p:nvPr/>
            </p:nvSpPr>
            <p:spPr>
              <a:xfrm>
                <a:off x="4806156" y="719666"/>
                <a:ext cx="2579687" cy="5418667"/>
              </a:xfrm>
              <a:custGeom>
                <a:avLst/>
                <a:gdLst>
                  <a:gd name="connsiteX0" fmla="*/ 0 w 2579687"/>
                  <a:gd name="connsiteY0" fmla="*/ 257969 h 5418667"/>
                  <a:gd name="connsiteX1" fmla="*/ 257969 w 2579687"/>
                  <a:gd name="connsiteY1" fmla="*/ 0 h 5418667"/>
                  <a:gd name="connsiteX2" fmla="*/ 2321718 w 2579687"/>
                  <a:gd name="connsiteY2" fmla="*/ 0 h 5418667"/>
                  <a:gd name="connsiteX3" fmla="*/ 2579687 w 2579687"/>
                  <a:gd name="connsiteY3" fmla="*/ 257969 h 5418667"/>
                  <a:gd name="connsiteX4" fmla="*/ 2579687 w 2579687"/>
                  <a:gd name="connsiteY4" fmla="*/ 5160698 h 5418667"/>
                  <a:gd name="connsiteX5" fmla="*/ 2321718 w 2579687"/>
                  <a:gd name="connsiteY5" fmla="*/ 5418667 h 5418667"/>
                  <a:gd name="connsiteX6" fmla="*/ 257969 w 2579687"/>
                  <a:gd name="connsiteY6" fmla="*/ 5418667 h 5418667"/>
                  <a:gd name="connsiteX7" fmla="*/ 0 w 2579687"/>
                  <a:gd name="connsiteY7" fmla="*/ 5160698 h 5418667"/>
                  <a:gd name="connsiteX8" fmla="*/ 0 w 2579687"/>
                  <a:gd name="connsiteY8" fmla="*/ 25796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687" h="5418667">
                    <a:moveTo>
                      <a:pt x="0" y="257969"/>
                    </a:moveTo>
                    <a:cubicBezTo>
                      <a:pt x="0" y="115497"/>
                      <a:pt x="115497" y="0"/>
                      <a:pt x="257969" y="0"/>
                    </a:cubicBezTo>
                    <a:lnTo>
                      <a:pt x="2321718" y="0"/>
                    </a:lnTo>
                    <a:cubicBezTo>
                      <a:pt x="2464190" y="0"/>
                      <a:pt x="2579687" y="115497"/>
                      <a:pt x="2579687" y="257969"/>
                    </a:cubicBezTo>
                    <a:lnTo>
                      <a:pt x="2579687" y="5160698"/>
                    </a:lnTo>
                    <a:cubicBezTo>
                      <a:pt x="2579687" y="5303170"/>
                      <a:pt x="2464190" y="5418667"/>
                      <a:pt x="2321718" y="5418667"/>
                    </a:cubicBezTo>
                    <a:lnTo>
                      <a:pt x="257969" y="5418667"/>
                    </a:lnTo>
                    <a:cubicBezTo>
                      <a:pt x="115497" y="5418667"/>
                      <a:pt x="0" y="5303170"/>
                      <a:pt x="0" y="5160698"/>
                    </a:cubicBezTo>
                    <a:lnTo>
                      <a:pt x="0" y="25796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3907367" numCol="1" spcCol="1270" anchor="b" anchorCtr="0">
                <a:noAutofit/>
              </a:bodyPr>
              <a:lstStyle/>
              <a:p>
                <a:pPr marL="0" lvl="0" indent="0" algn="ctr" defTabSz="1333500">
                  <a:lnSpc>
                    <a:spcPct val="90000"/>
                  </a:lnSpc>
                  <a:spcBef>
                    <a:spcPct val="0"/>
                  </a:spcBef>
                  <a:spcAft>
                    <a:spcPct val="35000"/>
                  </a:spcAft>
                  <a:buNone/>
                </a:pPr>
                <a:r>
                  <a:rPr lang="en-US" sz="3000" kern="1200" dirty="0"/>
                  <a:t>   # Individuals</a:t>
                </a:r>
              </a:p>
            </p:txBody>
          </p:sp>
          <p:sp>
            <p:nvSpPr>
              <p:cNvPr id="13" name="Freeform: Shape 12">
                <a:extLst>
                  <a:ext uri="{FF2B5EF4-FFF2-40B4-BE49-F238E27FC236}">
                    <a16:creationId xmlns:a16="http://schemas.microsoft.com/office/drawing/2014/main" id="{1AA64E69-092C-28E8-2167-B435B73702EF}"/>
                  </a:ext>
                </a:extLst>
              </p:cNvPr>
              <p:cNvSpPr/>
              <p:nvPr/>
            </p:nvSpPr>
            <p:spPr>
              <a:xfrm>
                <a:off x="5064125" y="2346853"/>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a:t>
                </a:r>
                <a:r>
                  <a:rPr lang="en-US" sz="3200" b="0" i="0" u="none" kern="1200" dirty="0"/>
                  <a:t> Total</a:t>
                </a:r>
                <a:endParaRPr lang="en-US" sz="3200" kern="1200" dirty="0"/>
              </a:p>
            </p:txBody>
          </p:sp>
          <p:sp>
            <p:nvSpPr>
              <p:cNvPr id="14" name="Freeform: Shape 13">
                <a:extLst>
                  <a:ext uri="{FF2B5EF4-FFF2-40B4-BE49-F238E27FC236}">
                    <a16:creationId xmlns:a16="http://schemas.microsoft.com/office/drawing/2014/main" id="{0623FEC8-BCEB-4734-01F5-A7E278ACA6C7}"/>
                  </a:ext>
                </a:extLst>
              </p:cNvPr>
              <p:cNvSpPr/>
              <p:nvPr/>
            </p:nvSpPr>
            <p:spPr>
              <a:xfrm>
                <a:off x="5064125" y="4232009"/>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a:t>
                </a:r>
                <a:r>
                  <a:rPr lang="en-US" sz="3200" kern="1200" dirty="0"/>
                  <a:t> Medicaid</a:t>
                </a:r>
              </a:p>
            </p:txBody>
          </p:sp>
          <p:sp>
            <p:nvSpPr>
              <p:cNvPr id="15" name="Freeform: Shape 14">
                <a:extLst>
                  <a:ext uri="{FF2B5EF4-FFF2-40B4-BE49-F238E27FC236}">
                    <a16:creationId xmlns:a16="http://schemas.microsoft.com/office/drawing/2014/main" id="{4D734108-8D65-2DCE-5AC7-F3957565336D}"/>
                  </a:ext>
                </a:extLst>
              </p:cNvPr>
              <p:cNvSpPr/>
              <p:nvPr/>
            </p:nvSpPr>
            <p:spPr>
              <a:xfrm>
                <a:off x="7579320" y="719666"/>
                <a:ext cx="2579687" cy="5418667"/>
              </a:xfrm>
              <a:custGeom>
                <a:avLst/>
                <a:gdLst>
                  <a:gd name="connsiteX0" fmla="*/ 0 w 2579687"/>
                  <a:gd name="connsiteY0" fmla="*/ 257969 h 5418667"/>
                  <a:gd name="connsiteX1" fmla="*/ 257969 w 2579687"/>
                  <a:gd name="connsiteY1" fmla="*/ 0 h 5418667"/>
                  <a:gd name="connsiteX2" fmla="*/ 2321718 w 2579687"/>
                  <a:gd name="connsiteY2" fmla="*/ 0 h 5418667"/>
                  <a:gd name="connsiteX3" fmla="*/ 2579687 w 2579687"/>
                  <a:gd name="connsiteY3" fmla="*/ 257969 h 5418667"/>
                  <a:gd name="connsiteX4" fmla="*/ 2579687 w 2579687"/>
                  <a:gd name="connsiteY4" fmla="*/ 5160698 h 5418667"/>
                  <a:gd name="connsiteX5" fmla="*/ 2321718 w 2579687"/>
                  <a:gd name="connsiteY5" fmla="*/ 5418667 h 5418667"/>
                  <a:gd name="connsiteX6" fmla="*/ 257969 w 2579687"/>
                  <a:gd name="connsiteY6" fmla="*/ 5418667 h 5418667"/>
                  <a:gd name="connsiteX7" fmla="*/ 0 w 2579687"/>
                  <a:gd name="connsiteY7" fmla="*/ 5160698 h 5418667"/>
                  <a:gd name="connsiteX8" fmla="*/ 0 w 2579687"/>
                  <a:gd name="connsiteY8" fmla="*/ 25796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687" h="5418667">
                    <a:moveTo>
                      <a:pt x="0" y="257969"/>
                    </a:moveTo>
                    <a:cubicBezTo>
                      <a:pt x="0" y="115497"/>
                      <a:pt x="115497" y="0"/>
                      <a:pt x="257969" y="0"/>
                    </a:cubicBezTo>
                    <a:lnTo>
                      <a:pt x="2321718" y="0"/>
                    </a:lnTo>
                    <a:cubicBezTo>
                      <a:pt x="2464190" y="0"/>
                      <a:pt x="2579687" y="115497"/>
                      <a:pt x="2579687" y="257969"/>
                    </a:cubicBezTo>
                    <a:lnTo>
                      <a:pt x="2579687" y="5160698"/>
                    </a:lnTo>
                    <a:cubicBezTo>
                      <a:pt x="2579687" y="5303170"/>
                      <a:pt x="2464190" y="5418667"/>
                      <a:pt x="2321718" y="5418667"/>
                    </a:cubicBezTo>
                    <a:lnTo>
                      <a:pt x="257969" y="5418667"/>
                    </a:lnTo>
                    <a:cubicBezTo>
                      <a:pt x="115497" y="5418667"/>
                      <a:pt x="0" y="5303170"/>
                      <a:pt x="0" y="5160698"/>
                    </a:cubicBezTo>
                    <a:lnTo>
                      <a:pt x="0" y="25796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3907367" numCol="1" spcCol="1270" anchor="b" anchorCtr="0">
                <a:noAutofit/>
              </a:bodyPr>
              <a:lstStyle/>
              <a:p>
                <a:pPr marL="0" lvl="0" indent="0" algn="ctr" defTabSz="1333500">
                  <a:lnSpc>
                    <a:spcPct val="90000"/>
                  </a:lnSpc>
                  <a:spcBef>
                    <a:spcPct val="0"/>
                  </a:spcBef>
                  <a:spcAft>
                    <a:spcPct val="35000"/>
                  </a:spcAft>
                  <a:buNone/>
                </a:pPr>
                <a:r>
                  <a:rPr lang="en-US" sz="3000" kern="1200" dirty="0"/>
                  <a:t># Connections</a:t>
                </a:r>
              </a:p>
            </p:txBody>
          </p:sp>
          <p:sp>
            <p:nvSpPr>
              <p:cNvPr id="16" name="Freeform: Shape 15">
                <a:extLst>
                  <a:ext uri="{FF2B5EF4-FFF2-40B4-BE49-F238E27FC236}">
                    <a16:creationId xmlns:a16="http://schemas.microsoft.com/office/drawing/2014/main" id="{B057411F-7A04-AB36-92E1-7F4952A99584}"/>
                  </a:ext>
                </a:extLst>
              </p:cNvPr>
              <p:cNvSpPr/>
              <p:nvPr/>
            </p:nvSpPr>
            <p:spPr>
              <a:xfrm>
                <a:off x="7837289" y="2346853"/>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a:t>
                </a:r>
                <a:r>
                  <a:rPr lang="en-US" sz="3200" kern="1200" dirty="0"/>
                  <a:t> Total</a:t>
                </a:r>
              </a:p>
            </p:txBody>
          </p:sp>
          <p:sp>
            <p:nvSpPr>
              <p:cNvPr id="17" name="Freeform: Shape 16">
                <a:extLst>
                  <a:ext uri="{FF2B5EF4-FFF2-40B4-BE49-F238E27FC236}">
                    <a16:creationId xmlns:a16="http://schemas.microsoft.com/office/drawing/2014/main" id="{6F6E46C1-09A9-B5B9-B1E3-8A04311F45A2}"/>
                  </a:ext>
                </a:extLst>
              </p:cNvPr>
              <p:cNvSpPr/>
              <p:nvPr/>
            </p:nvSpPr>
            <p:spPr>
              <a:xfrm>
                <a:off x="7837289" y="4232009"/>
                <a:ext cx="2063749" cy="1633802"/>
              </a:xfrm>
              <a:custGeom>
                <a:avLst/>
                <a:gdLst>
                  <a:gd name="connsiteX0" fmla="*/ 0 w 2063749"/>
                  <a:gd name="connsiteY0" fmla="*/ 163380 h 1633802"/>
                  <a:gd name="connsiteX1" fmla="*/ 163380 w 2063749"/>
                  <a:gd name="connsiteY1" fmla="*/ 0 h 1633802"/>
                  <a:gd name="connsiteX2" fmla="*/ 1900369 w 2063749"/>
                  <a:gd name="connsiteY2" fmla="*/ 0 h 1633802"/>
                  <a:gd name="connsiteX3" fmla="*/ 2063749 w 2063749"/>
                  <a:gd name="connsiteY3" fmla="*/ 163380 h 1633802"/>
                  <a:gd name="connsiteX4" fmla="*/ 2063749 w 2063749"/>
                  <a:gd name="connsiteY4" fmla="*/ 1470422 h 1633802"/>
                  <a:gd name="connsiteX5" fmla="*/ 1900369 w 2063749"/>
                  <a:gd name="connsiteY5" fmla="*/ 1633802 h 1633802"/>
                  <a:gd name="connsiteX6" fmla="*/ 163380 w 2063749"/>
                  <a:gd name="connsiteY6" fmla="*/ 1633802 h 1633802"/>
                  <a:gd name="connsiteX7" fmla="*/ 0 w 2063749"/>
                  <a:gd name="connsiteY7" fmla="*/ 1470422 h 1633802"/>
                  <a:gd name="connsiteX8" fmla="*/ 0 w 2063749"/>
                  <a:gd name="connsiteY8" fmla="*/ 163380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1633802">
                    <a:moveTo>
                      <a:pt x="0" y="163380"/>
                    </a:moveTo>
                    <a:cubicBezTo>
                      <a:pt x="0" y="73148"/>
                      <a:pt x="73148" y="0"/>
                      <a:pt x="163380" y="0"/>
                    </a:cubicBezTo>
                    <a:lnTo>
                      <a:pt x="1900369" y="0"/>
                    </a:lnTo>
                    <a:cubicBezTo>
                      <a:pt x="1990601" y="0"/>
                      <a:pt x="2063749" y="73148"/>
                      <a:pt x="2063749" y="163380"/>
                    </a:cubicBezTo>
                    <a:lnTo>
                      <a:pt x="2063749" y="1470422"/>
                    </a:lnTo>
                    <a:cubicBezTo>
                      <a:pt x="2063749" y="1560654"/>
                      <a:pt x="1990601" y="1633802"/>
                      <a:pt x="1900369" y="1633802"/>
                    </a:cubicBezTo>
                    <a:lnTo>
                      <a:pt x="163380" y="1633802"/>
                    </a:lnTo>
                    <a:cubicBezTo>
                      <a:pt x="73148" y="1633802"/>
                      <a:pt x="0" y="1560654"/>
                      <a:pt x="0" y="1470422"/>
                    </a:cubicBezTo>
                    <a:lnTo>
                      <a:pt x="0" y="163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32" tIns="108812" rIns="129132" bIns="108812" numCol="1" spcCol="1270" anchor="ctr" anchorCtr="0">
                <a:noAutofit/>
              </a:bodyPr>
              <a:lstStyle/>
              <a:p>
                <a:pPr marL="0" lvl="0" indent="0" algn="ctr" defTabSz="1422400">
                  <a:lnSpc>
                    <a:spcPct val="90000"/>
                  </a:lnSpc>
                  <a:spcBef>
                    <a:spcPct val="0"/>
                  </a:spcBef>
                  <a:spcAft>
                    <a:spcPct val="35000"/>
                  </a:spcAft>
                  <a:buNone/>
                </a:pPr>
                <a:r>
                  <a:rPr lang="en-US" sz="3200" b="0" i="1" u="none" kern="1200" dirty="0"/>
                  <a:t>X</a:t>
                </a:r>
                <a:r>
                  <a:rPr lang="en-US" sz="3200" kern="1200" dirty="0"/>
                  <a:t> Bi-directional</a:t>
                </a:r>
              </a:p>
            </p:txBody>
          </p:sp>
        </p:grpSp>
        <p:sp>
          <p:nvSpPr>
            <p:cNvPr id="21" name="Oval 20">
              <a:extLst>
                <a:ext uri="{FF2B5EF4-FFF2-40B4-BE49-F238E27FC236}">
                  <a16:creationId xmlns:a16="http://schemas.microsoft.com/office/drawing/2014/main" id="{92741F5D-DC6A-855D-8D0B-DE7468E36400}"/>
                </a:ext>
              </a:extLst>
            </p:cNvPr>
            <p:cNvSpPr>
              <a:spLocks noChangeAspect="1"/>
            </p:cNvSpPr>
            <p:nvPr/>
          </p:nvSpPr>
          <p:spPr>
            <a:xfrm>
              <a:off x="2219062" y="1046718"/>
              <a:ext cx="1238927" cy="12291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Graphic 4" descr="Immunity outline">
              <a:extLst>
                <a:ext uri="{FF2B5EF4-FFF2-40B4-BE49-F238E27FC236}">
                  <a16:creationId xmlns:a16="http://schemas.microsoft.com/office/drawing/2014/main" id="{5518181D-9C62-A93B-BE4E-E32B9E675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413989" y="1255067"/>
              <a:ext cx="846408" cy="846408"/>
            </a:xfrm>
            <a:prstGeom prst="rect">
              <a:avLst/>
            </a:prstGeom>
          </p:spPr>
        </p:pic>
        <p:sp>
          <p:nvSpPr>
            <p:cNvPr id="23" name="Oval 22">
              <a:extLst>
                <a:ext uri="{FF2B5EF4-FFF2-40B4-BE49-F238E27FC236}">
                  <a16:creationId xmlns:a16="http://schemas.microsoft.com/office/drawing/2014/main" id="{91759C40-0473-691D-7C63-5D395F3BB5E4}"/>
                </a:ext>
              </a:extLst>
            </p:cNvPr>
            <p:cNvSpPr>
              <a:spLocks noChangeAspect="1"/>
            </p:cNvSpPr>
            <p:nvPr/>
          </p:nvSpPr>
          <p:spPr>
            <a:xfrm>
              <a:off x="8201471" y="1046718"/>
              <a:ext cx="1238927" cy="12291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B8D129B3-793F-26EA-E2C3-5239F211D323}"/>
                </a:ext>
              </a:extLst>
            </p:cNvPr>
            <p:cNvSpPr>
              <a:spLocks noChangeAspect="1"/>
            </p:cNvSpPr>
            <p:nvPr/>
          </p:nvSpPr>
          <p:spPr>
            <a:xfrm>
              <a:off x="5221302" y="1046718"/>
              <a:ext cx="1238927" cy="12291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Graphic 6" descr="Group with solid fill">
              <a:extLst>
                <a:ext uri="{FF2B5EF4-FFF2-40B4-BE49-F238E27FC236}">
                  <a16:creationId xmlns:a16="http://schemas.microsoft.com/office/drawing/2014/main" id="{C3F3A3F6-7E0A-B25C-9E06-EB723C07046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6586"/>
            <a:stretch/>
          </p:blipFill>
          <p:spPr>
            <a:xfrm>
              <a:off x="5417187" y="1340486"/>
              <a:ext cx="854637" cy="456495"/>
            </a:xfrm>
            <a:prstGeom prst="rect">
              <a:avLst/>
            </a:prstGeom>
          </p:spPr>
        </p:pic>
        <p:pic>
          <p:nvPicPr>
            <p:cNvPr id="20" name="Graphic 19" descr="Connected with solid fill">
              <a:extLst>
                <a:ext uri="{FF2B5EF4-FFF2-40B4-BE49-F238E27FC236}">
                  <a16:creationId xmlns:a16="http://schemas.microsoft.com/office/drawing/2014/main" id="{FD7E1866-8357-C4A0-2D65-F1FC9EF99A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8444392" y="1314185"/>
              <a:ext cx="753083" cy="753083"/>
            </a:xfrm>
            <a:prstGeom prst="rect">
              <a:avLst/>
            </a:prstGeom>
          </p:spPr>
        </p:pic>
      </p:grpSp>
    </p:spTree>
    <p:extLst>
      <p:ext uri="{BB962C8B-B14F-4D97-AF65-F5344CB8AC3E}">
        <p14:creationId xmlns:p14="http://schemas.microsoft.com/office/powerpoint/2010/main" val="275704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7EB564A-C5F0-84F7-26F8-9E4B3F9FBE59}"/>
              </a:ext>
            </a:extLst>
          </p:cNvPr>
          <p:cNvGrpSpPr/>
          <p:nvPr/>
        </p:nvGrpSpPr>
        <p:grpSpPr>
          <a:xfrm>
            <a:off x="-246346" y="399125"/>
            <a:ext cx="11581096" cy="6059744"/>
            <a:chOff x="-4093176" y="-217744"/>
            <a:chExt cx="14178398" cy="7293488"/>
          </a:xfrm>
        </p:grpSpPr>
        <p:sp>
          <p:nvSpPr>
            <p:cNvPr id="8" name="Block Arc 7">
              <a:extLst>
                <a:ext uri="{FF2B5EF4-FFF2-40B4-BE49-F238E27FC236}">
                  <a16:creationId xmlns:a16="http://schemas.microsoft.com/office/drawing/2014/main" id="{EBB457EB-3015-0764-5814-56B13D3FF6F5}"/>
                </a:ext>
              </a:extLst>
            </p:cNvPr>
            <p:cNvSpPr/>
            <p:nvPr/>
          </p:nvSpPr>
          <p:spPr>
            <a:xfrm>
              <a:off x="-4093176" y="-217744"/>
              <a:ext cx="7293488" cy="7293488"/>
            </a:xfrm>
            <a:prstGeom prst="blockArc">
              <a:avLst>
                <a:gd name="adj1" fmla="val 18900000"/>
                <a:gd name="adj2" fmla="val 2700000"/>
                <a:gd name="adj3" fmla="val 296"/>
              </a:avLst>
            </a:prstGeom>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256D410F-9AE4-A4BA-3770-B7E6D0B1C0AD}"/>
                </a:ext>
              </a:extLst>
            </p:cNvPr>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Opt-out vs. o</a:t>
              </a:r>
              <a:r>
                <a:rPr lang="en-US" sz="3200" dirty="0"/>
                <a:t>pt-in</a:t>
              </a:r>
              <a:endParaRPr lang="en-US" sz="3200" kern="1200" dirty="0"/>
            </a:p>
          </p:txBody>
        </p:sp>
        <p:sp>
          <p:nvSpPr>
            <p:cNvPr id="10" name="Oval 9">
              <a:extLst>
                <a:ext uri="{FF2B5EF4-FFF2-40B4-BE49-F238E27FC236}">
                  <a16:creationId xmlns:a16="http://schemas.microsoft.com/office/drawing/2014/main" id="{A20DC40D-6B1F-E173-21CA-078C9F33EE04}"/>
                </a:ext>
              </a:extLst>
            </p:cNvPr>
            <p:cNvSpPr/>
            <p:nvPr/>
          </p:nvSpPr>
          <p:spPr>
            <a:xfrm>
              <a:off x="2106777" y="1126066"/>
              <a:ext cx="1354666" cy="1354666"/>
            </a:xfrm>
            <a:prstGeom prst="ellipse">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F8B34D28-86EB-4B8C-FF42-6D738DFB36A1}"/>
                </a:ext>
              </a:extLst>
            </p:cNvPr>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All ages, &lt; 18, etc.</a:t>
              </a:r>
            </a:p>
          </p:txBody>
        </p:sp>
        <p:sp>
          <p:nvSpPr>
            <p:cNvPr id="12" name="Oval 11">
              <a:extLst>
                <a:ext uri="{FF2B5EF4-FFF2-40B4-BE49-F238E27FC236}">
                  <a16:creationId xmlns:a16="http://schemas.microsoft.com/office/drawing/2014/main" id="{F8BDE96D-41AA-377A-244E-9FBFB69B9142}"/>
                </a:ext>
              </a:extLst>
            </p:cNvPr>
            <p:cNvSpPr/>
            <p:nvPr/>
          </p:nvSpPr>
          <p:spPr>
            <a:xfrm>
              <a:off x="2500714" y="2751666"/>
              <a:ext cx="1354666" cy="1354666"/>
            </a:xfrm>
            <a:prstGeom prst="ellipse">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92F32170-4E0C-EB31-FE78-18D958321057}"/>
                </a:ext>
              </a:extLst>
            </p:cNvPr>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dirty="0"/>
                <a:t>Reporting mandates?</a:t>
              </a:r>
              <a:endParaRPr lang="en-US" sz="3200" kern="1200" dirty="0"/>
            </a:p>
          </p:txBody>
        </p:sp>
        <p:sp>
          <p:nvSpPr>
            <p:cNvPr id="14" name="Oval 13">
              <a:extLst>
                <a:ext uri="{FF2B5EF4-FFF2-40B4-BE49-F238E27FC236}">
                  <a16:creationId xmlns:a16="http://schemas.microsoft.com/office/drawing/2014/main" id="{FA3B2B80-8428-DB1F-F11D-C8EF94E36EDB}"/>
                </a:ext>
              </a:extLst>
            </p:cNvPr>
            <p:cNvSpPr/>
            <p:nvPr/>
          </p:nvSpPr>
          <p:spPr>
            <a:xfrm>
              <a:off x="2106777" y="4377266"/>
              <a:ext cx="1354666" cy="1354666"/>
            </a:xfrm>
            <a:prstGeom prst="ellipse">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16" name="Title 1">
            <a:extLst>
              <a:ext uri="{FF2B5EF4-FFF2-40B4-BE49-F238E27FC236}">
                <a16:creationId xmlns:a16="http://schemas.microsoft.com/office/drawing/2014/main" id="{135FA142-ABE2-655C-69BF-F55D1280ED65}"/>
              </a:ext>
            </a:extLst>
          </p:cNvPr>
          <p:cNvSpPr txBox="1">
            <a:spLocks/>
          </p:cNvSpPr>
          <p:nvPr/>
        </p:nvSpPr>
        <p:spPr>
          <a:xfrm>
            <a:off x="903732" y="297586"/>
            <a:ext cx="10431018"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b="1" dirty="0">
                <a:latin typeface="Lato" panose="020F0502020204030203" pitchFamily="34" charset="0"/>
                <a:ea typeface="Lato" panose="020F0502020204030203" pitchFamily="34" charset="0"/>
                <a:cs typeface="Lato" panose="020F0502020204030203" pitchFamily="34" charset="0"/>
              </a:rPr>
              <a:t>[Name of IIS] Data</a:t>
            </a:r>
          </a:p>
        </p:txBody>
      </p:sp>
      <p:grpSp>
        <p:nvGrpSpPr>
          <p:cNvPr id="22" name="Group 21">
            <a:extLst>
              <a:ext uri="{FF2B5EF4-FFF2-40B4-BE49-F238E27FC236}">
                <a16:creationId xmlns:a16="http://schemas.microsoft.com/office/drawing/2014/main" id="{D2C4E1D8-B466-562A-0E24-00F39735D367}"/>
              </a:ext>
            </a:extLst>
          </p:cNvPr>
          <p:cNvGrpSpPr/>
          <p:nvPr/>
        </p:nvGrpSpPr>
        <p:grpSpPr>
          <a:xfrm>
            <a:off x="4817855" y="1897343"/>
            <a:ext cx="1351345" cy="3052897"/>
            <a:chOff x="3743137" y="1925064"/>
            <a:chExt cx="1351345" cy="3052897"/>
          </a:xfrm>
        </p:grpSpPr>
        <p:sp>
          <p:nvSpPr>
            <p:cNvPr id="4" name="TextBox 3">
              <a:extLst>
                <a:ext uri="{FF2B5EF4-FFF2-40B4-BE49-F238E27FC236}">
                  <a16:creationId xmlns:a16="http://schemas.microsoft.com/office/drawing/2014/main" id="{E4BA2CB6-A161-3456-1F00-DE30FBDD76B2}"/>
                </a:ext>
              </a:extLst>
            </p:cNvPr>
            <p:cNvSpPr txBox="1"/>
            <p:nvPr/>
          </p:nvSpPr>
          <p:spPr>
            <a:xfrm>
              <a:off x="3857853" y="1925064"/>
              <a:ext cx="904240" cy="338554"/>
            </a:xfrm>
            <a:prstGeom prst="rect">
              <a:avLst/>
            </a:prstGeom>
            <a:noFill/>
          </p:spPr>
          <p:txBody>
            <a:bodyPr wrap="square" rtlCol="0">
              <a:spAutoFit/>
            </a:bodyPr>
            <a:lstStyle/>
            <a:p>
              <a:pPr algn="ctr"/>
              <a:r>
                <a:rPr lang="en-US" sz="1600" b="1" dirty="0"/>
                <a:t>Consent</a:t>
              </a:r>
            </a:p>
          </p:txBody>
        </p:sp>
        <p:sp>
          <p:nvSpPr>
            <p:cNvPr id="5" name="TextBox 4">
              <a:extLst>
                <a:ext uri="{FF2B5EF4-FFF2-40B4-BE49-F238E27FC236}">
                  <a16:creationId xmlns:a16="http://schemas.microsoft.com/office/drawing/2014/main" id="{984F4DFA-C7CC-F373-1F1F-0B373A936A5F}"/>
                </a:ext>
              </a:extLst>
            </p:cNvPr>
            <p:cNvSpPr txBox="1"/>
            <p:nvPr/>
          </p:nvSpPr>
          <p:spPr>
            <a:xfrm>
              <a:off x="4144522" y="3288789"/>
              <a:ext cx="949960" cy="338554"/>
            </a:xfrm>
            <a:prstGeom prst="rect">
              <a:avLst/>
            </a:prstGeom>
            <a:noFill/>
          </p:spPr>
          <p:txBody>
            <a:bodyPr wrap="square" rtlCol="0">
              <a:spAutoFit/>
            </a:bodyPr>
            <a:lstStyle/>
            <a:p>
              <a:pPr algn="ctr"/>
              <a:r>
                <a:rPr lang="en-US" sz="1600" b="1" dirty="0"/>
                <a:t>Inclusion</a:t>
              </a:r>
            </a:p>
          </p:txBody>
        </p:sp>
        <p:sp>
          <p:nvSpPr>
            <p:cNvPr id="6" name="TextBox 5">
              <a:extLst>
                <a:ext uri="{FF2B5EF4-FFF2-40B4-BE49-F238E27FC236}">
                  <a16:creationId xmlns:a16="http://schemas.microsoft.com/office/drawing/2014/main" id="{4CCB27BC-3074-5CE7-15C4-0B837D826880}"/>
                </a:ext>
              </a:extLst>
            </p:cNvPr>
            <p:cNvSpPr txBox="1"/>
            <p:nvPr/>
          </p:nvSpPr>
          <p:spPr>
            <a:xfrm>
              <a:off x="3743137" y="4639407"/>
              <a:ext cx="1089660" cy="338554"/>
            </a:xfrm>
            <a:prstGeom prst="rect">
              <a:avLst/>
            </a:prstGeom>
            <a:noFill/>
          </p:spPr>
          <p:txBody>
            <a:bodyPr wrap="square" rtlCol="0">
              <a:spAutoFit/>
            </a:bodyPr>
            <a:lstStyle/>
            <a:p>
              <a:pPr algn="ctr"/>
              <a:r>
                <a:rPr lang="en-US" sz="1600" b="1" dirty="0"/>
                <a:t>Reporting</a:t>
              </a:r>
            </a:p>
          </p:txBody>
        </p:sp>
      </p:grpSp>
      <p:pic>
        <p:nvPicPr>
          <p:cNvPr id="20" name="Picture 19" descr="A group of clouds with arrows">
            <a:extLst>
              <a:ext uri="{FF2B5EF4-FFF2-40B4-BE49-F238E27FC236}">
                <a16:creationId xmlns:a16="http://schemas.microsoft.com/office/drawing/2014/main" id="{99686A69-9F49-8128-9AC4-B241592519D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093" y="1742073"/>
            <a:ext cx="4280536" cy="3596250"/>
          </a:xfrm>
          <a:prstGeom prst="rect">
            <a:avLst/>
          </a:prstGeom>
        </p:spPr>
      </p:pic>
    </p:spTree>
    <p:extLst>
      <p:ext uri="{BB962C8B-B14F-4D97-AF65-F5344CB8AC3E}">
        <p14:creationId xmlns:p14="http://schemas.microsoft.com/office/powerpoint/2010/main" val="287254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903732" y="126131"/>
            <a:ext cx="10431018"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b="1" dirty="0">
                <a:latin typeface="Lato" panose="020F0502020204030203" pitchFamily="34" charset="0"/>
                <a:ea typeface="Lato" panose="020F0502020204030203" pitchFamily="34" charset="0"/>
                <a:cs typeface="Lato" panose="020F0502020204030203" pitchFamily="34" charset="0"/>
              </a:rPr>
              <a:t>[Name of IIS] Coverage Rates</a:t>
            </a:r>
          </a:p>
        </p:txBody>
      </p:sp>
      <p:pic>
        <p:nvPicPr>
          <p:cNvPr id="5" name="Picture 4" descr="A screenshot of a graph&#10;&#10;Description automatically generated">
            <a:extLst>
              <a:ext uri="{FF2B5EF4-FFF2-40B4-BE49-F238E27FC236}">
                <a16:creationId xmlns:a16="http://schemas.microsoft.com/office/drawing/2014/main" id="{025FEE24-DA3A-F429-0CD9-27B879E0A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5" y="894039"/>
            <a:ext cx="8362949" cy="5575300"/>
          </a:xfrm>
          <a:prstGeom prst="rect">
            <a:avLst/>
          </a:prstGeom>
        </p:spPr>
      </p:pic>
    </p:spTree>
    <p:extLst>
      <p:ext uri="{BB962C8B-B14F-4D97-AF65-F5344CB8AC3E}">
        <p14:creationId xmlns:p14="http://schemas.microsoft.com/office/powerpoint/2010/main" val="363292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BA96-F778-3746-84BF-056D12F15119}"/>
              </a:ext>
            </a:extLst>
          </p:cNvPr>
          <p:cNvSpPr txBox="1">
            <a:spLocks/>
          </p:cNvSpPr>
          <p:nvPr/>
        </p:nvSpPr>
        <p:spPr>
          <a:xfrm>
            <a:off x="903732" y="354013"/>
            <a:ext cx="10933364" cy="969963"/>
          </a:xfrm>
          <a:prstGeom prst="rect">
            <a:avLst/>
          </a:prstGeom>
        </p:spPr>
        <p:txBody>
          <a:bodyPr/>
          <a:lstStyle>
            <a:lvl1pPr algn="l" defTabSz="914400" rtl="0" eaLnBrk="1" latinLnBrk="0" hangingPunct="1">
              <a:lnSpc>
                <a:spcPct val="90000"/>
              </a:lnSpc>
              <a:spcBef>
                <a:spcPct val="0"/>
              </a:spcBef>
              <a:buNone/>
              <a:defRPr sz="4000" kern="1200">
                <a:solidFill>
                  <a:srgbClr val="1E8FA2"/>
                </a:solidFill>
                <a:latin typeface="Verdana" panose="020B0604030504040204" pitchFamily="34" charset="0"/>
                <a:ea typeface="Verdana" panose="020B0604030504040204" pitchFamily="34" charset="0"/>
                <a:cs typeface="Verdana" panose="020B0604030504040204" pitchFamily="34" charset="0"/>
              </a:defRPr>
            </a:lvl1pPr>
          </a:lstStyle>
          <a:p>
            <a:r>
              <a:rPr lang="en-US" sz="4600" b="1" dirty="0">
                <a:latin typeface="Lato" panose="020F0502020204030203" pitchFamily="34" charset="0"/>
                <a:ea typeface="Lato" panose="020F0502020204030203" pitchFamily="34" charset="0"/>
                <a:cs typeface="Lato" panose="020F0502020204030203" pitchFamily="34" charset="0"/>
              </a:rPr>
              <a:t>Value Proposition</a:t>
            </a:r>
          </a:p>
        </p:txBody>
      </p:sp>
      <p:graphicFrame>
        <p:nvGraphicFramePr>
          <p:cNvPr id="5" name="Content Placeholder 2">
            <a:extLst>
              <a:ext uri="{FF2B5EF4-FFF2-40B4-BE49-F238E27FC236}">
                <a16:creationId xmlns:a16="http://schemas.microsoft.com/office/drawing/2014/main" id="{2B78C909-949E-B774-EE42-2D120BB9836C}"/>
              </a:ext>
            </a:extLst>
          </p:cNvPr>
          <p:cNvGraphicFramePr/>
          <p:nvPr>
            <p:extLst>
              <p:ext uri="{D42A27DB-BD31-4B8C-83A1-F6EECF244321}">
                <p14:modId xmlns:p14="http://schemas.microsoft.com/office/powerpoint/2010/main" val="2996269195"/>
              </p:ext>
            </p:extLst>
          </p:nvPr>
        </p:nvGraphicFramePr>
        <p:xfrm>
          <a:off x="745212" y="1634037"/>
          <a:ext cx="11091884" cy="317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986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IM Colors">
      <a:dk1>
        <a:srgbClr val="000000"/>
      </a:dk1>
      <a:lt1>
        <a:srgbClr val="FFFFFF"/>
      </a:lt1>
      <a:dk2>
        <a:srgbClr val="44546A"/>
      </a:dk2>
      <a:lt2>
        <a:srgbClr val="E7E6E6"/>
      </a:lt2>
      <a:accent1>
        <a:srgbClr val="1E8EA1"/>
      </a:accent1>
      <a:accent2>
        <a:srgbClr val="568ABB"/>
      </a:accent2>
      <a:accent3>
        <a:srgbClr val="4A7498"/>
      </a:accent3>
      <a:accent4>
        <a:srgbClr val="4A7498"/>
      </a:accent4>
      <a:accent5>
        <a:srgbClr val="5B9BD5"/>
      </a:accent5>
      <a:accent6>
        <a:srgbClr val="CDDA4B"/>
      </a:accent6>
      <a:hlink>
        <a:srgbClr val="78BA42"/>
      </a:hlink>
      <a:folHlink>
        <a:srgbClr val="85CBCB"/>
      </a:folHlink>
    </a:clrScheme>
    <a:fontScheme name="AIM New Branding">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eb403e-feb1-4214-b2c0-f8373a89cec3" xsi:nil="true"/>
    <lcf76f155ced4ddcb4097134ff3c332f xmlns="e799f2bb-61d9-4c67-b79c-06381e063e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0CA019E6D83468B49A8C1ACE4E28C" ma:contentTypeVersion="17" ma:contentTypeDescription="Create a new document." ma:contentTypeScope="" ma:versionID="b940f6b9952a985bb2d0282759c4a043">
  <xsd:schema xmlns:xsd="http://www.w3.org/2001/XMLSchema" xmlns:xs="http://www.w3.org/2001/XMLSchema" xmlns:p="http://schemas.microsoft.com/office/2006/metadata/properties" xmlns:ns2="e799f2bb-61d9-4c67-b79c-06381e063e2e" xmlns:ns3="2ceb403e-feb1-4214-b2c0-f8373a89cec3" targetNamespace="http://schemas.microsoft.com/office/2006/metadata/properties" ma:root="true" ma:fieldsID="6d0e1afbb8206dba123893151b44f9ec" ns2:_="" ns3:_="">
    <xsd:import namespace="e799f2bb-61d9-4c67-b79c-06381e063e2e"/>
    <xsd:import namespace="2ceb403e-feb1-4214-b2c0-f8373a89ce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9f2bb-61d9-4c67-b79c-06381e063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fd7c84-dcbd-42f8-9d33-d1aa9cfd351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eb403e-feb1-4214-b2c0-f8373a89c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b5f5635-4651-4c51-9761-2bc362df583c}" ma:internalName="TaxCatchAll" ma:showField="CatchAllData" ma:web="2ceb403e-feb1-4214-b2c0-f8373a89c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B3432D-8D1B-4E6A-8FBE-BFD41FEE3B1D}">
  <ds:schemaRefs>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2ceb403e-feb1-4214-b2c0-f8373a89cec3"/>
    <ds:schemaRef ds:uri="e799f2bb-61d9-4c67-b79c-06381e063e2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812D02D-4585-4E72-B849-009BE86CB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9f2bb-61d9-4c67-b79c-06381e063e2e"/>
    <ds:schemaRef ds:uri="2ceb403e-feb1-4214-b2c0-f8373a89c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66003E-4B16-4C05-A2C0-0087EBD40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333</TotalTime>
  <Words>1701</Words>
  <Application>Microsoft Office PowerPoint</Application>
  <PresentationFormat>Widescreen</PresentationFormat>
  <Paragraphs>138</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Lato</vt:lpstr>
      <vt:lpstr>Lato Black</vt:lpstr>
      <vt:lpstr>Verdana</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Donavant</dc:creator>
  <cp:lastModifiedBy>Angelika Hernandez</cp:lastModifiedBy>
  <cp:revision>17</cp:revision>
  <dcterms:created xsi:type="dcterms:W3CDTF">2022-10-19T20:38:41Z</dcterms:created>
  <dcterms:modified xsi:type="dcterms:W3CDTF">2023-11-02T19:03:40Z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0x0101002320CA019E6D83468B49A8C1ACE4E28C</vt:lpwstr>
  </property>
  <property fmtid="{D5CDD505-2E9C-101B-9397-08002B2CF9AE}" pid="3" name="MediaServiceImageTags">
    <vt:lpwstr/>
  </property>
</Properties>
</file>