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23"/>
  </p:notesMasterIdLst>
  <p:sldIdLst>
    <p:sldId id="258" r:id="rId2"/>
    <p:sldId id="259" r:id="rId3"/>
    <p:sldId id="275" r:id="rId4"/>
    <p:sldId id="276" r:id="rId5"/>
    <p:sldId id="277" r:id="rId6"/>
    <p:sldId id="278" r:id="rId7"/>
    <p:sldId id="279" r:id="rId8"/>
    <p:sldId id="280" r:id="rId9"/>
    <p:sldId id="281" r:id="rId10"/>
    <p:sldId id="282" r:id="rId11"/>
    <p:sldId id="306" r:id="rId12"/>
    <p:sldId id="265" r:id="rId13"/>
    <p:sldId id="266" r:id="rId14"/>
    <p:sldId id="267" r:id="rId15"/>
    <p:sldId id="268" r:id="rId16"/>
    <p:sldId id="269" r:id="rId17"/>
    <p:sldId id="270" r:id="rId18"/>
    <p:sldId id="271" r:id="rId19"/>
    <p:sldId id="283" r:id="rId20"/>
    <p:sldId id="303"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Kimball" initials="GK" lastIdx="2" clrIdx="0">
    <p:extLst>
      <p:ext uri="{19B8F6BF-5375-455C-9EA6-DF929625EA0E}">
        <p15:presenceInfo xmlns:p15="http://schemas.microsoft.com/office/powerpoint/2012/main" userId="S::gkimball@kimballpr.com::47fb5f47-7f8e-4af5-93ae-1765212f2fd2" providerId="AD"/>
      </p:ext>
    </p:extLst>
  </p:cmAuthor>
  <p:cmAuthor id="2" name="Lisa Jacques-Carroll" initials="LJC" lastIdx="1" clrIdx="1">
    <p:extLst>
      <p:ext uri="{19B8F6BF-5375-455C-9EA6-DF929625EA0E}">
        <p15:presenceInfo xmlns:p15="http://schemas.microsoft.com/office/powerpoint/2012/main" userId="15af011efba64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8B"/>
    <a:srgbClr val="2B4F91"/>
    <a:srgbClr val="F6D08C"/>
    <a:srgbClr val="1D7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p:restoredTop sz="73835"/>
  </p:normalViewPr>
  <p:slideViewPr>
    <p:cSldViewPr snapToGrid="0" snapToObjects="1">
      <p:cViewPr varScale="1">
        <p:scale>
          <a:sx n="49" d="100"/>
          <a:sy n="49" d="100"/>
        </p:scale>
        <p:origin x="988" y="44"/>
      </p:cViewPr>
      <p:guideLst/>
    </p:cSldViewPr>
  </p:slideViewPr>
  <p:notesTextViewPr>
    <p:cViewPr>
      <p:scale>
        <a:sx n="1" d="1"/>
        <a:sy n="1" d="1"/>
      </p:scale>
      <p:origin x="0" y="0"/>
    </p:cViewPr>
  </p:notesTextViewPr>
  <p:notesViewPr>
    <p:cSldViewPr snapToGrid="0" snapToObjects="1">
      <p:cViewPr>
        <p:scale>
          <a:sx n="161" d="100"/>
          <a:sy n="161" d="100"/>
        </p:scale>
        <p:origin x="1104" y="-10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C2D08-F9C4-E944-8A55-7E7970415DB7}"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EF891-D36A-6349-8197-353EC8A00BEE}" type="slidenum">
              <a:rPr lang="en-US" smtClean="0"/>
              <a:t>‹#›</a:t>
            </a:fld>
            <a:endParaRPr lang="en-US"/>
          </a:p>
        </p:txBody>
      </p:sp>
    </p:spTree>
    <p:extLst>
      <p:ext uri="{BB962C8B-B14F-4D97-AF65-F5344CB8AC3E}">
        <p14:creationId xmlns:p14="http://schemas.microsoft.com/office/powerpoint/2010/main" val="190692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vaccines/basics/test-approv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vaccine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vaccines/parents/infographics/journey-of-child-vaccine.html?CDC_AA_refVal=https%3A%2F%2Fwww.cdc.gov%2Fvaccines%2Fparents%2Finfographics%2Fjourney-of-child-vaccine-text.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da.gov/BiologicsBloodVaccines/DevelopmentApprovalProcess/default.htm" TargetMode="External"/><Relationship Id="rId7" Type="http://schemas.openxmlformats.org/officeDocument/2006/relationships/hyperlink" Target="https://www.cdc.gov/vaccines/basics/test-approve.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vaers.hhs.gov/esub/index" TargetMode="External"/><Relationship Id="rId5" Type="http://schemas.openxmlformats.org/officeDocument/2006/relationships/hyperlink" Target="http://www.fda.gov/BiologicsBloodVaccines/DevelopmentApprovalProcess/BiologicsLicenseApplicationsBLAProcess/ucm133096.htm" TargetMode="External"/><Relationship Id="rId4" Type="http://schemas.openxmlformats.org/officeDocument/2006/relationships/hyperlink" Target="http://www.fda.gov/AdvisoryCommittees/CommitteesMeetingMaterials/BloodVaccinesandOtherBiologics/VaccinesandRelatedBiologicalProductsAdvisoryCommittee/default.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ap.edu/catalog/10997/immunization-safety-review-vaccines-and-autism" TargetMode="External"/><Relationship Id="rId3" Type="http://schemas.openxmlformats.org/officeDocument/2006/relationships/hyperlink" Target="https://www.cdc.gov/ncbddd/autism/facts.html" TargetMode="External"/><Relationship Id="rId7" Type="http://schemas.openxmlformats.org/officeDocument/2006/relationships/hyperlink" Target="https://www.cdc.gov/vaccinesafety/concerns/thimerosal/faq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peds.com/article/S0022-3476(13)00144-3/pdf?ext=.pdf" TargetMode="External"/><Relationship Id="rId11" Type="http://schemas.openxmlformats.org/officeDocument/2006/relationships/hyperlink" Target="https://www.chop.edu/centers-programs/vaccine-education-center/vaccines-and-other-conditions/vaccines-autism" TargetMode="External"/><Relationship Id="rId5" Type="http://schemas.openxmlformats.org/officeDocument/2006/relationships/hyperlink" Target="http://nationalacademies.org/HMD/Reports/2011/Adverse-Effects-of-Vaccines-Evidence-and-Causality.aspx" TargetMode="External"/><Relationship Id="rId10" Type="http://schemas.openxmlformats.org/officeDocument/2006/relationships/hyperlink" Target="https://www.cdc.gov/vaccines/vac-gen/additives.htm" TargetMode="External"/><Relationship Id="rId4" Type="http://schemas.openxmlformats.org/officeDocument/2006/relationships/hyperlink" Target="https://www.cdc.gov/ncbddd/autism/addm.html" TargetMode="External"/><Relationship Id="rId9" Type="http://schemas.openxmlformats.org/officeDocument/2006/relationships/hyperlink" Target="https://www.cdc.gov/vaccinesafety/pdf/cdcstudiesonvaccinesandautism.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p.edu/catalog/2138/adverse-events-associated-with-childhood-vaccines-evidence-bearing-on-casuality"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dc.gov/vaccines/parents/infographics/strengthen-baby-immune-system.pdf" TargetMode="External"/><Relationship Id="rId4" Type="http://schemas.openxmlformats.org/officeDocument/2006/relationships/hyperlink" Target="https://www.cdc.gov/vaccines/parents/why-vaccinate/vaccine-decision.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hop.edu/centers-programs/vaccine-education-center/vaccine-ingredient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vaccinateyourfamily.org/vyf-vaccinegraphic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op.edu/centers-programs/vaccine-education-center/vaccine-ingredients/antibiotic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hop.edu/centers-programs/vaccine-education-center/vaccine-ingredients/formaldehyde" TargetMode="External"/><Relationship Id="rId4" Type="http://schemas.openxmlformats.org/officeDocument/2006/relationships/hyperlink" Target="https://www.chop.edu/centers-programs/vaccine-education-center/vaccine-ingredients/egg-product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hop.edu/centers-programs/vaccine-education-center/vaccine-ingredients/thimerosa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op.edu/centers-programs/vaccine-education-center/vaccine-ingredients/formaldehy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accinateyourfamily.org/questions-about-vaccines/vaccine-ingredi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a:t>
            </a:fld>
            <a:endParaRPr lang="en-US"/>
          </a:p>
        </p:txBody>
      </p:sp>
    </p:spTree>
    <p:extLst>
      <p:ext uri="{BB962C8B-B14F-4D97-AF65-F5344CB8AC3E}">
        <p14:creationId xmlns:p14="http://schemas.microsoft.com/office/powerpoint/2010/main" val="384699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stages of the development cycle of a vaccine are:</a:t>
            </a:r>
          </a:p>
          <a:p>
            <a:r>
              <a:rPr lang="en-US" dirty="0"/>
              <a:t>Exploratory stage</a:t>
            </a:r>
            <a:endParaRPr lang="en-US" dirty="0">
              <a:cs typeface="Calibri"/>
            </a:endParaRPr>
          </a:p>
          <a:p>
            <a:r>
              <a:rPr lang="en-US" dirty="0"/>
              <a:t>Pre-clinical stage (animal or lab studies)</a:t>
            </a:r>
            <a:endParaRPr lang="en-US" dirty="0">
              <a:cs typeface="Calibri"/>
            </a:endParaRPr>
          </a:p>
          <a:p>
            <a:r>
              <a:rPr lang="en-US" dirty="0"/>
              <a:t>Clinical development</a:t>
            </a:r>
            <a:endParaRPr lang="en-US" dirty="0">
              <a:cs typeface="Calibri"/>
            </a:endParaRPr>
          </a:p>
          <a:p>
            <a:r>
              <a:rPr lang="en-US" dirty="0"/>
              <a:t>Regulatory review and approval</a:t>
            </a:r>
            <a:endParaRPr lang="en-US" dirty="0">
              <a:cs typeface="Calibri"/>
            </a:endParaRPr>
          </a:p>
          <a:p>
            <a:r>
              <a:rPr lang="en-US" dirty="0"/>
              <a:t>Manufacturing</a:t>
            </a:r>
            <a:endParaRPr lang="en-US" dirty="0">
              <a:cs typeface="Calibri"/>
            </a:endParaRPr>
          </a:p>
          <a:p>
            <a:r>
              <a:rPr lang="en-US" dirty="0"/>
              <a:t>Quality control</a:t>
            </a:r>
            <a:endParaRPr lang="en-US" dirty="0">
              <a:cs typeface="Calibri"/>
            </a:endParaRPr>
          </a:p>
          <a:p>
            <a:r>
              <a:rPr lang="en-US" dirty="0"/>
              <a:t>Clinical development is a three-phase process. During Phase I, small groups of people receive the trial vaccine. In Phase II, the clinical study is expanded and vaccine is given to people who have characteristics (such as age and physical health) similar to those for whom the new vaccine is intended. In Phase III, the vaccine is given to thousands of people and tested for efficacy and safety. </a:t>
            </a:r>
            <a:endParaRPr lang="en-US" dirty="0">
              <a:cs typeface="Calibri"/>
            </a:endParaRPr>
          </a:p>
          <a:p>
            <a:r>
              <a:rPr lang="en-US" dirty="0"/>
              <a:t>Many vaccines undergo Phase IV formal, ongoing studies after the vaccine is approved and licensed.</a:t>
            </a:r>
            <a:endParaRPr lang="en-US" dirty="0">
              <a:cs typeface="Calibri"/>
            </a:endParaRPr>
          </a:p>
          <a:p>
            <a:r>
              <a:rPr lang="en-US" dirty="0"/>
              <a:t>Source: </a:t>
            </a:r>
            <a:r>
              <a:rPr lang="en-US" dirty="0">
                <a:hlinkClick r:id="rId3"/>
              </a:rPr>
              <a:t>https://www.cdc.gov/vaccines/basics/test-approve.html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13</a:t>
            </a:fld>
            <a:endParaRPr lang="en-US"/>
          </a:p>
        </p:txBody>
      </p:sp>
    </p:spTree>
    <p:extLst>
      <p:ext uri="{BB962C8B-B14F-4D97-AF65-F5344CB8AC3E}">
        <p14:creationId xmlns:p14="http://schemas.microsoft.com/office/powerpoint/2010/main" val="406946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Advisory Council on Immunization Practices (ACIP) is a group of medical and public health experts. NON-governmental body. 15 Experts in their field appointed by the Secretary of Health and Human services. They may be professors, researchers, etc.</a:t>
            </a:r>
          </a:p>
          <a:p>
            <a:r>
              <a:rPr lang="en-US" dirty="0"/>
              <a:t> </a:t>
            </a:r>
          </a:p>
          <a:p>
            <a:r>
              <a:rPr lang="en-US" dirty="0"/>
              <a:t>Members of the American Academy of Pediatrics (AAP) and American Academy of Family Physicians (AAFP) are among some of the groups that also bring related immunization expertise to the committee. This group carefully reviews all available data about the vaccine from clinical trials and other studies to develop recommendations for vaccine use.  The ACIP continues to monitor vaccine safety and effectiveness data even after the vaccine’s routine use and may change or update recommendations based on that data.</a:t>
            </a:r>
          </a:p>
          <a:p>
            <a:r>
              <a:rPr lang="en-US" dirty="0"/>
              <a:t>When making recommendations, ACIP considers:</a:t>
            </a:r>
          </a:p>
          <a:p>
            <a:r>
              <a:rPr lang="en-US" dirty="0"/>
              <a:t>How safe is the vaccine when given at specific ages?</a:t>
            </a:r>
          </a:p>
          <a:p>
            <a:r>
              <a:rPr lang="en-US" dirty="0"/>
              <a:t>How well does the vaccine work at specific ages?</a:t>
            </a:r>
          </a:p>
          <a:p>
            <a:r>
              <a:rPr lang="en-US" dirty="0"/>
              <a:t>How serious is the disease this vaccine prevents?</a:t>
            </a:r>
          </a:p>
          <a:p>
            <a:r>
              <a:rPr lang="en-US" dirty="0"/>
              <a:t>How many children would get the disease the vaccine prevents if we didn’t have the vaccine?</a:t>
            </a:r>
          </a:p>
          <a:p>
            <a:r>
              <a:rPr lang="en-US" dirty="0"/>
              <a:t>ACIP recommendations are not official until the CDC Director reviews and approves them and they are published. These recommendations then become part of the United States official childhood immunization schedule.</a:t>
            </a:r>
          </a:p>
          <a:p>
            <a:r>
              <a:rPr lang="en-US" dirty="0"/>
              <a:t>New vaccine to protect your child against a disease is added to the schedule.</a:t>
            </a:r>
          </a:p>
          <a:p>
            <a:r>
              <a:rPr lang="en-US" dirty="0"/>
              <a:t>For more information, visit </a:t>
            </a:r>
            <a:r>
              <a:rPr lang="en-US" u="sng" dirty="0">
                <a:hlinkClick r:id="rId3"/>
              </a:rPr>
              <a:t>https://www.cdc.gov/vaccines</a:t>
            </a:r>
            <a:endParaRPr lang="en-US" dirty="0"/>
          </a:p>
          <a:p>
            <a:r>
              <a:rPr lang="en-US" dirty="0"/>
              <a:t>After being added to the U.S. Recommended Immunization Schedule, health experts continue to monitor the vaccine’s safety and effectiveness.</a:t>
            </a:r>
          </a:p>
          <a:p>
            <a:r>
              <a:rPr lang="en-US" dirty="0">
                <a:hlinkClick r:id="rId4"/>
              </a:rPr>
              <a:t>https://www.cdc.gov/vaccines/parents/infographics/journey-of-child-vaccine.html?CDC_AA_refVal=https%3A%2F%2Fwww.cdc.gov%2Fvaccines%2Fparents%2Finfographics%2Fjourney-of-child-vaccine-text.html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14</a:t>
            </a:fld>
            <a:endParaRPr lang="en-US"/>
          </a:p>
        </p:txBody>
      </p:sp>
    </p:spTree>
    <p:extLst>
      <p:ext uri="{BB962C8B-B14F-4D97-AF65-F5344CB8AC3E}">
        <p14:creationId xmlns:p14="http://schemas.microsoft.com/office/powerpoint/2010/main" val="331752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Food and Drug Administration’s (FDA’s) </a:t>
            </a:r>
            <a:r>
              <a:rPr lang="en-US" u="sng" dirty="0">
                <a:hlinkClick r:id="rId3"/>
              </a:rPr>
              <a:t>Center for Biologics Evaluation and Research</a:t>
            </a:r>
            <a:r>
              <a:rPr lang="en-US" dirty="0">
                <a:hlinkClick r:id="rId3"/>
              </a:rPr>
              <a:t>external icon</a:t>
            </a:r>
            <a:r>
              <a:rPr lang="en-US" dirty="0"/>
              <a:t> (CBER) is responsible for regulating vaccines in the United States.</a:t>
            </a:r>
          </a:p>
          <a:p>
            <a:r>
              <a:rPr lang="en-US" dirty="0"/>
              <a:t>The sponsor of a new vaccine product follows a multi-step approval process, which typically includes</a:t>
            </a:r>
          </a:p>
          <a:p>
            <a:r>
              <a:rPr lang="en-US" dirty="0"/>
              <a:t>An Investigational New Drug application</a:t>
            </a:r>
          </a:p>
          <a:p>
            <a:r>
              <a:rPr lang="en-US" dirty="0"/>
              <a:t>Pre-licensure vaccine clinical trials</a:t>
            </a:r>
          </a:p>
          <a:p>
            <a:r>
              <a:rPr lang="en-US" dirty="0"/>
              <a:t>A Biologics License Application (BLA)</a:t>
            </a:r>
          </a:p>
          <a:p>
            <a:r>
              <a:rPr lang="en-US" dirty="0"/>
              <a:t>Inspection of the manufacturing facility</a:t>
            </a:r>
          </a:p>
          <a:p>
            <a:r>
              <a:rPr lang="en-US" dirty="0"/>
              <a:t>Presentation of findings to </a:t>
            </a:r>
            <a:r>
              <a:rPr lang="en-US" u="sng" dirty="0">
                <a:hlinkClick r:id="rId4"/>
              </a:rPr>
              <a:t>FDA’s Vaccines and Related Biological Products Advisory Committee</a:t>
            </a:r>
            <a:r>
              <a:rPr lang="en-US" dirty="0">
                <a:hlinkClick r:id="rId4"/>
              </a:rPr>
              <a:t>external icon</a:t>
            </a:r>
            <a:r>
              <a:rPr lang="en-US" dirty="0"/>
              <a:t> (VRBPAC)</a:t>
            </a:r>
            <a:endParaRPr lang="en-US" dirty="0">
              <a:cs typeface="Calibri"/>
            </a:endParaRPr>
          </a:p>
          <a:p>
            <a:r>
              <a:rPr lang="en-US" dirty="0"/>
              <a:t>Usability testing of product labeling</a:t>
            </a:r>
          </a:p>
          <a:p>
            <a:r>
              <a:rPr lang="en-US" dirty="0"/>
              <a:t>After approving a vaccine, FDA continues to oversee its production to ensure continuing safety. Monitoring of the vaccine and of production activities, including periodic facility inspections, must continue as long as the manufacturer holds a license for the vaccine product.</a:t>
            </a:r>
          </a:p>
          <a:p>
            <a:r>
              <a:rPr lang="en-US" dirty="0"/>
              <a:t>FDA can require a manufacturer submit the results of their own tests for potency, safety, and purity for each vaccine lot. FDA can require each manufacturer submit samples of each vaccine lot for testing.</a:t>
            </a:r>
          </a:p>
          <a:p>
            <a:r>
              <a:rPr lang="en-US" dirty="0"/>
              <a:t>To learn about FDA’s role in the vaccine approval process, consult </a:t>
            </a:r>
            <a:r>
              <a:rPr lang="en-US" u="sng" dirty="0">
                <a:hlinkClick r:id="rId5"/>
              </a:rPr>
              <a:t>FDA’s Vaccine Product Approval Process</a:t>
            </a:r>
            <a:r>
              <a:rPr lang="en-US" dirty="0">
                <a:hlinkClick r:id="rId5"/>
              </a:rPr>
              <a:t>external icon</a:t>
            </a:r>
            <a:r>
              <a:rPr lang="en-US" dirty="0"/>
              <a:t> web page.</a:t>
            </a:r>
            <a:endParaRPr lang="en-US" dirty="0">
              <a:cs typeface="Calibri"/>
            </a:endParaRPr>
          </a:p>
          <a:p>
            <a:r>
              <a:rPr lang="en-US" dirty="0"/>
              <a:t> </a:t>
            </a:r>
            <a:endParaRPr lang="en-US" dirty="0">
              <a:cs typeface="Calibri"/>
            </a:endParaRPr>
          </a:p>
          <a:p>
            <a:r>
              <a:rPr lang="en-US" b="1" dirty="0"/>
              <a:t>Tracking Side Effects Once a Vaccine is Administered</a:t>
            </a:r>
            <a:endParaRPr lang="en-US" dirty="0"/>
          </a:p>
          <a:p>
            <a:r>
              <a:rPr lang="en-US" dirty="0"/>
              <a:t>The Vaccine Adverse Event Reporting System (VAERS) is a national vaccine safety surveillance program co-sponsored by the Food and Drug Administration (FDA) and the CDC.</a:t>
            </a:r>
          </a:p>
          <a:p>
            <a:r>
              <a:rPr lang="en-US" dirty="0"/>
              <a:t>VAERS collects and analyzes information from reports of adverse events (side effects) that occur after the administration of US licensed vaccines. Reports are welcome from all concerned individuals: patients, parents, healthcare providers, pharmacists, and vaccine manufacturers. To submit a report, use </a:t>
            </a:r>
            <a:r>
              <a:rPr lang="en-US" u="sng" dirty="0">
                <a:hlinkClick r:id="rId6"/>
              </a:rPr>
              <a:t>VAERS’ reporting page</a:t>
            </a:r>
            <a:r>
              <a:rPr lang="en-US" dirty="0">
                <a:hlinkClick r:id="rId6"/>
              </a:rPr>
              <a:t>external icon</a:t>
            </a:r>
            <a:r>
              <a:rPr lang="en-US" dirty="0"/>
              <a:t>. However, not every event that occurs after a vaccine means that the vaccine caused the event. Hence there are other entities  that review the information further, for example VSD and CISA.</a:t>
            </a:r>
          </a:p>
          <a:p>
            <a:br>
              <a:rPr lang="en-US" dirty="0"/>
            </a:br>
            <a:r>
              <a:rPr lang="en-US" dirty="0">
                <a:hlinkClick r:id="rId7"/>
              </a:rPr>
              <a:t>https://www.cdc.gov/vaccines/basics/test-approve.html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15</a:t>
            </a:fld>
            <a:endParaRPr lang="en-US"/>
          </a:p>
        </p:txBody>
      </p:sp>
    </p:spTree>
    <p:extLst>
      <p:ext uri="{BB962C8B-B14F-4D97-AF65-F5344CB8AC3E}">
        <p14:creationId xmlns:p14="http://schemas.microsoft.com/office/powerpoint/2010/main" val="3956053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reactions, </a:t>
            </a:r>
          </a:p>
          <a:p>
            <a:r>
              <a:rPr lang="en-US" dirty="0"/>
              <a:t>An “adverse event” is any health problem that happens after a shot or other vaccine. An adverse event might be truly caused by a vaccine, or it might be pure coincidence.</a:t>
            </a:r>
            <a:endParaRPr lang="en-US" dirty="0">
              <a:cs typeface="Calibri"/>
            </a:endParaRPr>
          </a:p>
        </p:txBody>
      </p:sp>
      <p:sp>
        <p:nvSpPr>
          <p:cNvPr id="4" name="Slide Number Placeholder 3"/>
          <p:cNvSpPr>
            <a:spLocks noGrp="1"/>
          </p:cNvSpPr>
          <p:nvPr>
            <p:ph type="sldNum" sz="quarter" idx="5"/>
          </p:nvPr>
        </p:nvSpPr>
        <p:spPr/>
        <p:txBody>
          <a:bodyPr/>
          <a:lstStyle/>
          <a:p>
            <a:fld id="{08EEF891-D36A-6349-8197-353EC8A00BEE}" type="slidenum">
              <a:rPr lang="en-US" smtClean="0"/>
              <a:t>16</a:t>
            </a:fld>
            <a:endParaRPr lang="en-US"/>
          </a:p>
        </p:txBody>
      </p:sp>
    </p:spTree>
    <p:extLst>
      <p:ext uri="{BB962C8B-B14F-4D97-AF65-F5344CB8AC3E}">
        <p14:creationId xmlns:p14="http://schemas.microsoft.com/office/powerpoint/2010/main" val="264289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autism? </a:t>
            </a:r>
            <a:r>
              <a:rPr lang="en-US" u="sng" dirty="0">
                <a:hlinkClick r:id="rId3"/>
              </a:rPr>
              <a:t>Autism spectrum disorder (ASD)</a:t>
            </a:r>
            <a:r>
              <a:rPr lang="en-US" dirty="0"/>
              <a:t>is a developmental disability that can cause significant social, communication, and behavioral challenges. Recent estimates from </a:t>
            </a:r>
            <a:r>
              <a:rPr lang="en-US" u="sng" dirty="0">
                <a:hlinkClick r:id="rId4"/>
              </a:rPr>
              <a:t>CDC’s Autism and Developmental Disabilities Monitoring Network</a:t>
            </a:r>
            <a:r>
              <a:rPr lang="en-US" dirty="0"/>
              <a:t> found that about 1 in 54 children have been identified with ASD in communities across the United States. CDC is committed to providing essential data on ASD, searching for causes of and factors that increase the risk for ASD, and developing resources that help identify children with ASD as early as possible.</a:t>
            </a:r>
          </a:p>
          <a:p>
            <a:r>
              <a:rPr lang="en-US" dirty="0"/>
              <a:t>Some people have had concerns that Autism might be linked to the vaccines children receive, but studies have shown that there is no link between receiving vaccines and developing ASD. </a:t>
            </a:r>
            <a:endParaRPr lang="en-US" dirty="0">
              <a:cs typeface="Calibri"/>
            </a:endParaRPr>
          </a:p>
          <a:p>
            <a:r>
              <a:rPr lang="en-US" dirty="0"/>
              <a:t>Discuss Andrew Wakefield. His studies were deemed fraudulent and data misrepresented. </a:t>
            </a:r>
            <a:endParaRPr lang="en-US" dirty="0">
              <a:cs typeface="Calibri"/>
            </a:endParaRPr>
          </a:p>
          <a:p>
            <a:r>
              <a:rPr lang="en-US" dirty="0"/>
              <a:t> In 2011, an Institute of Medicine (IOM) </a:t>
            </a:r>
            <a:r>
              <a:rPr lang="en-US" u="sng" dirty="0">
                <a:hlinkClick r:id="rId5"/>
              </a:rPr>
              <a:t>report</a:t>
            </a:r>
            <a:r>
              <a:rPr lang="en-US" dirty="0">
                <a:hlinkClick r:id="rId5"/>
              </a:rPr>
              <a:t>external icon</a:t>
            </a:r>
            <a:r>
              <a:rPr lang="en-US" dirty="0"/>
              <a:t> on eight vaccines given to children and adults found that with rare exceptions, these vaccines are very safe.</a:t>
            </a:r>
            <a:endParaRPr lang="en-US" dirty="0">
              <a:cs typeface="Calibri"/>
            </a:endParaRPr>
          </a:p>
          <a:p>
            <a:r>
              <a:rPr lang="en-US" dirty="0"/>
              <a:t>A </a:t>
            </a:r>
            <a:r>
              <a:rPr lang="en-US" u="sng" dirty="0">
                <a:hlinkClick r:id="rId6"/>
              </a:rPr>
              <a:t>2013 CDC study [PDF – 7 pages]</a:t>
            </a:r>
            <a:r>
              <a:rPr lang="en-US" dirty="0">
                <a:hlinkClick r:id="rId6"/>
              </a:rPr>
              <a:t>external icon</a:t>
            </a:r>
            <a:r>
              <a:rPr lang="en-US" dirty="0"/>
              <a:t> added to the research showing that vaccines do not cause ASD. The study looked at the number of antigens (substances in vaccines that cause the body’s immune system to produce disease-fighting antibodies) from vaccines during the first two years of life. The results showed that the total amount of antigen from vaccines received was the same between children with ASD and those that did not have ASD.</a:t>
            </a:r>
            <a:endParaRPr lang="en-US" dirty="0">
              <a:cs typeface="Calibri"/>
            </a:endParaRPr>
          </a:p>
          <a:p>
            <a:r>
              <a:rPr lang="en-US" dirty="0"/>
              <a:t>Vaccine ingredients do not cause autism. One vaccine ingredient that has been studied specifically is </a:t>
            </a:r>
            <a:r>
              <a:rPr lang="en-US" u="sng" dirty="0">
                <a:hlinkClick r:id="rId7"/>
              </a:rPr>
              <a:t>thimerosal</a:t>
            </a:r>
            <a:r>
              <a:rPr lang="en-US" dirty="0"/>
              <a:t>, a mercury-based preservative used to prevent contamination of multidose vials of vaccines. Research shows that thimerosal does not cause ASD. In fact, a 2004 </a:t>
            </a:r>
            <a:r>
              <a:rPr lang="en-US" u="sng" dirty="0">
                <a:hlinkClick r:id="rId8"/>
              </a:rPr>
              <a:t>scientific review</a:t>
            </a:r>
            <a:r>
              <a:rPr lang="en-US" dirty="0">
                <a:hlinkClick r:id="rId8"/>
              </a:rPr>
              <a:t>external icon</a:t>
            </a:r>
            <a:r>
              <a:rPr lang="en-US" dirty="0"/>
              <a:t> by the IOM concluded that “the evidence favors rejection of a causal relationship between thimerosal–containing vaccines and autism.” Since 2003, there have been </a:t>
            </a:r>
            <a:r>
              <a:rPr lang="en-US" u="sng" dirty="0">
                <a:hlinkClick r:id="rId9"/>
              </a:rPr>
              <a:t>nine CDC-funded or conducted studies </a:t>
            </a:r>
            <a:r>
              <a:rPr lang="en-US" dirty="0">
                <a:hlinkClick r:id="rId9"/>
              </a:rPr>
              <a:t>pdf icon[PDF – 2 pages]</a:t>
            </a:r>
            <a:r>
              <a:rPr lang="en-US" dirty="0"/>
              <a:t> that have found no link between thimerosal-containing vaccines and ASD, as well as no link between the measles, mumps, and rubella (MMR) vaccine and ASD in children. Besides thimerosal, some people have had concerns about other </a:t>
            </a:r>
            <a:r>
              <a:rPr lang="en-US" u="sng" dirty="0">
                <a:hlinkClick r:id="rId10"/>
              </a:rPr>
              <a:t>vaccine ingredients</a:t>
            </a:r>
            <a:r>
              <a:rPr lang="en-US" dirty="0"/>
              <a:t> in relation to ASD as well. However, no links have been found between any vaccine ingredients and ASD.</a:t>
            </a:r>
            <a:endParaRPr lang="en-US" dirty="0">
              <a:cs typeface="Calibri"/>
            </a:endParaRPr>
          </a:p>
          <a:p>
            <a:r>
              <a:rPr lang="en-US" dirty="0"/>
              <a:t>Vaccines are not the cause. Researchers continue to look at other causes.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Source</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17</a:t>
            </a:fld>
            <a:endParaRPr lang="en-US"/>
          </a:p>
        </p:txBody>
      </p:sp>
    </p:spTree>
    <p:extLst>
      <p:ext uri="{BB962C8B-B14F-4D97-AF65-F5344CB8AC3E}">
        <p14:creationId xmlns:p14="http://schemas.microsoft.com/office/powerpoint/2010/main" val="89180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contain weakened or killed versions of the germs that cause a disease. These elements of vaccines, and other molecules and micro-organisms that stimulate the immune system, are called “antigens.”</a:t>
            </a:r>
          </a:p>
          <a:p>
            <a:r>
              <a:rPr lang="en-US" dirty="0"/>
              <a:t>Question… can a baby handle all these antigens?</a:t>
            </a:r>
          </a:p>
          <a:p>
            <a:endParaRPr lang="en-US" dirty="0">
              <a:cs typeface="Calibri"/>
            </a:endParaRPr>
          </a:p>
          <a:p>
            <a:r>
              <a:rPr lang="en-US" dirty="0"/>
              <a:t>Babies are exposed to thousands of germs and other antigens in the environment from the time they are born. When a baby is born, his or her immune system is ready to respond to the many antigens in the environment and the selected antigens in vaccines</a:t>
            </a:r>
          </a:p>
          <a:p>
            <a:r>
              <a:rPr lang="en-US" dirty="0"/>
              <a:t>Getting multiple vaccines at the same time has been shown to be safe.</a:t>
            </a:r>
            <a:endParaRPr lang="en-US" dirty="0">
              <a:cs typeface="Calibri"/>
            </a:endParaRPr>
          </a:p>
          <a:p>
            <a:r>
              <a:rPr lang="en-US" dirty="0"/>
              <a:t>Scientific data show that getting several vaccines at the same time does not cause any chronic health problems. A number of studies have been done to look at the effects of giving various combinations of vaccines, and when every new vaccine is licensed, it has been tested along with the vaccines already recommended for a particular aged child. The recommended vaccines have been shown to be as effective in combination as they are individually.  Sometimes, certain combinations of vaccines given together can cause fever, and occasionally febrile seizures; these are temporary and do not cause any lasting damage. Based on this information, both the Advisory Committee on Immunization Practices and the American Academy of Pediatrics recommend getting all routine childhood vaccines on time.</a:t>
            </a:r>
            <a:endParaRPr lang="en-US" dirty="0">
              <a:cs typeface="Calibri"/>
            </a:endParaRPr>
          </a:p>
          <a:p>
            <a:r>
              <a:rPr lang="en-US" dirty="0"/>
              <a:t>CDC’s recommended childhood vaccine schedule ensures children get the best protection during the many different stages in growth and development.</a:t>
            </a:r>
            <a:endParaRPr lang="en-US" dirty="0">
              <a:cs typeface="Calibri"/>
            </a:endParaRPr>
          </a:p>
          <a:p>
            <a:r>
              <a:rPr lang="en-US" dirty="0"/>
              <a:t>From the moment babies are born, they are exposed to numerous bacteria and viruses on a daily basis. Eating food introduces new bacteria into the body; numerous bacteria live in the mouth and nose; and an infant places his or her hands or other objects in his or her mouth hundreds of times every hour, exposing the immune system to still more germs. When a child has a cold, he or she is exposed to up to 10 antigens, and exposure to “strep throat” is about 25 to 50 antigens. Each vaccine in the childhood vaccination schedule has between 1-69 antigens.  A child who receives all the recommended vaccines in the 2018 childhood immunization schedule may be exposed to up to 320 antigens through vaccination by the age of 2. Crawling on the floor at the airport for example gives a child more germs than could ever come from the vaccines a child receives.</a:t>
            </a:r>
            <a:endParaRPr lang="en-US" dirty="0">
              <a:cs typeface="Calibri"/>
            </a:endParaRPr>
          </a:p>
          <a:p>
            <a:r>
              <a:rPr lang="en-US" dirty="0"/>
              <a:t>In fact, a 1994 report from the Institute of Medicine, </a:t>
            </a:r>
            <a:r>
              <a:rPr lang="en-US" u="sng" dirty="0">
                <a:hlinkClick r:id="rId3"/>
              </a:rPr>
              <a:t>Adverse Events Associated with Childhood Vaccines</a:t>
            </a:r>
            <a:r>
              <a:rPr lang="en-US" dirty="0">
                <a:hlinkClick r:id="rId3"/>
              </a:rPr>
              <a:t>external icon</a:t>
            </a:r>
            <a:r>
              <a:rPr lang="en-US" dirty="0"/>
              <a:t>, states: “In the face of these normal events, it seems unlikely that the number of separate antigens contained in childhood vaccines …would represent an appreciable added burden on the immune system that would be immunosuppressive.”</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Source 1</a:t>
            </a:r>
            <a:r>
              <a:rPr lang="en-US" dirty="0"/>
              <a:t> AND </a:t>
            </a:r>
            <a:r>
              <a:rPr lang="en-US" dirty="0">
                <a:hlinkClick r:id="rId5"/>
              </a:rPr>
              <a:t>Source 2</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EEF891-D36A-6349-8197-353EC8A00BEE}" type="slidenum">
              <a:rPr lang="en-US" smtClean="0"/>
              <a:t>18</a:t>
            </a:fld>
            <a:endParaRPr lang="en-US"/>
          </a:p>
        </p:txBody>
      </p:sp>
    </p:spTree>
    <p:extLst>
      <p:ext uri="{BB962C8B-B14F-4D97-AF65-F5344CB8AC3E}">
        <p14:creationId xmlns:p14="http://schemas.microsoft.com/office/powerpoint/2010/main" val="97391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Vaccine ingredients from CHOP:</a:t>
            </a:r>
          </a:p>
          <a:p>
            <a:r>
              <a:rPr lang="en-US" dirty="0">
                <a:hlinkClick r:id="rId3"/>
              </a:rPr>
              <a:t>https://www.chop.edu/centers-programs/vaccine-education-center/vaccine-ingredients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n-lt"/>
                <a:cs typeface="+mn-lt"/>
                <a:hlinkClick r:id="rId4"/>
              </a:rPr>
              <a:t>https://www.vaccinateyourfamily.org/vyf-vaccinegraphics/</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19</a:t>
            </a:fld>
            <a:endParaRPr lang="en-US"/>
          </a:p>
        </p:txBody>
      </p:sp>
    </p:spTree>
    <p:extLst>
      <p:ext uri="{BB962C8B-B14F-4D97-AF65-F5344CB8AC3E}">
        <p14:creationId xmlns:p14="http://schemas.microsoft.com/office/powerpoint/2010/main" val="256993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lots of resources around vaccine hesitancy and building trust in vaccines.</a:t>
            </a:r>
          </a:p>
        </p:txBody>
      </p:sp>
      <p:sp>
        <p:nvSpPr>
          <p:cNvPr id="4" name="Slide Number Placeholder 3"/>
          <p:cNvSpPr>
            <a:spLocks noGrp="1"/>
          </p:cNvSpPr>
          <p:nvPr>
            <p:ph type="sldNum" sz="quarter" idx="5"/>
          </p:nvPr>
        </p:nvSpPr>
        <p:spPr/>
        <p:txBody>
          <a:bodyPr/>
          <a:lstStyle/>
          <a:p>
            <a:fld id="{08EEF891-D36A-6349-8197-353EC8A00BEE}" type="slidenum">
              <a:rPr lang="en-US" smtClean="0"/>
              <a:t>20</a:t>
            </a:fld>
            <a:endParaRPr lang="en-US"/>
          </a:p>
        </p:txBody>
      </p:sp>
    </p:spTree>
    <p:extLst>
      <p:ext uri="{BB962C8B-B14F-4D97-AF65-F5344CB8AC3E}">
        <p14:creationId xmlns:p14="http://schemas.microsoft.com/office/powerpoint/2010/main" val="40604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we developed the following learning objectives listed here. </a:t>
            </a:r>
          </a:p>
          <a:p>
            <a:endParaRPr lang="en-US" dirty="0">
              <a:cs typeface="Calibri"/>
            </a:endParaRPr>
          </a:p>
          <a:p>
            <a:r>
              <a:rPr lang="en-US" dirty="0"/>
              <a:t>[For presenter] Questions to consider asking participants to kick off the presentation:</a:t>
            </a:r>
          </a:p>
          <a:p>
            <a:pPr marL="342900" indent="-342900">
              <a:buFont typeface="Arial" panose="020B0604020202020204" pitchFamily="34" charset="0"/>
              <a:buChar char="•"/>
            </a:pPr>
            <a:r>
              <a:rPr lang="en-US" sz="2000" dirty="0"/>
              <a:t>What is vaccine hesitancy? (multiple choice): </a:t>
            </a:r>
          </a:p>
          <a:p>
            <a:pPr marL="800100" lvl="1" indent="-342900">
              <a:buFont typeface="+mj-lt"/>
              <a:buAutoNum type="alphaLcPeriod"/>
            </a:pPr>
            <a:r>
              <a:rPr lang="en-US" sz="1600" dirty="0"/>
              <a:t>Refusal or reluctance to vaccinate against contagious diseases despite availability of vaccination services </a:t>
            </a:r>
          </a:p>
          <a:p>
            <a:pPr marL="800100" lvl="1" indent="-342900">
              <a:buFont typeface="+mj-lt"/>
              <a:buAutoNum type="alphaLcPeriod"/>
            </a:pPr>
            <a:r>
              <a:rPr lang="en-US" sz="1600" dirty="0"/>
              <a:t>Moving away from the needle when getting a vaccine </a:t>
            </a:r>
          </a:p>
          <a:p>
            <a:pPr marL="800100" lvl="1" indent="-342900">
              <a:buFont typeface="+mj-lt"/>
              <a:buAutoNum type="alphaLcPeriod"/>
            </a:pPr>
            <a:r>
              <a:rPr lang="en-US" sz="1600" dirty="0"/>
              <a:t>Refusing to go to a doctor’s office because of fear of needles. </a:t>
            </a:r>
          </a:p>
          <a:p>
            <a:pPr marL="342900" indent="-342900">
              <a:buFont typeface="Arial" panose="020B0604020202020204" pitchFamily="34" charset="0"/>
              <a:buChar char="•"/>
            </a:pPr>
            <a:r>
              <a:rPr lang="en-US" sz="2000" dirty="0"/>
              <a:t>I believe vaccines are dangerous. Yes/No</a:t>
            </a:r>
          </a:p>
          <a:p>
            <a:pPr marL="342900" indent="-342900">
              <a:buFont typeface="Arial" panose="020B0604020202020204" pitchFamily="34" charset="0"/>
              <a:buChar char="•"/>
            </a:pPr>
            <a:r>
              <a:rPr lang="en-US" sz="2000" dirty="0"/>
              <a:t>I trust vaccines, they are safe and prevent disease. Yes/No</a:t>
            </a:r>
          </a:p>
          <a:p>
            <a:pPr marL="342900" indent="-342900">
              <a:buFont typeface="Arial" panose="020B0604020202020204" pitchFamily="34" charset="0"/>
              <a:buChar char="•"/>
            </a:pPr>
            <a:r>
              <a:rPr lang="en-US" sz="2000" dirty="0"/>
              <a:t>Did you get the flu vaccine at least once in the past 3 years? Yes/No</a:t>
            </a:r>
          </a:p>
          <a:p>
            <a:pPr marL="342900" indent="-342900">
              <a:buFont typeface="Arial" panose="020B0604020202020204" pitchFamily="34" charset="0"/>
              <a:buChar char="•"/>
            </a:pPr>
            <a:r>
              <a:rPr lang="en-US" sz="2000" dirty="0"/>
              <a:t>Do you plan on getting the flu vaccine this year? Yes/No</a:t>
            </a:r>
          </a:p>
          <a:p>
            <a:pPr marL="342900" indent="-342900">
              <a:buFont typeface="Arial" panose="020B0604020202020204" pitchFamily="34" charset="0"/>
              <a:buChar char="•"/>
            </a:pPr>
            <a:r>
              <a:rPr lang="en-US" sz="2000" dirty="0"/>
              <a:t>If no, why not? (multiple choice)</a:t>
            </a:r>
          </a:p>
          <a:p>
            <a:pPr marL="800100" lvl="1" indent="-342900">
              <a:buFont typeface="+mj-lt"/>
              <a:buAutoNum type="alphaLcPeriod"/>
            </a:pPr>
            <a:r>
              <a:rPr lang="en-US" sz="1600" dirty="0"/>
              <a:t>I never get the flu vaccine </a:t>
            </a:r>
          </a:p>
          <a:p>
            <a:pPr marL="800100" lvl="1" indent="-342900">
              <a:buFont typeface="+mj-lt"/>
              <a:buAutoNum type="alphaLcPeriod"/>
            </a:pPr>
            <a:r>
              <a:rPr lang="en-US" sz="1600" dirty="0"/>
              <a:t>I don’t think the flu vaccine works.</a:t>
            </a:r>
          </a:p>
          <a:p>
            <a:pPr marL="800100" lvl="1" indent="-342900">
              <a:buFont typeface="+mj-lt"/>
              <a:buAutoNum type="alphaLcPeriod"/>
            </a:pPr>
            <a:r>
              <a:rPr lang="en-US" sz="1600" dirty="0"/>
              <a:t>I do not trust the vaccine. </a:t>
            </a:r>
          </a:p>
          <a:p>
            <a:pPr marL="800100" lvl="1" indent="-342900">
              <a:buFont typeface="+mj-lt"/>
              <a:buAutoNum type="alphaLcPeriod"/>
            </a:pPr>
            <a:r>
              <a:rPr lang="en-US" sz="1600" dirty="0"/>
              <a:t>d. Other reasons. Answer in the chat box. </a:t>
            </a:r>
            <a:endParaRPr lang="en-US" dirty="0">
              <a:cs typeface="Calibri"/>
            </a:endParaRPr>
          </a:p>
        </p:txBody>
      </p:sp>
      <p:sp>
        <p:nvSpPr>
          <p:cNvPr id="4" name="Slide Number Placeholder 3"/>
          <p:cNvSpPr>
            <a:spLocks noGrp="1"/>
          </p:cNvSpPr>
          <p:nvPr>
            <p:ph type="sldNum" sz="quarter" idx="5"/>
          </p:nvPr>
        </p:nvSpPr>
        <p:spPr/>
        <p:txBody>
          <a:bodyPr/>
          <a:lstStyle/>
          <a:p>
            <a:fld id="{08EEF891-D36A-6349-8197-353EC8A00BEE}" type="slidenum">
              <a:rPr lang="en-US" smtClean="0"/>
              <a:t>2</a:t>
            </a:fld>
            <a:endParaRPr lang="en-US"/>
          </a:p>
        </p:txBody>
      </p:sp>
    </p:spTree>
    <p:extLst>
      <p:ext uri="{BB962C8B-B14F-4D97-AF65-F5344CB8AC3E}">
        <p14:creationId xmlns:p14="http://schemas.microsoft.com/office/powerpoint/2010/main" val="199385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Each vaccine ingredient serves a specific, necessary purpose:</a:t>
            </a:r>
          </a:p>
          <a:p>
            <a:pPr lvl="1"/>
            <a:r>
              <a:rPr lang="en-US" sz="1900" dirty="0"/>
              <a:t>To facilitate production of the vaccine</a:t>
            </a:r>
          </a:p>
          <a:p>
            <a:pPr lvl="1"/>
            <a:r>
              <a:rPr lang="en-US" sz="1900" dirty="0"/>
              <a:t>To provide immunity (protection) against the actual disease </a:t>
            </a:r>
          </a:p>
          <a:p>
            <a:pPr lvl="1"/>
            <a:r>
              <a:rPr lang="en-US" sz="1900" dirty="0"/>
              <a:t>To prevent contamination and keep the vaccine safe and long lasting</a:t>
            </a:r>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4</a:t>
            </a:fld>
            <a:endParaRPr lang="en-US"/>
          </a:p>
        </p:txBody>
      </p:sp>
    </p:spTree>
    <p:extLst>
      <p:ext uri="{BB962C8B-B14F-4D97-AF65-F5344CB8AC3E}">
        <p14:creationId xmlns:p14="http://schemas.microsoft.com/office/powerpoint/2010/main" val="120305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5</a:t>
            </a:fld>
            <a:endParaRPr lang="en-US"/>
          </a:p>
        </p:txBody>
      </p:sp>
    </p:spTree>
    <p:extLst>
      <p:ext uri="{BB962C8B-B14F-4D97-AF65-F5344CB8AC3E}">
        <p14:creationId xmlns:p14="http://schemas.microsoft.com/office/powerpoint/2010/main" val="340728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Because vaccines are often made from viruses and bacteria, some chemicals and cell </a:t>
            </a:r>
            <a:br>
              <a:rPr lang="en-US" dirty="0"/>
            </a:br>
            <a:r>
              <a:rPr lang="en-US" dirty="0"/>
              <a:t>by-products used during vaccine production may remain in the final preparation in minute quantities. Some examples include </a:t>
            </a:r>
            <a:r>
              <a:rPr lang="en-US" dirty="0">
                <a:hlinkClick r:id="rId3"/>
              </a:rPr>
              <a:t>antibiotics</a:t>
            </a:r>
            <a:r>
              <a:rPr lang="en-US" dirty="0"/>
              <a:t>,  </a:t>
            </a:r>
            <a:r>
              <a:rPr lang="en-US" dirty="0">
                <a:hlinkClick r:id="rId4"/>
              </a:rPr>
              <a:t>egg proteins</a:t>
            </a:r>
            <a:r>
              <a:rPr lang="en-US" dirty="0"/>
              <a:t>,  </a:t>
            </a:r>
            <a:r>
              <a:rPr lang="en-US" dirty="0">
                <a:hlinkClick r:id="rId5"/>
              </a:rPr>
              <a:t>formaldehyde</a:t>
            </a:r>
            <a:r>
              <a:rPr lang="en-US" dirty="0"/>
              <a:t>.</a:t>
            </a:r>
          </a:p>
          <a:p>
            <a:pPr marL="171450" indent="-171450">
              <a:buFont typeface="Arial" panose="020B0604020202020204" pitchFamily="34" charset="0"/>
              <a:buChar char="•"/>
            </a:pPr>
            <a:r>
              <a:rPr lang="en-US" b="1" dirty="0"/>
              <a:t>Residual cell culture materials </a:t>
            </a:r>
            <a:r>
              <a:rPr lang="en-US" dirty="0"/>
              <a:t>to help in production — make enough vaccine (e.g., eggs)</a:t>
            </a:r>
          </a:p>
          <a:p>
            <a:pPr marL="171450" indent="-171450">
              <a:buFont typeface="Arial" panose="020B0604020202020204" pitchFamily="34" charset="0"/>
              <a:buChar char="•"/>
            </a:pPr>
            <a:r>
              <a:rPr lang="en-US" b="1" dirty="0"/>
              <a:t>Residual inactivating ingredients </a:t>
            </a:r>
            <a:r>
              <a:rPr lang="en-US" dirty="0"/>
              <a:t>to kill viruses or inactive toxins during the manufacturing process (formaldehyde)</a:t>
            </a:r>
          </a:p>
          <a:p>
            <a:pPr marL="171450" indent="-171450">
              <a:buFont typeface="Arial" panose="020B0604020202020204" pitchFamily="34" charset="0"/>
              <a:buChar char="•"/>
            </a:pPr>
            <a:r>
              <a:rPr lang="en-US" b="1" dirty="0"/>
              <a:t>Residual antibiotics </a:t>
            </a:r>
            <a:r>
              <a:rPr lang="en-US" dirty="0"/>
              <a:t>to prevent contamination by bacteria during the manufacturing process</a:t>
            </a:r>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6</a:t>
            </a:fld>
            <a:endParaRPr lang="en-US"/>
          </a:p>
        </p:txBody>
      </p:sp>
    </p:spTree>
    <p:extLst>
      <p:ext uri="{BB962C8B-B14F-4D97-AF65-F5344CB8AC3E}">
        <p14:creationId xmlns:p14="http://schemas.microsoft.com/office/powerpoint/2010/main" val="377158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available on the CDC website.</a:t>
            </a:r>
          </a:p>
        </p:txBody>
      </p:sp>
      <p:sp>
        <p:nvSpPr>
          <p:cNvPr id="4" name="Slide Number Placeholder 3"/>
          <p:cNvSpPr>
            <a:spLocks noGrp="1"/>
          </p:cNvSpPr>
          <p:nvPr>
            <p:ph type="sldNum" sz="quarter" idx="5"/>
          </p:nvPr>
        </p:nvSpPr>
        <p:spPr/>
        <p:txBody>
          <a:bodyPr/>
          <a:lstStyle/>
          <a:p>
            <a:fld id="{08EEF891-D36A-6349-8197-353EC8A00BEE}" type="slidenum">
              <a:rPr lang="en-US" smtClean="0"/>
              <a:t>7</a:t>
            </a:fld>
            <a:endParaRPr lang="en-US"/>
          </a:p>
        </p:txBody>
      </p:sp>
    </p:spTree>
    <p:extLst>
      <p:ext uri="{BB962C8B-B14F-4D97-AF65-F5344CB8AC3E}">
        <p14:creationId xmlns:p14="http://schemas.microsoft.com/office/powerpoint/2010/main" val="308880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Thimerosal has a different form of mercury (</a:t>
            </a:r>
            <a:r>
              <a:rPr lang="en-US" dirty="0" err="1"/>
              <a:t>ethylmercury</a:t>
            </a:r>
            <a:r>
              <a:rPr lang="en-US" dirty="0"/>
              <a:t>) than the kind that causes mercury poisoning (methylmercury</a:t>
            </a:r>
            <a:r>
              <a:rPr lang="en-US" b="1" dirty="0"/>
              <a:t>). It’s safe to use </a:t>
            </a:r>
            <a:r>
              <a:rPr lang="en-US" b="1" dirty="0" err="1"/>
              <a:t>ethylmercury</a:t>
            </a:r>
            <a:r>
              <a:rPr lang="en-US" b="1" dirty="0"/>
              <a:t> in vaccines because it’s processed differently in the body and it’s less likely to build up in the body — and because it’s used in tiny amounts</a:t>
            </a:r>
            <a:r>
              <a:rPr lang="en-US" dirty="0"/>
              <a:t>. </a:t>
            </a:r>
          </a:p>
          <a:p>
            <a:r>
              <a:rPr lang="en-US" dirty="0"/>
              <a:t>Mercury is a naturally occurring element found in the earth’s crust, air, soil, and water.  Two types of mercury to which people may be exposed — methylmercury and </a:t>
            </a:r>
            <a:r>
              <a:rPr lang="en-US" dirty="0" err="1"/>
              <a:t>ethylmercury</a:t>
            </a:r>
            <a:r>
              <a:rPr lang="en-US" dirty="0"/>
              <a:t> — are very different.</a:t>
            </a:r>
            <a:endParaRPr lang="en-US" dirty="0">
              <a:cs typeface="Calibri"/>
            </a:endParaRPr>
          </a:p>
          <a:p>
            <a:r>
              <a:rPr lang="en-US" b="1" dirty="0"/>
              <a:t>Methylmercury</a:t>
            </a:r>
            <a:r>
              <a:rPr lang="en-US" dirty="0"/>
              <a:t> is the type of mercury found in certain kinds of fish. At high exposure levels methylmercury can be toxic to people. In the United States, federal guidelines keep as much methylmercury as possible out of the environment and food, but over a lifetime, everyone is exposed to some methylmercury.</a:t>
            </a:r>
            <a:endParaRPr lang="en-US" dirty="0">
              <a:cs typeface="Calibri"/>
            </a:endParaRPr>
          </a:p>
          <a:p>
            <a:r>
              <a:rPr lang="en-US" dirty="0"/>
              <a:t>Thimerosal contains </a:t>
            </a:r>
            <a:r>
              <a:rPr lang="en-US" b="1" dirty="0" err="1"/>
              <a:t>ethylmercury</a:t>
            </a:r>
            <a:r>
              <a:rPr lang="en-US" dirty="0"/>
              <a:t>, which is cleared from the human body more quickly than methylmercury, and is therefore less likely to cause any harm.</a:t>
            </a:r>
            <a:endParaRPr lang="en-US" dirty="0">
              <a:cs typeface="Calibri"/>
            </a:endParaRPr>
          </a:p>
          <a:p>
            <a:r>
              <a:rPr lang="en-US" dirty="0"/>
              <a:t>Thimerosal is no longer an ingredient in any vaccine except multi-dose vials of the flu vaccine. Single dose vials of the flu vaccine are available as an alternative. No reputable scientific studies have found an association between thimerosal in vac­cines and autism.</a:t>
            </a:r>
            <a:endParaRPr lang="en-US" dirty="0">
              <a:cs typeface="Calibri"/>
            </a:endParaRPr>
          </a:p>
          <a:p>
            <a:r>
              <a:rPr lang="en-US" dirty="0"/>
              <a:t>Although rare, some people may be allergic to thimerosal.</a:t>
            </a:r>
          </a:p>
          <a:p>
            <a:r>
              <a:rPr lang="en-US" dirty="0">
                <a:cs typeface="Calibri"/>
              </a:rPr>
              <a:t>Ingredients available at FDA website: https://</a:t>
            </a:r>
            <a:r>
              <a:rPr lang="en-US" dirty="0" err="1">
                <a:cs typeface="Calibri"/>
              </a:rPr>
              <a:t>www.fda.gov</a:t>
            </a:r>
            <a:r>
              <a:rPr lang="en-US" dirty="0">
                <a:cs typeface="Calibri"/>
              </a:rPr>
              <a:t>/vaccines-blood-biologics/safety-availability-biologics/thimerosal-and-vaccines</a:t>
            </a:r>
          </a:p>
          <a:p>
            <a:r>
              <a:rPr lang="en-US" dirty="0">
                <a:cs typeface="Calibri"/>
              </a:rPr>
              <a:t>List of ingredients in all vaccines available at CDC website: https://</a:t>
            </a:r>
            <a:r>
              <a:rPr lang="en-US" dirty="0" err="1">
                <a:cs typeface="Calibri"/>
              </a:rPr>
              <a:t>www.cdc.gov</a:t>
            </a:r>
            <a:r>
              <a:rPr lang="en-US" dirty="0">
                <a:cs typeface="Calibri"/>
              </a:rPr>
              <a:t>/vaccines/pubs/</a:t>
            </a:r>
            <a:r>
              <a:rPr lang="en-US" dirty="0" err="1">
                <a:cs typeface="Calibri"/>
              </a:rPr>
              <a:t>pinkbook</a:t>
            </a:r>
            <a:r>
              <a:rPr lang="en-US" dirty="0">
                <a:cs typeface="Calibri"/>
              </a:rPr>
              <a:t>/downloads/appendices/B/excipient-table-2.pdf</a:t>
            </a:r>
          </a:p>
          <a:p>
            <a:r>
              <a:rPr lang="en-US" dirty="0">
                <a:hlinkClick r:id="rId3"/>
              </a:rPr>
              <a:t>https://www.chop.edu/centers-programs/vaccine-education-center/vaccine-ingredients/thimerosal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8</a:t>
            </a:fld>
            <a:endParaRPr lang="en-US"/>
          </a:p>
        </p:txBody>
      </p:sp>
    </p:spTree>
    <p:extLst>
      <p:ext uri="{BB962C8B-B14F-4D97-AF65-F5344CB8AC3E}">
        <p14:creationId xmlns:p14="http://schemas.microsoft.com/office/powerpoint/2010/main" val="236997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formaldehyde used at all? To kill viruses or inactivate the bacteria during the manufacturing process of the vaccine. We do not want the live germ in the vaccine, we have to weaken or kill it first.</a:t>
            </a:r>
          </a:p>
          <a:p>
            <a:r>
              <a:rPr lang="en-US" dirty="0"/>
              <a:t>Other ingredients</a:t>
            </a:r>
            <a:endParaRPr lang="en-US" dirty="0">
              <a:cs typeface="Calibri"/>
            </a:endParaRPr>
          </a:p>
          <a:p>
            <a:r>
              <a:rPr lang="en-US" dirty="0">
                <a:hlinkClick r:id="rId3"/>
              </a:rPr>
              <a:t>https://www.chop.edu/centers-programs/vaccine-education-center/vaccine-ingredients/formaldehyde</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9</a:t>
            </a:fld>
            <a:endParaRPr lang="en-US"/>
          </a:p>
        </p:txBody>
      </p:sp>
    </p:spTree>
    <p:extLst>
      <p:ext uri="{BB962C8B-B14F-4D97-AF65-F5344CB8AC3E}">
        <p14:creationId xmlns:p14="http://schemas.microsoft.com/office/powerpoint/2010/main" val="256082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adjuvant is an ingredient used in some vaccines that helps create a stronger immune response in people receiving the vaccine. In other words, adjuvants help vaccines work better. Some vaccines that are made from weakened or killed germs contain naturally occurring adjuvants and help the body produce a strong protective immune response. However, most vaccines developed today include just small components of germs, such as their proteins, rather than the entire virus or bacteria. Adjuvants help the body to produce an immune response strong enough to protect the person from the disease he or she is being vaccinated against. </a:t>
            </a:r>
          </a:p>
          <a:p>
            <a:r>
              <a:rPr lang="en-US" dirty="0"/>
              <a:t>Example: aluminum. Aluminum is found in health products including antacids, buffered aspirin, antiperspirants and some vaccines.</a:t>
            </a:r>
            <a:endParaRPr lang="en-US" dirty="0">
              <a:cs typeface="Calibri"/>
            </a:endParaRPr>
          </a:p>
          <a:p>
            <a:r>
              <a:rPr lang="en-US" dirty="0"/>
              <a:t>The aluminum contained in vaccines is similar to that found in a liter (about 1 quart or 32 fluid ounces) of infant formula. While infants receive about 4.4 milligrams</a:t>
            </a:r>
            <a:r>
              <a:rPr lang="en-US" b="1" dirty="0"/>
              <a:t>*</a:t>
            </a:r>
            <a:r>
              <a:rPr lang="en-US" dirty="0"/>
              <a:t> of aluminum in the first six months of life from vaccines, they receive more than that in their diet. Breast-fed infants ingest about 7 milligrams, formula-fed infants ingest about 38 milligrams, and infants who are fed soy formula ingest almost 117 milligrams of aluminum during the first six months of life.</a:t>
            </a:r>
            <a:endParaRPr lang="en-US" dirty="0">
              <a:cs typeface="Calibri"/>
            </a:endParaRPr>
          </a:p>
          <a:p>
            <a:r>
              <a:rPr lang="en-US" b="1" dirty="0"/>
              <a:t>*Note</a:t>
            </a:r>
            <a:r>
              <a:rPr lang="en-US" dirty="0"/>
              <a:t>: One milligram is one-thousandth of a gram. One gram is the weight of one-fifth of a teaspoon of water.</a:t>
            </a:r>
            <a:endParaRPr lang="en-US" dirty="0">
              <a:cs typeface="Calibri"/>
            </a:endParaRPr>
          </a:p>
          <a:p>
            <a:r>
              <a:rPr lang="en-US" dirty="0"/>
              <a:t>Adjuvanted vaccines can cause more local reactions (such as redness, swelling, and pain at the injection site) and more systemic reactions (such as fever, chills and body aches) than non-adjuvanted vaccines.</a:t>
            </a:r>
            <a:endParaRPr lang="en-US" dirty="0">
              <a:cs typeface="Calibri"/>
            </a:endParaRPr>
          </a:p>
          <a:p>
            <a:r>
              <a:rPr lang="en-US" dirty="0"/>
              <a:t>In all cases, vaccines containing adjuvants are tested for safety and effectiveness in clinical trials before they are licensed for use in the United States, and they are continuously monitored by CDC and FDA once they are approved.</a:t>
            </a:r>
            <a:endParaRPr lang="en-US" dirty="0">
              <a:cs typeface="Calibri"/>
            </a:endParaRPr>
          </a:p>
          <a:p>
            <a:r>
              <a:rPr lang="en-US" dirty="0">
                <a:hlinkClick r:id="rId3"/>
              </a:rPr>
              <a:t>https://www.vaccinateyourfamily.org/questions-about-vaccines/vaccine-ingredients/</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10</a:t>
            </a:fld>
            <a:endParaRPr lang="en-US"/>
          </a:p>
        </p:txBody>
      </p:sp>
    </p:spTree>
    <p:extLst>
      <p:ext uri="{BB962C8B-B14F-4D97-AF65-F5344CB8AC3E}">
        <p14:creationId xmlns:p14="http://schemas.microsoft.com/office/powerpoint/2010/main" val="61791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8427B4-5BCF-9440-9089-D4BEDA622A00}"/>
              </a:ext>
            </a:extLst>
          </p:cNvPr>
          <p:cNvGrpSpPr/>
          <p:nvPr userDrawn="1"/>
        </p:nvGrpSpPr>
        <p:grpSpPr>
          <a:xfrm>
            <a:off x="0" y="0"/>
            <a:ext cx="7072838" cy="6861176"/>
            <a:chOff x="-1" y="-3176"/>
            <a:chExt cx="7072838" cy="6861176"/>
          </a:xfrm>
        </p:grpSpPr>
        <p:sp>
          <p:nvSpPr>
            <p:cNvPr id="8" name="Rectangle 7">
              <a:extLst>
                <a:ext uri="{FF2B5EF4-FFF2-40B4-BE49-F238E27FC236}">
                  <a16:creationId xmlns:a16="http://schemas.microsoft.com/office/drawing/2014/main" id="{23A5360B-3020-0D4C-81B2-7B869349F399}"/>
                </a:ext>
              </a:extLst>
            </p:cNvPr>
            <p:cNvSpPr/>
            <p:nvPr/>
          </p:nvSpPr>
          <p:spPr>
            <a:xfrm>
              <a:off x="-1" y="-3176"/>
              <a:ext cx="4657242" cy="6861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9">
              <a:extLst>
                <a:ext uri="{FF2B5EF4-FFF2-40B4-BE49-F238E27FC236}">
                  <a16:creationId xmlns:a16="http://schemas.microsoft.com/office/drawing/2014/main" id="{C931C78C-06F6-FD45-A4D9-F327D030EA4A}"/>
                </a:ext>
              </a:extLst>
            </p:cNvPr>
            <p:cNvSpPr/>
            <p:nvPr/>
          </p:nvSpPr>
          <p:spPr>
            <a:xfrm rot="2700000">
              <a:off x="2099881" y="944239"/>
              <a:ext cx="4975696" cy="4970217"/>
            </a:xfrm>
            <a:custGeom>
              <a:avLst/>
              <a:gdLst>
                <a:gd name="connsiteX0" fmla="*/ 0 w 4285282"/>
                <a:gd name="connsiteY0" fmla="*/ 0 h 4285282"/>
                <a:gd name="connsiteX1" fmla="*/ 3571054 w 4285282"/>
                <a:gd name="connsiteY1" fmla="*/ 0 h 4285282"/>
                <a:gd name="connsiteX2" fmla="*/ 4285282 w 4285282"/>
                <a:gd name="connsiteY2" fmla="*/ 714228 h 4285282"/>
                <a:gd name="connsiteX3" fmla="*/ 4285282 w 4285282"/>
                <a:gd name="connsiteY3" fmla="*/ 4285282 h 4285282"/>
                <a:gd name="connsiteX4" fmla="*/ 0 w 4285282"/>
                <a:gd name="connsiteY4" fmla="*/ 4285282 h 4285282"/>
                <a:gd name="connsiteX5" fmla="*/ 0 w 4285282"/>
                <a:gd name="connsiteY5" fmla="*/ 0 h 4285282"/>
                <a:gd name="connsiteX0" fmla="*/ 164384 w 4285282"/>
                <a:gd name="connsiteY0" fmla="*/ 0 h 5019532"/>
                <a:gd name="connsiteX1" fmla="*/ 3571054 w 4285282"/>
                <a:gd name="connsiteY1" fmla="*/ 734250 h 5019532"/>
                <a:gd name="connsiteX2" fmla="*/ 4285282 w 4285282"/>
                <a:gd name="connsiteY2" fmla="*/ 1448478 h 5019532"/>
                <a:gd name="connsiteX3" fmla="*/ 4285282 w 4285282"/>
                <a:gd name="connsiteY3" fmla="*/ 5019532 h 5019532"/>
                <a:gd name="connsiteX4" fmla="*/ 0 w 4285282"/>
                <a:gd name="connsiteY4" fmla="*/ 5019532 h 5019532"/>
                <a:gd name="connsiteX5" fmla="*/ 164384 w 4285282"/>
                <a:gd name="connsiteY5" fmla="*/ 0 h 5019532"/>
                <a:gd name="connsiteX0" fmla="*/ 164384 w 4285282"/>
                <a:gd name="connsiteY0" fmla="*/ 0 h 5019532"/>
                <a:gd name="connsiteX1" fmla="*/ 3571054 w 4285282"/>
                <a:gd name="connsiteY1" fmla="*/ 734250 h 5019532"/>
                <a:gd name="connsiteX2" fmla="*/ 4285282 w 4285282"/>
                <a:gd name="connsiteY2" fmla="*/ 1448478 h 5019532"/>
                <a:gd name="connsiteX3" fmla="*/ 4285282 w 4285282"/>
                <a:gd name="connsiteY3" fmla="*/ 5019532 h 5019532"/>
                <a:gd name="connsiteX4" fmla="*/ 0 w 4285282"/>
                <a:gd name="connsiteY4" fmla="*/ 5019532 h 5019532"/>
                <a:gd name="connsiteX5" fmla="*/ 164384 w 4285282"/>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15069 w 5003094"/>
                <a:gd name="connsiteY0" fmla="*/ 0 h 4970217"/>
                <a:gd name="connsiteX1" fmla="*/ 3571054 w 5003094"/>
                <a:gd name="connsiteY1" fmla="*/ 684935 h 4970217"/>
                <a:gd name="connsiteX2" fmla="*/ 4285282 w 5003094"/>
                <a:gd name="connsiteY2" fmla="*/ 1399163 h 4970217"/>
                <a:gd name="connsiteX3" fmla="*/ 5003094 w 5003094"/>
                <a:gd name="connsiteY3" fmla="*/ 4822271 h 4970217"/>
                <a:gd name="connsiteX4" fmla="*/ 0 w 5003094"/>
                <a:gd name="connsiteY4" fmla="*/ 4970217 h 4970217"/>
                <a:gd name="connsiteX5" fmla="*/ 115069 w 5003094"/>
                <a:gd name="connsiteY5" fmla="*/ 0 h 4970217"/>
                <a:gd name="connsiteX0" fmla="*/ 115069 w 4970217"/>
                <a:gd name="connsiteY0" fmla="*/ 0 h 4970217"/>
                <a:gd name="connsiteX1" fmla="*/ 3571054 w 4970217"/>
                <a:gd name="connsiteY1" fmla="*/ 684935 h 4970217"/>
                <a:gd name="connsiteX2" fmla="*/ 4285282 w 4970217"/>
                <a:gd name="connsiteY2" fmla="*/ 1399163 h 4970217"/>
                <a:gd name="connsiteX3" fmla="*/ 4970217 w 4970217"/>
                <a:gd name="connsiteY3" fmla="*/ 4844190 h 4970217"/>
                <a:gd name="connsiteX4" fmla="*/ 0 w 4970217"/>
                <a:gd name="connsiteY4" fmla="*/ 4970217 h 4970217"/>
                <a:gd name="connsiteX5" fmla="*/ 115069 w 4970217"/>
                <a:gd name="connsiteY5" fmla="*/ 0 h 4970217"/>
                <a:gd name="connsiteX0" fmla="*/ 115069 w 5046929"/>
                <a:gd name="connsiteY0" fmla="*/ 0 h 4970217"/>
                <a:gd name="connsiteX1" fmla="*/ 3571054 w 5046929"/>
                <a:gd name="connsiteY1" fmla="*/ 684935 h 4970217"/>
                <a:gd name="connsiteX2" fmla="*/ 4285282 w 5046929"/>
                <a:gd name="connsiteY2" fmla="*/ 1399163 h 4970217"/>
                <a:gd name="connsiteX3" fmla="*/ 5046929 w 5046929"/>
                <a:gd name="connsiteY3" fmla="*/ 4811313 h 4970217"/>
                <a:gd name="connsiteX4" fmla="*/ 0 w 5046929"/>
                <a:gd name="connsiteY4" fmla="*/ 4970217 h 4970217"/>
                <a:gd name="connsiteX5" fmla="*/ 115069 w 5046929"/>
                <a:gd name="connsiteY5" fmla="*/ 0 h 4970217"/>
                <a:gd name="connsiteX0" fmla="*/ 115069 w 4975696"/>
                <a:gd name="connsiteY0" fmla="*/ 0 h 4970217"/>
                <a:gd name="connsiteX1" fmla="*/ 3571054 w 4975696"/>
                <a:gd name="connsiteY1" fmla="*/ 684935 h 4970217"/>
                <a:gd name="connsiteX2" fmla="*/ 4285282 w 4975696"/>
                <a:gd name="connsiteY2" fmla="*/ 1399163 h 4970217"/>
                <a:gd name="connsiteX3" fmla="*/ 4975696 w 4975696"/>
                <a:gd name="connsiteY3" fmla="*/ 4882546 h 4970217"/>
                <a:gd name="connsiteX4" fmla="*/ 0 w 4975696"/>
                <a:gd name="connsiteY4" fmla="*/ 4970217 h 4970217"/>
                <a:gd name="connsiteX5" fmla="*/ 115069 w 4975696"/>
                <a:gd name="connsiteY5" fmla="*/ 0 h 49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5696" h="4970217">
                  <a:moveTo>
                    <a:pt x="115069" y="0"/>
                  </a:moveTo>
                  <a:cubicBezTo>
                    <a:pt x="127333" y="5479"/>
                    <a:pt x="2654677" y="487674"/>
                    <a:pt x="3571054" y="684935"/>
                  </a:cubicBezTo>
                  <a:cubicBezTo>
                    <a:pt x="3981949" y="767127"/>
                    <a:pt x="4235966" y="1086898"/>
                    <a:pt x="4285282" y="1399163"/>
                  </a:cubicBezTo>
                  <a:cubicBezTo>
                    <a:pt x="4524553" y="2540199"/>
                    <a:pt x="4703548" y="3555207"/>
                    <a:pt x="4975696" y="4882546"/>
                  </a:cubicBezTo>
                  <a:lnTo>
                    <a:pt x="0" y="4970217"/>
                  </a:lnTo>
                  <a:lnTo>
                    <a:pt x="11506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5D8EC9-8BB7-2A42-A70D-1EC40D80AF32}"/>
              </a:ext>
            </a:extLst>
          </p:cNvPr>
          <p:cNvSpPr>
            <a:spLocks noGrp="1"/>
          </p:cNvSpPr>
          <p:nvPr>
            <p:ph type="ctrTitle"/>
          </p:nvPr>
        </p:nvSpPr>
        <p:spPr>
          <a:xfrm>
            <a:off x="778143" y="1340603"/>
            <a:ext cx="4950417" cy="4176793"/>
          </a:xfrm>
        </p:spPr>
        <p:txBody>
          <a:bodyPr anchor="ctr"/>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588997B6-195F-A743-AE5F-DF1B6926EA49}"/>
              </a:ext>
            </a:extLst>
          </p:cNvPr>
          <p:cNvSpPr>
            <a:spLocks noGrp="1"/>
          </p:cNvSpPr>
          <p:nvPr>
            <p:ph type="subTitle" idx="1"/>
          </p:nvPr>
        </p:nvSpPr>
        <p:spPr>
          <a:xfrm>
            <a:off x="6981986" y="1340602"/>
            <a:ext cx="4138696" cy="1609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996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4069831-D12F-7146-B2DE-1CE351084D09}"/>
              </a:ext>
            </a:extLst>
          </p:cNvPr>
          <p:cNvGrpSpPr/>
          <p:nvPr userDrawn="1"/>
        </p:nvGrpSpPr>
        <p:grpSpPr>
          <a:xfrm>
            <a:off x="0" y="0"/>
            <a:ext cx="12192000" cy="5205787"/>
            <a:chOff x="0" y="0"/>
            <a:chExt cx="12192000" cy="5205787"/>
          </a:xfrm>
          <a:solidFill>
            <a:schemeClr val="tx2"/>
          </a:solidFill>
        </p:grpSpPr>
        <p:sp>
          <p:nvSpPr>
            <p:cNvPr id="10" name="Round Single Corner Rectangle 4">
              <a:extLst>
                <a:ext uri="{FF2B5EF4-FFF2-40B4-BE49-F238E27FC236}">
                  <a16:creationId xmlns:a16="http://schemas.microsoft.com/office/drawing/2014/main" id="{00F7FF14-5F9F-BA4D-8ADD-76987E1708EB}"/>
                </a:ext>
              </a:extLst>
            </p:cNvPr>
            <p:cNvSpPr/>
            <p:nvPr/>
          </p:nvSpPr>
          <p:spPr>
            <a:xfrm rot="8100000">
              <a:off x="9375677" y="4395068"/>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C49834-12E9-304D-8135-48372C8C95F7}"/>
                </a:ext>
              </a:extLst>
            </p:cNvPr>
            <p:cNvSpPr/>
            <p:nvPr/>
          </p:nvSpPr>
          <p:spPr>
            <a:xfrm>
              <a:off x="0" y="0"/>
              <a:ext cx="12192000" cy="491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53467E0-D6A4-2B40-91BE-7A6041D0F232}"/>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6221CD0D-9F80-A842-93B7-5F69C8873190}"/>
              </a:ext>
            </a:extLst>
          </p:cNvPr>
          <p:cNvSpPr>
            <a:spLocks noGrp="1"/>
          </p:cNvSpPr>
          <p:nvPr>
            <p:ph type="body" idx="1"/>
          </p:nvPr>
        </p:nvSpPr>
        <p:spPr>
          <a:xfrm>
            <a:off x="831850" y="5269424"/>
            <a:ext cx="10515600" cy="8202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E846E42B-F175-CB42-B6CC-F68A4F40D4CC}"/>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88C9143-79EE-E746-96B5-569EC8AED7F6}"/>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90493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736777-2C12-184A-ADDC-960C74CE7B39}"/>
              </a:ext>
            </a:extLst>
          </p:cNvPr>
          <p:cNvGrpSpPr/>
          <p:nvPr userDrawn="1"/>
        </p:nvGrpSpPr>
        <p:grpSpPr>
          <a:xfrm>
            <a:off x="0" y="0"/>
            <a:ext cx="12192000" cy="2189653"/>
            <a:chOff x="1" y="1"/>
            <a:chExt cx="12192000" cy="2189653"/>
          </a:xfrm>
        </p:grpSpPr>
        <p:sp>
          <p:nvSpPr>
            <p:cNvPr id="9" name="Round Single Corner Rectangle 4">
              <a:extLst>
                <a:ext uri="{FF2B5EF4-FFF2-40B4-BE49-F238E27FC236}">
                  <a16:creationId xmlns:a16="http://schemas.microsoft.com/office/drawing/2014/main" id="{58E86114-10AE-6D47-94E2-9933171A9BAE}"/>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590A5C-591F-9A48-855D-0FD9BD4A9D8E}"/>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384C1-506A-AB46-BDE5-D06C10318461}"/>
              </a:ext>
            </a:extLst>
          </p:cNvPr>
          <p:cNvSpPr>
            <a:spLocks noGrp="1"/>
          </p:cNvSpPr>
          <p:nvPr>
            <p:ph type="title"/>
          </p:nvPr>
        </p:nvSpPr>
        <p:spPr/>
        <p:txBody>
          <a:bodyPr>
            <a:normAutofit/>
          </a:bodyPr>
          <a:lstStyle>
            <a:lvl1pPr>
              <a:defRPr sz="4000"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EAE7B5A9-919B-3D42-87A9-5795CF2B283D}"/>
              </a:ext>
            </a:extLst>
          </p:cNvPr>
          <p:cNvSpPr>
            <a:spLocks noGrp="1"/>
          </p:cNvSpPr>
          <p:nvPr>
            <p:ph idx="1"/>
          </p:nvPr>
        </p:nvSpPr>
        <p:spPr>
          <a:xfrm>
            <a:off x="838200" y="2359164"/>
            <a:ext cx="10515600" cy="3817798"/>
          </a:xfrm>
        </p:spPr>
        <p:txBody>
          <a:bodyPr anchor="t"/>
          <a:lstStyle>
            <a:lvl1pPr marL="228600" indent="-228600">
              <a:lnSpc>
                <a:spcPct val="100000"/>
              </a:lnSpc>
              <a:spcAft>
                <a:spcPts val="600"/>
              </a:spcAft>
              <a:buClr>
                <a:schemeClr val="accent1"/>
              </a:buClr>
              <a:buSzPct val="80000"/>
              <a:buFont typeface="Courier New" panose="02070309020205020404" pitchFamily="49" charset="0"/>
              <a:buChar char="o"/>
              <a:defRPr/>
            </a:lvl1pPr>
            <a:lvl2pPr marL="685800" indent="-228600">
              <a:lnSpc>
                <a:spcPct val="100000"/>
              </a:lnSpc>
              <a:spcAft>
                <a:spcPts val="600"/>
              </a:spcAft>
              <a:buClr>
                <a:schemeClr val="accent1"/>
              </a:buClr>
              <a:buSzPct val="80000"/>
              <a:buFont typeface="Courier New" panose="02070309020205020404" pitchFamily="49" charset="0"/>
              <a:buChar char="o"/>
              <a:defRPr/>
            </a:lvl2pPr>
            <a:lvl3pPr marL="1143000" indent="-228600">
              <a:lnSpc>
                <a:spcPct val="100000"/>
              </a:lnSpc>
              <a:spcAft>
                <a:spcPts val="600"/>
              </a:spcAft>
              <a:buClr>
                <a:schemeClr val="accent1"/>
              </a:buClr>
              <a:buSzPct val="80000"/>
              <a:buFont typeface="Courier New" panose="02070309020205020404" pitchFamily="49" charset="0"/>
              <a:buChar char="o"/>
              <a:defRPr/>
            </a:lvl3pPr>
            <a:lvl4pPr marL="1600200" indent="-228600">
              <a:lnSpc>
                <a:spcPct val="100000"/>
              </a:lnSpc>
              <a:spcAft>
                <a:spcPts val="600"/>
              </a:spcAft>
              <a:buClr>
                <a:schemeClr val="accent1"/>
              </a:buClr>
              <a:buSzPct val="80000"/>
              <a:buFont typeface="Courier New" panose="02070309020205020404" pitchFamily="49" charset="0"/>
              <a:buChar char="o"/>
              <a:defRPr/>
            </a:lvl4pPr>
            <a:lvl5pPr marL="2057400" indent="-228600">
              <a:lnSpc>
                <a:spcPct val="100000"/>
              </a:lnSpc>
              <a:spcAft>
                <a:spcPts val="600"/>
              </a:spcAft>
              <a:buClr>
                <a:schemeClr val="accent1"/>
              </a:buClr>
              <a:buSzPct val="8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07B2A856-6943-054B-B08B-E90997F03FA8}"/>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BD2F93B7-4B18-F845-AEC3-48F38BAAD625}"/>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43044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91B831-1D15-C546-9151-40C917314B5F}"/>
              </a:ext>
            </a:extLst>
          </p:cNvPr>
          <p:cNvGrpSpPr/>
          <p:nvPr userDrawn="1"/>
        </p:nvGrpSpPr>
        <p:grpSpPr>
          <a:xfrm>
            <a:off x="0" y="0"/>
            <a:ext cx="4041319" cy="6858000"/>
            <a:chOff x="0" y="0"/>
            <a:chExt cx="4041319" cy="6858000"/>
          </a:xfrm>
        </p:grpSpPr>
        <p:sp>
          <p:nvSpPr>
            <p:cNvPr id="13" name="Round Single Corner Rectangle 4">
              <a:extLst>
                <a:ext uri="{FF2B5EF4-FFF2-40B4-BE49-F238E27FC236}">
                  <a16:creationId xmlns:a16="http://schemas.microsoft.com/office/drawing/2014/main" id="{9D112061-1AC8-574F-8CEE-B623DD7F38F7}"/>
                </a:ext>
              </a:extLst>
            </p:cNvPr>
            <p:cNvSpPr/>
            <p:nvPr/>
          </p:nvSpPr>
          <p:spPr>
            <a:xfrm rot="2700000">
              <a:off x="3340190" y="1877308"/>
              <a:ext cx="695649" cy="70660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44965"/>
                <a:gd name="connsiteY0" fmla="*/ 0 h 755925"/>
                <a:gd name="connsiteX1" fmla="*/ 542708 w 744965"/>
                <a:gd name="connsiteY1" fmla="*/ 27399 h 755925"/>
                <a:gd name="connsiteX2" fmla="*/ 679211 w 744965"/>
                <a:gd name="connsiteY2" fmla="*/ 163902 h 755925"/>
                <a:gd name="connsiteX3" fmla="*/ 744965 w 744965"/>
                <a:gd name="connsiteY3" fmla="*/ 755925 h 755925"/>
                <a:gd name="connsiteX4" fmla="*/ 27398 w 744965"/>
                <a:gd name="connsiteY4" fmla="*/ 679212 h 755925"/>
                <a:gd name="connsiteX5" fmla="*/ 0 w 744965"/>
                <a:gd name="connsiteY5" fmla="*/ 0 h 755925"/>
                <a:gd name="connsiteX0" fmla="*/ 0 w 695649"/>
                <a:gd name="connsiteY0" fmla="*/ 0 h 706609"/>
                <a:gd name="connsiteX1" fmla="*/ 542708 w 695649"/>
                <a:gd name="connsiteY1" fmla="*/ 27399 h 706609"/>
                <a:gd name="connsiteX2" fmla="*/ 679211 w 695649"/>
                <a:gd name="connsiteY2" fmla="*/ 163902 h 706609"/>
                <a:gd name="connsiteX3" fmla="*/ 695649 w 695649"/>
                <a:gd name="connsiteY3" fmla="*/ 706609 h 706609"/>
                <a:gd name="connsiteX4" fmla="*/ 27398 w 695649"/>
                <a:gd name="connsiteY4" fmla="*/ 679212 h 706609"/>
                <a:gd name="connsiteX5" fmla="*/ 0 w 695649"/>
                <a:gd name="connsiteY5" fmla="*/ 0 h 70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649" h="706609">
                  <a:moveTo>
                    <a:pt x="0" y="0"/>
                  </a:moveTo>
                  <a:lnTo>
                    <a:pt x="542708" y="27399"/>
                  </a:lnTo>
                  <a:cubicBezTo>
                    <a:pt x="618097" y="27399"/>
                    <a:pt x="679211" y="88513"/>
                    <a:pt x="679211" y="163902"/>
                  </a:cubicBezTo>
                  <a:lnTo>
                    <a:pt x="695649" y="706609"/>
                  </a:lnTo>
                  <a:lnTo>
                    <a:pt x="27398" y="6792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5B1127-8994-BE4B-811A-2D6E2A160BAE}"/>
                </a:ext>
              </a:extLst>
            </p:cNvPr>
            <p:cNvSpPr/>
            <p:nvPr/>
          </p:nvSpPr>
          <p:spPr>
            <a:xfrm>
              <a:off x="0" y="0"/>
              <a:ext cx="36880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384C1-506A-AB46-BDE5-D06C10318461}"/>
              </a:ext>
            </a:extLst>
          </p:cNvPr>
          <p:cNvSpPr>
            <a:spLocks noGrp="1"/>
          </p:cNvSpPr>
          <p:nvPr>
            <p:ph type="title"/>
          </p:nvPr>
        </p:nvSpPr>
        <p:spPr>
          <a:xfrm>
            <a:off x="623203" y="1154628"/>
            <a:ext cx="2321475" cy="2495197"/>
          </a:xfrm>
        </p:spPr>
        <p:txBody>
          <a:bodyPr anchor="t">
            <a:normAutofit/>
          </a:bodyPr>
          <a:lstStyle>
            <a:lvl1pPr>
              <a:defRPr sz="4000"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EAE7B5A9-919B-3D42-87A9-5795CF2B283D}"/>
              </a:ext>
            </a:extLst>
          </p:cNvPr>
          <p:cNvSpPr>
            <a:spLocks noGrp="1"/>
          </p:cNvSpPr>
          <p:nvPr>
            <p:ph idx="1"/>
          </p:nvPr>
        </p:nvSpPr>
        <p:spPr>
          <a:xfrm>
            <a:off x="4431352" y="1154629"/>
            <a:ext cx="6922448" cy="5022334"/>
          </a:xfrm>
        </p:spPr>
        <p:txBody>
          <a:bodyPr anchor="t"/>
          <a:lstStyle>
            <a:lvl1pPr marL="228600" indent="-228600">
              <a:lnSpc>
                <a:spcPct val="100000"/>
              </a:lnSpc>
              <a:buClr>
                <a:schemeClr val="accent1"/>
              </a:buClr>
              <a:buSzPct val="80000"/>
              <a:buFont typeface="Courier New" panose="02070309020205020404" pitchFamily="49" charset="0"/>
              <a:buChar char="o"/>
              <a:defRPr/>
            </a:lvl1pPr>
            <a:lvl2pPr marL="685800" indent="-228600">
              <a:lnSpc>
                <a:spcPct val="100000"/>
              </a:lnSpc>
              <a:buClr>
                <a:schemeClr val="accent1"/>
              </a:buClr>
              <a:buSzPct val="80000"/>
              <a:buFont typeface="Courier New" panose="02070309020205020404" pitchFamily="49" charset="0"/>
              <a:buChar char="o"/>
              <a:defRPr/>
            </a:lvl2pPr>
            <a:lvl3pPr marL="1143000" indent="-228600">
              <a:lnSpc>
                <a:spcPct val="100000"/>
              </a:lnSpc>
              <a:buClr>
                <a:schemeClr val="accent1"/>
              </a:buClr>
              <a:buSzPct val="80000"/>
              <a:buFont typeface="Courier New" panose="02070309020205020404" pitchFamily="49" charset="0"/>
              <a:buChar char="o"/>
              <a:defRPr/>
            </a:lvl3pPr>
            <a:lvl4pPr marL="1600200" indent="-228600">
              <a:lnSpc>
                <a:spcPct val="100000"/>
              </a:lnSpc>
              <a:buClr>
                <a:schemeClr val="accent1"/>
              </a:buClr>
              <a:buSzPct val="80000"/>
              <a:buFont typeface="Courier New" panose="02070309020205020404" pitchFamily="49" charset="0"/>
              <a:buChar char="o"/>
              <a:defRPr/>
            </a:lvl4pPr>
            <a:lvl5pPr marL="2057400" indent="-228600">
              <a:lnSpc>
                <a:spcPct val="100000"/>
              </a:lnSpc>
              <a:buClr>
                <a:schemeClr val="accent1"/>
              </a:buClr>
              <a:buSzPct val="8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07B2A856-6943-054B-B08B-E90997F03FA8}"/>
              </a:ext>
            </a:extLst>
          </p:cNvPr>
          <p:cNvCxnSpPr>
            <a:cxnSpLocks/>
          </p:cNvCxnSpPr>
          <p:nvPr userDrawn="1"/>
        </p:nvCxnSpPr>
        <p:spPr>
          <a:xfrm>
            <a:off x="4246536" y="6291311"/>
            <a:ext cx="736476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058AE5B6-7D99-1341-87C0-920B46C659AA}"/>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897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7D7E1F7-1EDF-5243-8D2A-FEFA299B4E43}"/>
              </a:ext>
            </a:extLst>
          </p:cNvPr>
          <p:cNvGrpSpPr/>
          <p:nvPr userDrawn="1"/>
        </p:nvGrpSpPr>
        <p:grpSpPr>
          <a:xfrm>
            <a:off x="0" y="0"/>
            <a:ext cx="12192000" cy="2189653"/>
            <a:chOff x="1" y="1"/>
            <a:chExt cx="12192000" cy="2189653"/>
          </a:xfrm>
        </p:grpSpPr>
        <p:sp>
          <p:nvSpPr>
            <p:cNvPr id="11" name="Round Single Corner Rectangle 4">
              <a:extLst>
                <a:ext uri="{FF2B5EF4-FFF2-40B4-BE49-F238E27FC236}">
                  <a16:creationId xmlns:a16="http://schemas.microsoft.com/office/drawing/2014/main" id="{01CE147B-6B07-5D47-8EB7-B6CC4C312547}"/>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980559-C0D2-EE4D-9473-206438EEDB1E}"/>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B04C3C2-B344-C94B-AE87-584D34904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20111-3605-634A-8041-A4C22253927D}"/>
              </a:ext>
            </a:extLst>
          </p:cNvPr>
          <p:cNvSpPr>
            <a:spLocks noGrp="1"/>
          </p:cNvSpPr>
          <p:nvPr>
            <p:ph sz="half" idx="1"/>
          </p:nvPr>
        </p:nvSpPr>
        <p:spPr>
          <a:xfrm>
            <a:off x="838200" y="2359164"/>
            <a:ext cx="5181600" cy="381779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0476FB7-BADF-8C4D-A185-517C3E3126D4}"/>
              </a:ext>
            </a:extLst>
          </p:cNvPr>
          <p:cNvSpPr>
            <a:spLocks noGrp="1"/>
          </p:cNvSpPr>
          <p:nvPr>
            <p:ph sz="half" idx="2"/>
          </p:nvPr>
        </p:nvSpPr>
        <p:spPr>
          <a:xfrm>
            <a:off x="6172200" y="2359164"/>
            <a:ext cx="5181600" cy="381779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8888FA2-657D-DB40-8CC6-6DBC63963E20}"/>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FC292920-3931-D848-8140-F963D5A52E8D}"/>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42936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8E92A3A-FAF2-B54B-9441-C1C5CEEBE4F5}"/>
              </a:ext>
            </a:extLst>
          </p:cNvPr>
          <p:cNvGrpSpPr/>
          <p:nvPr userDrawn="1"/>
        </p:nvGrpSpPr>
        <p:grpSpPr>
          <a:xfrm>
            <a:off x="0" y="0"/>
            <a:ext cx="12192000" cy="2189653"/>
            <a:chOff x="1" y="1"/>
            <a:chExt cx="12192000" cy="2189653"/>
          </a:xfrm>
        </p:grpSpPr>
        <p:sp>
          <p:nvSpPr>
            <p:cNvPr id="13" name="Round Single Corner Rectangle 4">
              <a:extLst>
                <a:ext uri="{FF2B5EF4-FFF2-40B4-BE49-F238E27FC236}">
                  <a16:creationId xmlns:a16="http://schemas.microsoft.com/office/drawing/2014/main" id="{2C92AAC5-E2BC-DC4B-A93A-F45350F83487}"/>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FCC064-B366-FC4B-91A1-BD73D719EFFC}"/>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4634B-2E5C-154C-9CE1-B32889892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4C407-1566-EA49-9272-F00CDC89E5F7}"/>
              </a:ext>
            </a:extLst>
          </p:cNvPr>
          <p:cNvSpPr>
            <a:spLocks noGrp="1"/>
          </p:cNvSpPr>
          <p:nvPr>
            <p:ph type="body" idx="1"/>
          </p:nvPr>
        </p:nvSpPr>
        <p:spPr>
          <a:xfrm>
            <a:off x="839788" y="2267435"/>
            <a:ext cx="5157787" cy="54085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3A779D1-FE6F-2942-A4B7-38511F822AD5}"/>
              </a:ext>
            </a:extLst>
          </p:cNvPr>
          <p:cNvSpPr>
            <a:spLocks noGrp="1"/>
          </p:cNvSpPr>
          <p:nvPr>
            <p:ph sz="half" idx="2"/>
          </p:nvPr>
        </p:nvSpPr>
        <p:spPr>
          <a:xfrm>
            <a:off x="839788" y="2808287"/>
            <a:ext cx="5157787" cy="3271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6DE4572-6C91-2749-8E7C-EA8EF3FF22E2}"/>
              </a:ext>
            </a:extLst>
          </p:cNvPr>
          <p:cNvSpPr>
            <a:spLocks noGrp="1"/>
          </p:cNvSpPr>
          <p:nvPr>
            <p:ph type="body" sz="quarter" idx="3"/>
          </p:nvPr>
        </p:nvSpPr>
        <p:spPr>
          <a:xfrm>
            <a:off x="6172200" y="2267435"/>
            <a:ext cx="5183188" cy="54085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816C5B-6E86-CF47-AC93-B23FC0535BDC}"/>
              </a:ext>
            </a:extLst>
          </p:cNvPr>
          <p:cNvSpPr>
            <a:spLocks noGrp="1"/>
          </p:cNvSpPr>
          <p:nvPr>
            <p:ph sz="quarter" idx="4"/>
          </p:nvPr>
        </p:nvSpPr>
        <p:spPr>
          <a:xfrm>
            <a:off x="6172200" y="2808287"/>
            <a:ext cx="5183188" cy="32714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E9CA4E8-F137-E343-B324-3C46E4290D7B}"/>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ooter Placeholder 4">
            <a:extLst>
              <a:ext uri="{FF2B5EF4-FFF2-40B4-BE49-F238E27FC236}">
                <a16:creationId xmlns:a16="http://schemas.microsoft.com/office/drawing/2014/main" id="{A4349983-6605-734C-9FB4-2E0F96594055}"/>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16431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BF2EEE-805C-AF45-B36D-263365033ECB}"/>
              </a:ext>
            </a:extLst>
          </p:cNvPr>
          <p:cNvGrpSpPr/>
          <p:nvPr userDrawn="1"/>
        </p:nvGrpSpPr>
        <p:grpSpPr>
          <a:xfrm>
            <a:off x="0" y="0"/>
            <a:ext cx="12192000" cy="2189653"/>
            <a:chOff x="1" y="1"/>
            <a:chExt cx="12192000" cy="2189653"/>
          </a:xfrm>
        </p:grpSpPr>
        <p:sp>
          <p:nvSpPr>
            <p:cNvPr id="9" name="Round Single Corner Rectangle 4">
              <a:extLst>
                <a:ext uri="{FF2B5EF4-FFF2-40B4-BE49-F238E27FC236}">
                  <a16:creationId xmlns:a16="http://schemas.microsoft.com/office/drawing/2014/main" id="{F7FDDDB1-EE10-724A-A4D2-3F6FF9B94C1B}"/>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501DD3-5184-934B-8B22-2A0AA5A8408D}"/>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8277E54-8BB0-0943-BFD3-9434FB9A2151}"/>
              </a:ext>
            </a:extLst>
          </p:cNvPr>
          <p:cNvSpPr>
            <a:spLocks noGrp="1"/>
          </p:cNvSpPr>
          <p:nvPr>
            <p:ph type="title"/>
          </p:nvPr>
        </p:nvSpPr>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132544A4-7210-E543-81B8-3B64D1F1935E}"/>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C6B0FBCF-1A76-184A-9E57-F41F00C32C5E}"/>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19265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779604-E820-1F49-8DED-B67CDBEBDECB}"/>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9CCF0EFC-8A10-4640-8C62-0541D7BBEB81}"/>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sz="900" dirty="0"/>
              <a:t>Tackling Vaccine Hesitancy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4389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AEE2E-C65F-2041-B700-5450C2252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8F95C4-C7F4-5747-9281-3D93E4132080}"/>
              </a:ext>
            </a:extLst>
          </p:cNvPr>
          <p:cNvSpPr>
            <a:spLocks noGrp="1"/>
          </p:cNvSpPr>
          <p:nvPr>
            <p:ph type="body" idx="1"/>
          </p:nvPr>
        </p:nvSpPr>
        <p:spPr>
          <a:xfrm>
            <a:off x="838200" y="2285999"/>
            <a:ext cx="10515600" cy="3890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18D14F-1DD4-BF4D-9001-6D6FE84B5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76D76-70EB-D844-BAEA-6481CC913E75}" type="datetimeFigureOut">
              <a:rPr lang="en-US" smtClean="0"/>
              <a:t>6/10/2021</a:t>
            </a:fld>
            <a:endParaRPr lang="en-US"/>
          </a:p>
        </p:txBody>
      </p:sp>
      <p:sp>
        <p:nvSpPr>
          <p:cNvPr id="5" name="Footer Placeholder 4">
            <a:extLst>
              <a:ext uri="{FF2B5EF4-FFF2-40B4-BE49-F238E27FC236}">
                <a16:creationId xmlns:a16="http://schemas.microsoft.com/office/drawing/2014/main" id="{12525A73-CBC8-EC45-935B-9F6644034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5BBC2-8445-784C-A0D3-4AA9093BA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0A1BA-E83C-4A41-B09F-FD5B457B3A84}" type="slidenum">
              <a:rPr lang="en-US" smtClean="0"/>
              <a:t>‹#›</a:t>
            </a:fld>
            <a:endParaRPr lang="en-US"/>
          </a:p>
        </p:txBody>
      </p:sp>
    </p:spTree>
    <p:extLst>
      <p:ext uri="{BB962C8B-B14F-4D97-AF65-F5344CB8AC3E}">
        <p14:creationId xmlns:p14="http://schemas.microsoft.com/office/powerpoint/2010/main" val="2735657203"/>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82" r:id="rId3"/>
    <p:sldLayoutId id="2147483788" r:id="rId4"/>
    <p:sldLayoutId id="2147483784" r:id="rId5"/>
    <p:sldLayoutId id="2147483785" r:id="rId6"/>
    <p:sldLayoutId id="2147483786" r:id="rId7"/>
    <p:sldLayoutId id="2147483787" r:id="rId8"/>
  </p:sldLayoutIdLst>
  <p:hf sldNum="0" hdr="0" dt="0"/>
  <p:txStyles>
    <p:titleStyle>
      <a:lvl1pPr algn="l" defTabSz="914400" rtl="0" eaLnBrk="1" latinLnBrk="0" hangingPunct="1">
        <a:lnSpc>
          <a:spcPct val="90000"/>
        </a:lnSpc>
        <a:spcBef>
          <a:spcPct val="0"/>
        </a:spcBef>
        <a:buNone/>
        <a:defRPr sz="4000" b="0" i="0" kern="1200">
          <a:solidFill>
            <a:schemeClr val="bg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120000"/>
        <a:buFont typeface="System Font Regular"/>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SzPct val="120000"/>
        <a:buFont typeface="System Font Regular"/>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buClr>
          <a:schemeClr val="accent1"/>
        </a:buClr>
        <a:buSzPct val="120000"/>
        <a:buFont typeface="System Font Regular"/>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buClr>
          <a:schemeClr val="accent1"/>
        </a:buClr>
        <a:buSzPct val="120000"/>
        <a:buFont typeface="System Font Regular"/>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buClr>
          <a:schemeClr val="accent1"/>
        </a:buClr>
        <a:buSzPct val="120000"/>
        <a:buFont typeface="System Font Regular"/>
        <a:buChar char="⚬"/>
        <a:defRPr sz="1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ccinateyourfamily.org/questions-about-vaccines/vaccine-ingredien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vaccines/parents/why-vaccinate/vaccine-decision.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tiff"/><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mynevadacounty.com/DocumentCenter/View/11245/Immunization-Parent-FAQs-IMM-916-PDF?bidId="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youtu.be/_LQqkhoQTUw" TargetMode="External"/><Relationship Id="rId4" Type="http://schemas.openxmlformats.org/officeDocument/2006/relationships/hyperlink" Target="https://www.youtube.com/watch?v=Xf9-N4wLhA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chop.edu/centers-programs/vaccine-education-center/vaccine-ingredients/antibiotic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chop.edu/centers-programs/vaccine-education-center/vaccine-ingredients/formaldehyde" TargetMode="External"/><Relationship Id="rId4" Type="http://schemas.openxmlformats.org/officeDocument/2006/relationships/hyperlink" Target="https://www.chop.edu/centers-programs/vaccine-education-center/vaccine-ingredients/egg-produc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cdc.gov/vaccines/vac-gen/additives.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A7AD-9EEF-0E4D-8A23-D684F4B31DF2}"/>
              </a:ext>
            </a:extLst>
          </p:cNvPr>
          <p:cNvSpPr>
            <a:spLocks noGrp="1"/>
          </p:cNvSpPr>
          <p:nvPr>
            <p:ph type="ctrTitle"/>
          </p:nvPr>
        </p:nvSpPr>
        <p:spPr>
          <a:xfrm>
            <a:off x="778143" y="1340603"/>
            <a:ext cx="5317857" cy="4176793"/>
          </a:xfrm>
        </p:spPr>
        <p:txBody>
          <a:bodyPr vert="horz" lIns="91440" tIns="45720" rIns="91440" bIns="45720" rtlCol="0" anchor="ctr">
            <a:normAutofit/>
          </a:bodyPr>
          <a:lstStyle/>
          <a:p>
            <a:r>
              <a:rPr lang="en-US" sz="5400" dirty="0"/>
              <a:t>Vaccine Ingredients &amp; Vaccine </a:t>
            </a:r>
            <a:br>
              <a:rPr lang="en-US" sz="5400" dirty="0"/>
            </a:br>
            <a:r>
              <a:rPr lang="en-US" sz="5400" dirty="0"/>
              <a:t>Safety</a:t>
            </a:r>
            <a:endParaRPr lang="en-US" sz="5400" dirty="0">
              <a:solidFill>
                <a:schemeClr val="bg1"/>
              </a:solidFill>
            </a:endParaRPr>
          </a:p>
        </p:txBody>
      </p:sp>
      <p:sp>
        <p:nvSpPr>
          <p:cNvPr id="11" name="TextBox 10">
            <a:extLst>
              <a:ext uri="{FF2B5EF4-FFF2-40B4-BE49-F238E27FC236}">
                <a16:creationId xmlns:a16="http://schemas.microsoft.com/office/drawing/2014/main" id="{8A5BF410-51B8-1C4E-9228-34A2C5DEBC0D}"/>
              </a:ext>
            </a:extLst>
          </p:cNvPr>
          <p:cNvSpPr txBox="1"/>
          <p:nvPr/>
        </p:nvSpPr>
        <p:spPr>
          <a:xfrm>
            <a:off x="7299434" y="3849906"/>
            <a:ext cx="4264573" cy="307777"/>
          </a:xfrm>
          <a:prstGeom prst="rect">
            <a:avLst/>
          </a:prstGeom>
          <a:noFill/>
        </p:spPr>
        <p:txBody>
          <a:bodyPr wrap="square" rtlCol="0">
            <a:spAutoFit/>
          </a:bodyPr>
          <a:lstStyle/>
          <a:p>
            <a:r>
              <a:rPr lang="en-US" sz="1400" dirty="0">
                <a:solidFill>
                  <a:schemeClr val="tx2"/>
                </a:solidFill>
              </a:rPr>
              <a:t>May 24, 2021</a:t>
            </a:r>
          </a:p>
        </p:txBody>
      </p:sp>
      <p:sp>
        <p:nvSpPr>
          <p:cNvPr id="5" name="Rectangle 4">
            <a:extLst>
              <a:ext uri="{FF2B5EF4-FFF2-40B4-BE49-F238E27FC236}">
                <a16:creationId xmlns:a16="http://schemas.microsoft.com/office/drawing/2014/main" id="{545E6D01-5E99-124B-BE25-7566DB35276A}"/>
              </a:ext>
            </a:extLst>
          </p:cNvPr>
          <p:cNvSpPr/>
          <p:nvPr/>
        </p:nvSpPr>
        <p:spPr>
          <a:xfrm>
            <a:off x="7464971" y="1128166"/>
            <a:ext cx="3925614" cy="19775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REACH organization’s</a:t>
            </a:r>
            <a:br>
              <a:rPr lang="en-US" dirty="0"/>
            </a:br>
            <a:r>
              <a:rPr lang="en-US" dirty="0"/>
              <a:t>logo here</a:t>
            </a:r>
            <a:br>
              <a:rPr lang="en-US" dirty="0"/>
            </a:br>
            <a:r>
              <a:rPr lang="en-US" sz="1000" dirty="0"/>
              <a:t>(then remove green frame)</a:t>
            </a:r>
          </a:p>
        </p:txBody>
      </p:sp>
      <p:sp>
        <p:nvSpPr>
          <p:cNvPr id="4" name="Subtitle 3">
            <a:extLst>
              <a:ext uri="{FF2B5EF4-FFF2-40B4-BE49-F238E27FC236}">
                <a16:creationId xmlns:a16="http://schemas.microsoft.com/office/drawing/2014/main" id="{8BF25882-67E2-D14A-8872-20E64A7A1AD8}"/>
              </a:ext>
            </a:extLst>
          </p:cNvPr>
          <p:cNvSpPr>
            <a:spLocks noGrp="1"/>
          </p:cNvSpPr>
          <p:nvPr>
            <p:ph type="subTitle" idx="1"/>
          </p:nvPr>
        </p:nvSpPr>
        <p:spPr>
          <a:xfrm>
            <a:off x="7299434" y="5517396"/>
            <a:ext cx="4356538" cy="961753"/>
          </a:xfrm>
        </p:spPr>
        <p:txBody>
          <a:bodyPr>
            <a:normAutofit/>
          </a:bodyPr>
          <a:lstStyle/>
          <a:p>
            <a:pPr algn="l"/>
            <a:r>
              <a:rPr lang="en-US" sz="1000" dirty="0">
                <a:latin typeface="Calibri"/>
                <a:cs typeface="Calibri"/>
              </a:rPr>
              <a:t>This</a:t>
            </a:r>
            <a:r>
              <a:rPr lang="en-US" sz="1000" dirty="0">
                <a:cs typeface="Calibri"/>
              </a:rPr>
              <a:t> webinar is supported by the Centers for Disease Control and Prevention of the U.S. Department of Health and Human Services (HHS) as part of a Cooperative Agreement. The contents are those of the author(s) and do not necessarily represent the official views of, nor an endorsement, by CDC/HHS, or the U.S. Government.</a:t>
            </a:r>
          </a:p>
        </p:txBody>
      </p:sp>
    </p:spTree>
    <p:extLst>
      <p:ext uri="{BB962C8B-B14F-4D97-AF65-F5344CB8AC3E}">
        <p14:creationId xmlns:p14="http://schemas.microsoft.com/office/powerpoint/2010/main" val="354073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7A75-5EF2-1348-A187-89E38F198B7E}"/>
              </a:ext>
            </a:extLst>
          </p:cNvPr>
          <p:cNvSpPr>
            <a:spLocks noGrp="1"/>
          </p:cNvSpPr>
          <p:nvPr>
            <p:ph type="title"/>
          </p:nvPr>
        </p:nvSpPr>
        <p:spPr/>
        <p:txBody>
          <a:bodyPr/>
          <a:lstStyle/>
          <a:p>
            <a:r>
              <a:rPr lang="en-US" dirty="0">
                <a:solidFill>
                  <a:srgbClr val="FFFFFF"/>
                </a:solidFill>
              </a:rPr>
              <a:t>What are Adjuvants?</a:t>
            </a:r>
            <a:endParaRPr lang="en-US" dirty="0"/>
          </a:p>
        </p:txBody>
      </p:sp>
      <p:sp>
        <p:nvSpPr>
          <p:cNvPr id="3" name="Content Placeholder 2">
            <a:extLst>
              <a:ext uri="{FF2B5EF4-FFF2-40B4-BE49-F238E27FC236}">
                <a16:creationId xmlns:a16="http://schemas.microsoft.com/office/drawing/2014/main" id="{9CA474FA-CBF6-394D-817E-B2CB928D00DF}"/>
              </a:ext>
            </a:extLst>
          </p:cNvPr>
          <p:cNvSpPr>
            <a:spLocks noGrp="1"/>
          </p:cNvSpPr>
          <p:nvPr>
            <p:ph idx="1"/>
          </p:nvPr>
        </p:nvSpPr>
        <p:spPr/>
        <p:txBody>
          <a:bodyPr/>
          <a:lstStyle/>
          <a:p>
            <a:r>
              <a:rPr lang="en-US" dirty="0"/>
              <a:t>Boosters that make the immune response stronger and the vaccine </a:t>
            </a:r>
            <a:br>
              <a:rPr lang="en-US" dirty="0"/>
            </a:br>
            <a:r>
              <a:rPr lang="en-US" dirty="0"/>
              <a:t>work better. </a:t>
            </a:r>
          </a:p>
          <a:p>
            <a:r>
              <a:rPr lang="en-US" dirty="0"/>
              <a:t>They allow scientists to use less of the killed germ to make the vaccine.</a:t>
            </a:r>
          </a:p>
          <a:p>
            <a:r>
              <a:rPr lang="en-US" b="1" i="1" dirty="0"/>
              <a:t>All</a:t>
            </a:r>
            <a:r>
              <a:rPr lang="en-US" dirty="0"/>
              <a:t> vaccines, including those that contain adjuvants, are tested for safety and effectiveness in clinical trials before licensed for use in the U.S. and continuously monitored by CDC and FDA once approved.</a:t>
            </a:r>
          </a:p>
          <a:p>
            <a:r>
              <a:rPr lang="en-US" dirty="0"/>
              <a:t>More information is at Vaccinate Your Family: </a:t>
            </a:r>
            <a:r>
              <a:rPr lang="en-US" dirty="0">
                <a:hlinkClick r:id="rId3"/>
              </a:rPr>
              <a:t>https://www.vaccinateyourfamily.org/questions-about-vaccines/vaccine-ingredients/</a:t>
            </a:r>
            <a:endParaRPr lang="en-US" dirty="0"/>
          </a:p>
        </p:txBody>
      </p:sp>
      <p:sp>
        <p:nvSpPr>
          <p:cNvPr id="4" name="Footer Placeholder 3">
            <a:extLst>
              <a:ext uri="{FF2B5EF4-FFF2-40B4-BE49-F238E27FC236}">
                <a16:creationId xmlns:a16="http://schemas.microsoft.com/office/drawing/2014/main" id="{F16DCAA4-0A15-944D-82D0-F4C18832DB66}"/>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10</a:t>
            </a:fld>
            <a:endParaRPr lang="en-US" dirty="0"/>
          </a:p>
        </p:txBody>
      </p:sp>
    </p:spTree>
    <p:extLst>
      <p:ext uri="{BB962C8B-B14F-4D97-AF65-F5344CB8AC3E}">
        <p14:creationId xmlns:p14="http://schemas.microsoft.com/office/powerpoint/2010/main" val="147945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564F-0268-4B4E-B144-CFB937029720}"/>
              </a:ext>
            </a:extLst>
          </p:cNvPr>
          <p:cNvSpPr>
            <a:spLocks noGrp="1"/>
          </p:cNvSpPr>
          <p:nvPr>
            <p:ph type="title"/>
          </p:nvPr>
        </p:nvSpPr>
        <p:spPr/>
        <p:txBody>
          <a:bodyPr/>
          <a:lstStyle/>
          <a:p>
            <a:r>
              <a:rPr lang="en-US" dirty="0"/>
              <a:t>Vaccine Infographics</a:t>
            </a:r>
          </a:p>
        </p:txBody>
      </p:sp>
      <p:pic>
        <p:nvPicPr>
          <p:cNvPr id="6" name="Content Placeholder 5">
            <a:extLst>
              <a:ext uri="{FF2B5EF4-FFF2-40B4-BE49-F238E27FC236}">
                <a16:creationId xmlns:a16="http://schemas.microsoft.com/office/drawing/2014/main" id="{CD4BB9D2-FA13-7846-B337-C6BE93DC8A20}"/>
              </a:ext>
            </a:extLst>
          </p:cNvPr>
          <p:cNvPicPr>
            <a:picLocks noGrp="1" noChangeAspect="1"/>
          </p:cNvPicPr>
          <p:nvPr>
            <p:ph idx="1"/>
          </p:nvPr>
        </p:nvPicPr>
        <p:blipFill>
          <a:blip r:embed="rId2"/>
          <a:stretch>
            <a:fillRect/>
          </a:stretch>
        </p:blipFill>
        <p:spPr>
          <a:xfrm>
            <a:off x="2376554" y="2155544"/>
            <a:ext cx="1597949" cy="4007971"/>
          </a:xfrm>
        </p:spPr>
      </p:pic>
      <p:sp>
        <p:nvSpPr>
          <p:cNvPr id="4" name="Footer Placeholder 3">
            <a:extLst>
              <a:ext uri="{FF2B5EF4-FFF2-40B4-BE49-F238E27FC236}">
                <a16:creationId xmlns:a16="http://schemas.microsoft.com/office/drawing/2014/main" id="{304CCEC3-AAEE-CF4A-9DA4-DDADAD7EFF5D}"/>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11</a:t>
            </a:fld>
            <a:endParaRPr lang="en-US" dirty="0"/>
          </a:p>
        </p:txBody>
      </p:sp>
      <p:pic>
        <p:nvPicPr>
          <p:cNvPr id="8" name="Picture 7">
            <a:extLst>
              <a:ext uri="{FF2B5EF4-FFF2-40B4-BE49-F238E27FC236}">
                <a16:creationId xmlns:a16="http://schemas.microsoft.com/office/drawing/2014/main" id="{65E74E18-5591-4645-9C70-F5EFCBB3FC05}"/>
              </a:ext>
            </a:extLst>
          </p:cNvPr>
          <p:cNvPicPr>
            <a:picLocks noChangeAspect="1"/>
          </p:cNvPicPr>
          <p:nvPr/>
        </p:nvPicPr>
        <p:blipFill>
          <a:blip r:embed="rId3"/>
          <a:stretch>
            <a:fillRect/>
          </a:stretch>
        </p:blipFill>
        <p:spPr>
          <a:xfrm>
            <a:off x="5301391" y="2155545"/>
            <a:ext cx="1589217" cy="4007971"/>
          </a:xfrm>
          <a:prstGeom prst="rect">
            <a:avLst/>
          </a:prstGeom>
        </p:spPr>
      </p:pic>
      <p:pic>
        <p:nvPicPr>
          <p:cNvPr id="10" name="Picture 9">
            <a:extLst>
              <a:ext uri="{FF2B5EF4-FFF2-40B4-BE49-F238E27FC236}">
                <a16:creationId xmlns:a16="http://schemas.microsoft.com/office/drawing/2014/main" id="{F19BFEF0-A564-DA45-B603-8E7D750BACD9}"/>
              </a:ext>
            </a:extLst>
          </p:cNvPr>
          <p:cNvPicPr>
            <a:picLocks noChangeAspect="1"/>
          </p:cNvPicPr>
          <p:nvPr/>
        </p:nvPicPr>
        <p:blipFill>
          <a:blip r:embed="rId4"/>
          <a:stretch>
            <a:fillRect/>
          </a:stretch>
        </p:blipFill>
        <p:spPr>
          <a:xfrm>
            <a:off x="8143930" y="2155544"/>
            <a:ext cx="1606681" cy="4007971"/>
          </a:xfrm>
          <a:prstGeom prst="rect">
            <a:avLst/>
          </a:prstGeom>
        </p:spPr>
      </p:pic>
    </p:spTree>
    <p:extLst>
      <p:ext uri="{BB962C8B-B14F-4D97-AF65-F5344CB8AC3E}">
        <p14:creationId xmlns:p14="http://schemas.microsoft.com/office/powerpoint/2010/main" val="106537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33BC-5489-434E-AB4D-899AEC940EBE}"/>
              </a:ext>
            </a:extLst>
          </p:cNvPr>
          <p:cNvSpPr>
            <a:spLocks noGrp="1"/>
          </p:cNvSpPr>
          <p:nvPr>
            <p:ph type="title"/>
          </p:nvPr>
        </p:nvSpPr>
        <p:spPr/>
        <p:txBody>
          <a:bodyPr/>
          <a:lstStyle/>
          <a:p>
            <a:r>
              <a:rPr lang="en-US" dirty="0"/>
              <a:t>Vaccine Safety</a:t>
            </a:r>
          </a:p>
        </p:txBody>
      </p:sp>
      <p:sp>
        <p:nvSpPr>
          <p:cNvPr id="3" name="Text Placeholder 2">
            <a:extLst>
              <a:ext uri="{FF2B5EF4-FFF2-40B4-BE49-F238E27FC236}">
                <a16:creationId xmlns:a16="http://schemas.microsoft.com/office/drawing/2014/main" id="{B5CFE4E5-BC31-7F4D-8EEA-3D63EBA04852}"/>
              </a:ext>
            </a:extLst>
          </p:cNvPr>
          <p:cNvSpPr>
            <a:spLocks noGrp="1"/>
          </p:cNvSpPr>
          <p:nvPr>
            <p:ph type="body" idx="1"/>
          </p:nvPr>
        </p:nvSpPr>
        <p:spPr/>
        <p:txBody>
          <a:bodyPr/>
          <a:lstStyle/>
          <a:p>
            <a:r>
              <a:rPr lang="en-US" dirty="0">
                <a:solidFill>
                  <a:schemeClr val="tx1"/>
                </a:solidFill>
              </a:rPr>
              <a:t>Vaccines are safe!</a:t>
            </a:r>
          </a:p>
        </p:txBody>
      </p:sp>
      <p:sp>
        <p:nvSpPr>
          <p:cNvPr id="4" name="Footer Placeholder 3">
            <a:extLst>
              <a:ext uri="{FF2B5EF4-FFF2-40B4-BE49-F238E27FC236}">
                <a16:creationId xmlns:a16="http://schemas.microsoft.com/office/drawing/2014/main" id="{437FA616-58DB-C449-8D63-0637ECD5209E}"/>
              </a:ext>
            </a:extLst>
          </p:cNvPr>
          <p:cNvSpPr>
            <a:spLocks noGrp="1"/>
          </p:cNvSpPr>
          <p:nvPr>
            <p:ph type="ftr" sz="quarter" idx="11"/>
          </p:nvPr>
        </p:nvSpPr>
        <p:spPr/>
        <p:txBody>
          <a:bodyPr/>
          <a:lstStyle/>
          <a:p>
            <a:pPr algn="r"/>
            <a:r>
              <a:rPr lang="en-US" dirty="0"/>
              <a:t>Tackling Vaccine Hesitancy  </a:t>
            </a:r>
            <a:r>
              <a:rPr lang="en-US" dirty="0">
                <a:solidFill>
                  <a:schemeClr val="accent1"/>
                </a:solidFill>
              </a:rPr>
              <a:t>|</a:t>
            </a:r>
            <a:r>
              <a:rPr lang="en-US" dirty="0"/>
              <a:t>  </a:t>
            </a:r>
            <a:fld id="{08C3C7A2-50F5-1744-BD1D-D0E47CFB998F}" type="slidenum">
              <a:rPr lang="en-US"/>
              <a:pPr algn="r"/>
              <a:t>12</a:t>
            </a:fld>
            <a:endParaRPr lang="en-US" dirty="0"/>
          </a:p>
        </p:txBody>
      </p:sp>
    </p:spTree>
    <p:extLst>
      <p:ext uri="{BB962C8B-B14F-4D97-AF65-F5344CB8AC3E}">
        <p14:creationId xmlns:p14="http://schemas.microsoft.com/office/powerpoint/2010/main" val="296744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364D7B-1098-954B-96C8-896152C0B70F}"/>
              </a:ext>
            </a:extLst>
          </p:cNvPr>
          <p:cNvSpPr>
            <a:spLocks noGrp="1"/>
          </p:cNvSpPr>
          <p:nvPr>
            <p:ph type="ftr" sz="quarter" idx="11"/>
          </p:nvPr>
        </p:nvSpPr>
        <p:spPr/>
        <p:txBody>
          <a:bodyPr/>
          <a:lstStyle/>
          <a:p>
            <a:pPr algn="r"/>
            <a:r>
              <a:rPr lang="en-US" dirty="0"/>
              <a:t>Tackling Vaccine Hesitancy  </a:t>
            </a:r>
            <a:r>
              <a:rPr lang="en-US" dirty="0">
                <a:solidFill>
                  <a:schemeClr val="accent1"/>
                </a:solidFill>
              </a:rPr>
              <a:t>|</a:t>
            </a:r>
            <a:r>
              <a:rPr lang="en-US" dirty="0"/>
              <a:t>  </a:t>
            </a:r>
            <a:fld id="{08C3C7A2-50F5-1744-BD1D-D0E47CFB998F}" type="slidenum">
              <a:rPr lang="en-US"/>
              <a:pPr algn="r"/>
              <a:t>13</a:t>
            </a:fld>
            <a:endParaRPr lang="en-US" dirty="0"/>
          </a:p>
        </p:txBody>
      </p:sp>
      <p:pic>
        <p:nvPicPr>
          <p:cNvPr id="3" name="Picture 5" descr="Text&#10;&#10;Description automatically generated">
            <a:extLst>
              <a:ext uri="{FF2B5EF4-FFF2-40B4-BE49-F238E27FC236}">
                <a16:creationId xmlns:a16="http://schemas.microsoft.com/office/drawing/2014/main" id="{00F791F2-FC35-C24F-B67D-92AEFABE3B57}"/>
              </a:ext>
            </a:extLst>
          </p:cNvPr>
          <p:cNvPicPr>
            <a:picLocks noChangeAspect="1"/>
          </p:cNvPicPr>
          <p:nvPr/>
        </p:nvPicPr>
        <p:blipFill rotWithShape="1">
          <a:blip r:embed="rId3"/>
          <a:srcRect l="12795" t="4291" r="12243"/>
          <a:stretch/>
        </p:blipFill>
        <p:spPr>
          <a:xfrm>
            <a:off x="2848791" y="210097"/>
            <a:ext cx="6494417" cy="5990787"/>
          </a:xfrm>
          <a:prstGeom prst="rect">
            <a:avLst/>
          </a:prstGeom>
        </p:spPr>
      </p:pic>
    </p:spTree>
    <p:extLst>
      <p:ext uri="{BB962C8B-B14F-4D97-AF65-F5344CB8AC3E}">
        <p14:creationId xmlns:p14="http://schemas.microsoft.com/office/powerpoint/2010/main" val="56964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CFEEAE-1E65-2A41-83E8-58CB5196E1D8}"/>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14</a:t>
            </a:fld>
            <a:endParaRPr lang="en-US" dirty="0"/>
          </a:p>
        </p:txBody>
      </p:sp>
      <p:pic>
        <p:nvPicPr>
          <p:cNvPr id="3" name="Picture 3" descr="Text&#10;&#10;Description automatically generated">
            <a:extLst>
              <a:ext uri="{FF2B5EF4-FFF2-40B4-BE49-F238E27FC236}">
                <a16:creationId xmlns:a16="http://schemas.microsoft.com/office/drawing/2014/main" id="{AA2467FD-9D77-F14C-B063-AED6EE002C33}"/>
              </a:ext>
            </a:extLst>
          </p:cNvPr>
          <p:cNvPicPr>
            <a:picLocks noChangeAspect="1"/>
          </p:cNvPicPr>
          <p:nvPr/>
        </p:nvPicPr>
        <p:blipFill rotWithShape="1">
          <a:blip r:embed="rId3"/>
          <a:srcRect l="18435" r="12882"/>
          <a:stretch/>
        </p:blipFill>
        <p:spPr>
          <a:xfrm>
            <a:off x="2418753" y="243020"/>
            <a:ext cx="7354494" cy="5916042"/>
          </a:xfrm>
          <a:prstGeom prst="rect">
            <a:avLst/>
          </a:prstGeom>
        </p:spPr>
      </p:pic>
    </p:spTree>
    <p:extLst>
      <p:ext uri="{BB962C8B-B14F-4D97-AF65-F5344CB8AC3E}">
        <p14:creationId xmlns:p14="http://schemas.microsoft.com/office/powerpoint/2010/main" val="145484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23B3E4-084C-734C-ACD6-30EEEB19670A}"/>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15</a:t>
            </a:fld>
            <a:endParaRPr lang="en-US" dirty="0"/>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258F0956-2B65-8E4C-BE6F-8AF1FC1867AE}"/>
              </a:ext>
            </a:extLst>
          </p:cNvPr>
          <p:cNvPicPr>
            <a:picLocks noChangeAspect="1"/>
          </p:cNvPicPr>
          <p:nvPr/>
        </p:nvPicPr>
        <p:blipFill rotWithShape="1">
          <a:blip r:embed="rId3"/>
          <a:srcRect l="14898" t="-1" r="15329" b="2352"/>
          <a:stretch/>
        </p:blipFill>
        <p:spPr>
          <a:xfrm>
            <a:off x="2716559" y="231118"/>
            <a:ext cx="6758882" cy="5982617"/>
          </a:xfrm>
          <a:prstGeom prst="rect">
            <a:avLst/>
          </a:prstGeom>
        </p:spPr>
      </p:pic>
    </p:spTree>
    <p:extLst>
      <p:ext uri="{BB962C8B-B14F-4D97-AF65-F5344CB8AC3E}">
        <p14:creationId xmlns:p14="http://schemas.microsoft.com/office/powerpoint/2010/main" val="110416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AF29-3128-B947-9D6E-D01D0893F0F0}"/>
              </a:ext>
            </a:extLst>
          </p:cNvPr>
          <p:cNvSpPr>
            <a:spLocks noGrp="1"/>
          </p:cNvSpPr>
          <p:nvPr>
            <p:ph type="title"/>
          </p:nvPr>
        </p:nvSpPr>
        <p:spPr/>
        <p:txBody>
          <a:bodyPr/>
          <a:lstStyle/>
          <a:p>
            <a:r>
              <a:rPr lang="en-US" dirty="0">
                <a:solidFill>
                  <a:srgbClr val="FFFFFF"/>
                </a:solidFill>
              </a:rPr>
              <a:t>Adverse Events</a:t>
            </a:r>
            <a:endParaRPr lang="en-US" dirty="0"/>
          </a:p>
        </p:txBody>
      </p:sp>
      <p:sp>
        <p:nvSpPr>
          <p:cNvPr id="3" name="Content Placeholder 2">
            <a:extLst>
              <a:ext uri="{FF2B5EF4-FFF2-40B4-BE49-F238E27FC236}">
                <a16:creationId xmlns:a16="http://schemas.microsoft.com/office/drawing/2014/main" id="{7A90F063-ABD3-3449-A3E3-04CAEA7A05E1}"/>
              </a:ext>
            </a:extLst>
          </p:cNvPr>
          <p:cNvSpPr>
            <a:spLocks noGrp="1"/>
          </p:cNvSpPr>
          <p:nvPr>
            <p:ph idx="1"/>
          </p:nvPr>
        </p:nvSpPr>
        <p:spPr>
          <a:xfrm>
            <a:off x="838200" y="2359164"/>
            <a:ext cx="10029497" cy="3817798"/>
          </a:xfrm>
        </p:spPr>
        <p:txBody>
          <a:bodyPr>
            <a:normAutofit fontScale="77500" lnSpcReduction="20000"/>
          </a:bodyPr>
          <a:lstStyle/>
          <a:p>
            <a:pPr marL="0" indent="0">
              <a:spcAft>
                <a:spcPts val="0"/>
              </a:spcAft>
              <a:buNone/>
            </a:pPr>
            <a:r>
              <a:rPr lang="en-US" sz="2300" b="1" dirty="0">
                <a:solidFill>
                  <a:schemeClr val="tx2"/>
                </a:solidFill>
              </a:rPr>
              <a:t>True reactions to the vaccine:</a:t>
            </a:r>
            <a:endParaRPr lang="en-US" sz="2300" dirty="0">
              <a:solidFill>
                <a:schemeClr val="tx2"/>
              </a:solidFill>
              <a:cs typeface="Calibri"/>
            </a:endParaRPr>
          </a:p>
          <a:p>
            <a:r>
              <a:rPr lang="en-US" dirty="0"/>
              <a:t>Common, known side effects </a:t>
            </a:r>
            <a:endParaRPr lang="en-US" dirty="0">
              <a:cs typeface="Calibri"/>
            </a:endParaRPr>
          </a:p>
          <a:p>
            <a:r>
              <a:rPr lang="en-US" dirty="0"/>
              <a:t>Serious reactions, like allergic reactions (extremely rare)</a:t>
            </a:r>
            <a:endParaRPr lang="en-US" dirty="0">
              <a:cs typeface="Calibri"/>
            </a:endParaRPr>
          </a:p>
          <a:p>
            <a:pPr marL="0" indent="0">
              <a:spcBef>
                <a:spcPts val="1600"/>
              </a:spcBef>
              <a:spcAft>
                <a:spcPts val="0"/>
              </a:spcAft>
              <a:buNone/>
            </a:pPr>
            <a:r>
              <a:rPr lang="en-US" sz="2300" b="1" dirty="0">
                <a:solidFill>
                  <a:schemeClr val="tx2"/>
                </a:solidFill>
              </a:rPr>
              <a:t>Adverse events</a:t>
            </a:r>
            <a:endParaRPr lang="en-US" sz="2300" dirty="0">
              <a:solidFill>
                <a:schemeClr val="tx2"/>
              </a:solidFill>
              <a:cs typeface="Calibri"/>
            </a:endParaRPr>
          </a:p>
          <a:p>
            <a:r>
              <a:rPr lang="en-US" b="1" dirty="0"/>
              <a:t>Side effects</a:t>
            </a:r>
            <a:br>
              <a:rPr lang="en-US" dirty="0"/>
            </a:br>
            <a:r>
              <a:rPr lang="en-US" dirty="0"/>
              <a:t>A </a:t>
            </a:r>
            <a:r>
              <a:rPr lang="en-US" u="sng" dirty="0">
                <a:hlinkClick r:id="rId3"/>
              </a:rPr>
              <a:t>side effect</a:t>
            </a:r>
            <a:r>
              <a:rPr lang="en-US" dirty="0"/>
              <a:t> is any health problem shown by studies to be caused by a vaccine. Like any medication, vaccines can cause side effects. Usually they are minor (for example, a sore arm where a shot was given or a low-grade fever) and go away on their own within a few days.</a:t>
            </a:r>
            <a:endParaRPr lang="en-US" dirty="0">
              <a:cs typeface="Calibri"/>
            </a:endParaRPr>
          </a:p>
          <a:p>
            <a:r>
              <a:rPr lang="en-US" b="1" dirty="0"/>
              <a:t>Unrelated health problems</a:t>
            </a:r>
            <a:br>
              <a:rPr lang="en-US" dirty="0"/>
            </a:br>
            <a:r>
              <a:rPr lang="en-US" dirty="0"/>
              <a:t>These are experiences that would have occurred even if the person had not been vaccinated. They happen after vaccination but are not caused by the vaccine.</a:t>
            </a:r>
            <a:endParaRPr lang="en-US" dirty="0">
              <a:cs typeface="Calibri"/>
            </a:endParaRPr>
          </a:p>
          <a:p>
            <a:r>
              <a:rPr lang="en-US" b="1" dirty="0"/>
              <a:t>Health problems that cannot be related directly to the vaccine</a:t>
            </a:r>
            <a:br>
              <a:rPr lang="en-US" dirty="0"/>
            </a:br>
            <a:r>
              <a:rPr lang="en-US" dirty="0"/>
              <a:t>The cause of these events is unknown, and there is not enough evidence to say whether they are caused by </a:t>
            </a:r>
            <a:br>
              <a:rPr lang="en-US" dirty="0"/>
            </a:br>
            <a:r>
              <a:rPr lang="en-US" dirty="0"/>
              <a:t>a vaccine</a:t>
            </a:r>
            <a:endParaRPr lang="en-US" dirty="0">
              <a:cs typeface="Calibri"/>
            </a:endParaRPr>
          </a:p>
          <a:p>
            <a:endParaRPr lang="en-US" sz="1400" dirty="0"/>
          </a:p>
          <a:p>
            <a:endParaRPr lang="en-US" dirty="0"/>
          </a:p>
        </p:txBody>
      </p:sp>
      <p:sp>
        <p:nvSpPr>
          <p:cNvPr id="4" name="Footer Placeholder 3">
            <a:extLst>
              <a:ext uri="{FF2B5EF4-FFF2-40B4-BE49-F238E27FC236}">
                <a16:creationId xmlns:a16="http://schemas.microsoft.com/office/drawing/2014/main" id="{6E0B3EF6-8D4B-D548-809A-35D62C4E21B9}"/>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16</a:t>
            </a:fld>
            <a:endParaRPr lang="en-US" dirty="0"/>
          </a:p>
        </p:txBody>
      </p:sp>
    </p:spTree>
    <p:extLst>
      <p:ext uri="{BB962C8B-B14F-4D97-AF65-F5344CB8AC3E}">
        <p14:creationId xmlns:p14="http://schemas.microsoft.com/office/powerpoint/2010/main" val="79635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B7F2-D69C-0F41-9A75-58D484F797E6}"/>
              </a:ext>
            </a:extLst>
          </p:cNvPr>
          <p:cNvSpPr>
            <a:spLocks noGrp="1"/>
          </p:cNvSpPr>
          <p:nvPr>
            <p:ph type="title"/>
          </p:nvPr>
        </p:nvSpPr>
        <p:spPr/>
        <p:txBody>
          <a:bodyPr/>
          <a:lstStyle/>
          <a:p>
            <a:r>
              <a:rPr lang="en-US" dirty="0">
                <a:solidFill>
                  <a:srgbClr val="FFFFFF"/>
                </a:solidFill>
              </a:rPr>
              <a:t>Do Vaccines Cause Autism?</a:t>
            </a:r>
            <a:endParaRPr lang="en-US" dirty="0"/>
          </a:p>
        </p:txBody>
      </p:sp>
      <p:sp>
        <p:nvSpPr>
          <p:cNvPr id="3" name="Content Placeholder 2">
            <a:extLst>
              <a:ext uri="{FF2B5EF4-FFF2-40B4-BE49-F238E27FC236}">
                <a16:creationId xmlns:a16="http://schemas.microsoft.com/office/drawing/2014/main" id="{D1737E0A-6B4D-204D-A825-500B06D92F1F}"/>
              </a:ext>
            </a:extLst>
          </p:cNvPr>
          <p:cNvSpPr>
            <a:spLocks noGrp="1"/>
          </p:cNvSpPr>
          <p:nvPr>
            <p:ph idx="1"/>
          </p:nvPr>
        </p:nvSpPr>
        <p:spPr/>
        <p:txBody>
          <a:bodyPr/>
          <a:lstStyle/>
          <a:p>
            <a:r>
              <a:rPr lang="en-US" dirty="0"/>
              <a:t>NO. There is no link between vaccines and autism</a:t>
            </a:r>
          </a:p>
          <a:p>
            <a:r>
              <a:rPr lang="en-US" dirty="0"/>
              <a:t>Where did this false theory come from?</a:t>
            </a:r>
          </a:p>
          <a:p>
            <a:pPr marL="0" indent="0">
              <a:buNone/>
            </a:pPr>
            <a:endParaRPr lang="en-US" dirty="0"/>
          </a:p>
        </p:txBody>
      </p:sp>
      <p:sp>
        <p:nvSpPr>
          <p:cNvPr id="4" name="Footer Placeholder 3">
            <a:extLst>
              <a:ext uri="{FF2B5EF4-FFF2-40B4-BE49-F238E27FC236}">
                <a16:creationId xmlns:a16="http://schemas.microsoft.com/office/drawing/2014/main" id="{E364021A-363F-264D-BF3F-A07B8A1C4291}"/>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17</a:t>
            </a:fld>
            <a:endParaRPr lang="en-US" dirty="0"/>
          </a:p>
        </p:txBody>
      </p:sp>
    </p:spTree>
    <p:extLst>
      <p:ext uri="{BB962C8B-B14F-4D97-AF65-F5344CB8AC3E}">
        <p14:creationId xmlns:p14="http://schemas.microsoft.com/office/powerpoint/2010/main" val="303759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B7F2-D69C-0F41-9A75-58D484F797E6}"/>
              </a:ext>
            </a:extLst>
          </p:cNvPr>
          <p:cNvSpPr>
            <a:spLocks noGrp="1"/>
          </p:cNvSpPr>
          <p:nvPr>
            <p:ph type="title"/>
          </p:nvPr>
        </p:nvSpPr>
        <p:spPr>
          <a:xfrm>
            <a:off x="623203" y="1154628"/>
            <a:ext cx="2861803" cy="2495197"/>
          </a:xfrm>
        </p:spPr>
        <p:txBody>
          <a:bodyPr>
            <a:normAutofit fontScale="90000"/>
          </a:bodyPr>
          <a:lstStyle/>
          <a:p>
            <a:r>
              <a:rPr lang="en-US" dirty="0">
                <a:solidFill>
                  <a:srgbClr val="FFFFFF"/>
                </a:solidFill>
              </a:rPr>
              <a:t>Do Vaccines Overwhelm </a:t>
            </a:r>
            <a:br>
              <a:rPr lang="en-US" dirty="0">
                <a:solidFill>
                  <a:srgbClr val="FFFFFF"/>
                </a:solidFill>
              </a:rPr>
            </a:br>
            <a:r>
              <a:rPr lang="en-US" dirty="0">
                <a:solidFill>
                  <a:srgbClr val="FFFFFF"/>
                </a:solidFill>
              </a:rPr>
              <a:t>the Immune System?</a:t>
            </a:r>
            <a:endParaRPr lang="en-US" dirty="0"/>
          </a:p>
        </p:txBody>
      </p:sp>
      <p:sp>
        <p:nvSpPr>
          <p:cNvPr id="3" name="Content Placeholder 2">
            <a:extLst>
              <a:ext uri="{FF2B5EF4-FFF2-40B4-BE49-F238E27FC236}">
                <a16:creationId xmlns:a16="http://schemas.microsoft.com/office/drawing/2014/main" id="{D1737E0A-6B4D-204D-A825-500B06D92F1F}"/>
              </a:ext>
            </a:extLst>
          </p:cNvPr>
          <p:cNvSpPr>
            <a:spLocks noGrp="1"/>
          </p:cNvSpPr>
          <p:nvPr>
            <p:ph idx="1"/>
          </p:nvPr>
        </p:nvSpPr>
        <p:spPr/>
        <p:txBody>
          <a:bodyPr/>
          <a:lstStyle/>
          <a:p>
            <a:r>
              <a:rPr lang="en-US" dirty="0"/>
              <a:t>How do vaccines stimulate the immune system?</a:t>
            </a:r>
          </a:p>
          <a:p>
            <a:r>
              <a:rPr lang="en-US" dirty="0"/>
              <a:t>Let’s look at a newborn baby</a:t>
            </a:r>
          </a:p>
        </p:txBody>
      </p:sp>
      <p:sp>
        <p:nvSpPr>
          <p:cNvPr id="4" name="Footer Placeholder 3">
            <a:extLst>
              <a:ext uri="{FF2B5EF4-FFF2-40B4-BE49-F238E27FC236}">
                <a16:creationId xmlns:a16="http://schemas.microsoft.com/office/drawing/2014/main" id="{E364021A-363F-264D-BF3F-A07B8A1C4291}"/>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18</a:t>
            </a:fld>
            <a:endParaRPr lang="en-US" dirty="0"/>
          </a:p>
        </p:txBody>
      </p:sp>
      <p:pic>
        <p:nvPicPr>
          <p:cNvPr id="5" name="Picture 6" descr="Graphical user interface, text, application, email&#10;&#10;Description automatically generated">
            <a:extLst>
              <a:ext uri="{FF2B5EF4-FFF2-40B4-BE49-F238E27FC236}">
                <a16:creationId xmlns:a16="http://schemas.microsoft.com/office/drawing/2014/main" id="{9E8FB49A-82A8-A140-B416-71C4069389E5}"/>
              </a:ext>
            </a:extLst>
          </p:cNvPr>
          <p:cNvPicPr>
            <a:picLocks noChangeAspect="1"/>
          </p:cNvPicPr>
          <p:nvPr/>
        </p:nvPicPr>
        <p:blipFill rotWithShape="1">
          <a:blip r:embed="rId3"/>
          <a:srcRect l="1414" r="3149" b="1573"/>
          <a:stretch/>
        </p:blipFill>
        <p:spPr>
          <a:xfrm>
            <a:off x="5540175" y="2113201"/>
            <a:ext cx="4704801" cy="4035626"/>
          </a:xfrm>
          <a:prstGeom prst="rect">
            <a:avLst/>
          </a:prstGeom>
        </p:spPr>
      </p:pic>
    </p:spTree>
    <p:extLst>
      <p:ext uri="{BB962C8B-B14F-4D97-AF65-F5344CB8AC3E}">
        <p14:creationId xmlns:p14="http://schemas.microsoft.com/office/powerpoint/2010/main" val="121211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9C55-39AD-8C4D-B7C0-1DA0AF15C636}"/>
              </a:ext>
            </a:extLst>
          </p:cNvPr>
          <p:cNvSpPr>
            <a:spLocks noGrp="1"/>
          </p:cNvSpPr>
          <p:nvPr>
            <p:ph type="title"/>
          </p:nvPr>
        </p:nvSpPr>
        <p:spPr/>
        <p:txBody>
          <a:bodyPr/>
          <a:lstStyle/>
          <a:p>
            <a:r>
              <a:rPr lang="en-US" dirty="0"/>
              <a:t>Vaccine Safety Graphics</a:t>
            </a:r>
          </a:p>
        </p:txBody>
      </p:sp>
      <p:sp>
        <p:nvSpPr>
          <p:cNvPr id="4" name="Footer Placeholder 3">
            <a:extLst>
              <a:ext uri="{FF2B5EF4-FFF2-40B4-BE49-F238E27FC236}">
                <a16:creationId xmlns:a16="http://schemas.microsoft.com/office/drawing/2014/main" id="{69B39638-EC16-444B-8F02-A043ADF14455}"/>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19</a:t>
            </a:fld>
            <a:endParaRPr lang="en-US" dirty="0"/>
          </a:p>
        </p:txBody>
      </p:sp>
      <p:pic>
        <p:nvPicPr>
          <p:cNvPr id="5" name="Picture 4">
            <a:extLst>
              <a:ext uri="{FF2B5EF4-FFF2-40B4-BE49-F238E27FC236}">
                <a16:creationId xmlns:a16="http://schemas.microsoft.com/office/drawing/2014/main" id="{8C045A12-D82F-9B43-8B13-64D61ECCF825}"/>
              </a:ext>
            </a:extLst>
          </p:cNvPr>
          <p:cNvPicPr/>
          <p:nvPr/>
        </p:nvPicPr>
        <p:blipFill>
          <a:blip r:embed="rId3"/>
          <a:stretch>
            <a:fillRect/>
          </a:stretch>
        </p:blipFill>
        <p:spPr>
          <a:xfrm>
            <a:off x="989147" y="2620174"/>
            <a:ext cx="3272504" cy="327250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Picture 5">
            <a:extLst>
              <a:ext uri="{FF2B5EF4-FFF2-40B4-BE49-F238E27FC236}">
                <a16:creationId xmlns:a16="http://schemas.microsoft.com/office/drawing/2014/main" id="{F48BC766-AD04-6A41-9A3F-E1ECB77C91B5}"/>
              </a:ext>
            </a:extLst>
          </p:cNvPr>
          <p:cNvPicPr/>
          <p:nvPr/>
        </p:nvPicPr>
        <p:blipFill>
          <a:blip r:embed="rId4"/>
          <a:stretch>
            <a:fillRect/>
          </a:stretch>
        </p:blipFill>
        <p:spPr>
          <a:xfrm>
            <a:off x="4449238" y="2620174"/>
            <a:ext cx="3272504" cy="327250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a:extLst>
              <a:ext uri="{FF2B5EF4-FFF2-40B4-BE49-F238E27FC236}">
                <a16:creationId xmlns:a16="http://schemas.microsoft.com/office/drawing/2014/main" id="{E454BEA8-62F9-CF4C-80B1-82A789EFD0A8}"/>
              </a:ext>
            </a:extLst>
          </p:cNvPr>
          <p:cNvPicPr/>
          <p:nvPr/>
        </p:nvPicPr>
        <p:blipFill>
          <a:blip r:embed="rId5"/>
          <a:stretch>
            <a:fillRect/>
          </a:stretch>
        </p:blipFill>
        <p:spPr>
          <a:xfrm>
            <a:off x="7909329" y="2626507"/>
            <a:ext cx="3272505" cy="32643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Tree>
    <p:extLst>
      <p:ext uri="{BB962C8B-B14F-4D97-AF65-F5344CB8AC3E}">
        <p14:creationId xmlns:p14="http://schemas.microsoft.com/office/powerpoint/2010/main" val="312961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51F1-71ED-4C41-9EF5-F841236C68B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3D696D0-DE1D-CF47-816D-3BB8BACC9345}"/>
              </a:ext>
            </a:extLst>
          </p:cNvPr>
          <p:cNvSpPr>
            <a:spLocks noGrp="1"/>
          </p:cNvSpPr>
          <p:nvPr>
            <p:ph idx="1"/>
          </p:nvPr>
        </p:nvSpPr>
        <p:spPr/>
        <p:txBody>
          <a:bodyPr/>
          <a:lstStyle/>
          <a:p>
            <a:pPr marL="0" lvl="0" indent="0">
              <a:buNone/>
            </a:pPr>
            <a:r>
              <a:rPr lang="en-US" sz="2200" b="1" dirty="0">
                <a:solidFill>
                  <a:schemeClr val="tx2"/>
                </a:solidFill>
              </a:rPr>
              <a:t>At the end of the webinar, participants will be able to:</a:t>
            </a:r>
          </a:p>
          <a:p>
            <a:pPr lvl="0"/>
            <a:r>
              <a:rPr lang="en-US" dirty="0"/>
              <a:t>List some of the ingredients found in vaccines</a:t>
            </a:r>
          </a:p>
          <a:p>
            <a:pPr lvl="0"/>
            <a:r>
              <a:rPr lang="en-US" dirty="0"/>
              <a:t>Describe the U.S. vaccine safety system</a:t>
            </a:r>
          </a:p>
          <a:p>
            <a:endParaRPr lang="en-US" dirty="0"/>
          </a:p>
          <a:p>
            <a:endParaRPr lang="en-US" dirty="0"/>
          </a:p>
        </p:txBody>
      </p:sp>
      <p:sp>
        <p:nvSpPr>
          <p:cNvPr id="4" name="Footer Placeholder 3">
            <a:extLst>
              <a:ext uri="{FF2B5EF4-FFF2-40B4-BE49-F238E27FC236}">
                <a16:creationId xmlns:a16="http://schemas.microsoft.com/office/drawing/2014/main" id="{F74BB051-CE48-504F-B9F6-680A5AA64A70}"/>
              </a:ext>
            </a:extLst>
          </p:cNvPr>
          <p:cNvSpPr>
            <a:spLocks noGrp="1"/>
          </p:cNvSpPr>
          <p:nvPr>
            <p:ph type="ftr" sz="quarter" idx="11"/>
          </p:nvPr>
        </p:nvSpPr>
        <p:spPr/>
        <p:txBody>
          <a:bodyPr/>
          <a:lstStyle/>
          <a:p>
            <a:pPr algn="r"/>
            <a:r>
              <a:rPr lang="en-US" dirty="0"/>
              <a:t>Tackling Vaccine Hesitancy  </a:t>
            </a:r>
            <a:r>
              <a:rPr lang="en-US" dirty="0">
                <a:solidFill>
                  <a:schemeClr val="accent1"/>
                </a:solidFill>
              </a:rPr>
              <a:t>|</a:t>
            </a:r>
            <a:r>
              <a:rPr lang="en-US" dirty="0"/>
              <a:t>  </a:t>
            </a:r>
            <a:fld id="{08C3C7A2-50F5-1744-BD1D-D0E47CFB998F}" type="slidenum">
              <a:rPr lang="en-US"/>
              <a:pPr algn="r"/>
              <a:t>2</a:t>
            </a:fld>
            <a:endParaRPr lang="en-US" dirty="0"/>
          </a:p>
        </p:txBody>
      </p:sp>
    </p:spTree>
    <p:extLst>
      <p:ext uri="{BB962C8B-B14F-4D97-AF65-F5344CB8AC3E}">
        <p14:creationId xmlns:p14="http://schemas.microsoft.com/office/powerpoint/2010/main" val="399995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9977-D6D4-5A43-8F3E-317FE982EA5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A4EEADB-C434-2741-B6EB-A891454ABD74}"/>
              </a:ext>
            </a:extLst>
          </p:cNvPr>
          <p:cNvSpPr>
            <a:spLocks noGrp="1"/>
          </p:cNvSpPr>
          <p:nvPr>
            <p:ph idx="1"/>
          </p:nvPr>
        </p:nvSpPr>
        <p:spPr/>
        <p:txBody>
          <a:bodyPr>
            <a:normAutofit/>
          </a:bodyPr>
          <a:lstStyle/>
          <a:p>
            <a:r>
              <a:rPr lang="en-US" dirty="0">
                <a:hlinkClick r:id="rId3"/>
              </a:rPr>
              <a:t>Vaccine Safety: Answers to Parents’ Top Questions</a:t>
            </a:r>
            <a:endParaRPr lang="en-US" dirty="0">
              <a:cs typeface="Calibri"/>
            </a:endParaRPr>
          </a:p>
          <a:p>
            <a:r>
              <a:rPr lang="en-US" dirty="0">
                <a:hlinkClick r:id="rId4"/>
              </a:rPr>
              <a:t>Top Doctors Address Vaccine Safety </a:t>
            </a:r>
            <a:r>
              <a:rPr lang="en-US" dirty="0"/>
              <a:t>video</a:t>
            </a:r>
            <a:endParaRPr lang="en-US" dirty="0">
              <a:cs typeface="Calibri"/>
            </a:endParaRPr>
          </a:p>
          <a:p>
            <a:r>
              <a:rPr lang="en-US" dirty="0">
                <a:hlinkClick r:id="rId5"/>
              </a:rPr>
              <a:t>Are Vaccines Safe? </a:t>
            </a:r>
            <a:r>
              <a:rPr lang="en-US" dirty="0"/>
              <a:t>video</a:t>
            </a:r>
            <a:endParaRPr lang="en-US" dirty="0">
              <a:cs typeface="Calibri"/>
            </a:endParaRPr>
          </a:p>
        </p:txBody>
      </p:sp>
      <p:sp>
        <p:nvSpPr>
          <p:cNvPr id="4" name="Footer Placeholder 3">
            <a:extLst>
              <a:ext uri="{FF2B5EF4-FFF2-40B4-BE49-F238E27FC236}">
                <a16:creationId xmlns:a16="http://schemas.microsoft.com/office/drawing/2014/main" id="{8E4EE402-782F-834A-AFA2-DFBE3A98D896}"/>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20</a:t>
            </a:fld>
            <a:endParaRPr lang="en-US" dirty="0"/>
          </a:p>
        </p:txBody>
      </p:sp>
    </p:spTree>
    <p:extLst>
      <p:ext uri="{BB962C8B-B14F-4D97-AF65-F5344CB8AC3E}">
        <p14:creationId xmlns:p14="http://schemas.microsoft.com/office/powerpoint/2010/main" val="187161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2024-70A5-504A-95F0-8A7E36ECE9C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510BA0A-31BC-F942-B1E2-9BFEA30369F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21740AC-F6EC-7743-8518-DD17411ADC31}"/>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21</a:t>
            </a:fld>
            <a:endParaRPr lang="en-US" dirty="0"/>
          </a:p>
        </p:txBody>
      </p:sp>
    </p:spTree>
    <p:extLst>
      <p:ext uri="{BB962C8B-B14F-4D97-AF65-F5344CB8AC3E}">
        <p14:creationId xmlns:p14="http://schemas.microsoft.com/office/powerpoint/2010/main" val="163499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7494-D145-6F44-A0A5-572E4902A3A8}"/>
              </a:ext>
            </a:extLst>
          </p:cNvPr>
          <p:cNvSpPr>
            <a:spLocks noGrp="1"/>
          </p:cNvSpPr>
          <p:nvPr>
            <p:ph type="title"/>
          </p:nvPr>
        </p:nvSpPr>
        <p:spPr/>
        <p:txBody>
          <a:bodyPr/>
          <a:lstStyle/>
          <a:p>
            <a:r>
              <a:rPr lang="en-US" dirty="0"/>
              <a:t>Vaccine Ingredients</a:t>
            </a:r>
          </a:p>
        </p:txBody>
      </p:sp>
      <p:sp>
        <p:nvSpPr>
          <p:cNvPr id="3" name="Text Placeholder 2">
            <a:extLst>
              <a:ext uri="{FF2B5EF4-FFF2-40B4-BE49-F238E27FC236}">
                <a16:creationId xmlns:a16="http://schemas.microsoft.com/office/drawing/2014/main" id="{1363AE92-1014-DB4A-9183-71DE796E6B6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F30914C-2624-A441-983E-96BB09DF7336}"/>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3</a:t>
            </a:fld>
            <a:endParaRPr lang="en-US" dirty="0"/>
          </a:p>
        </p:txBody>
      </p:sp>
    </p:spTree>
    <p:extLst>
      <p:ext uri="{BB962C8B-B14F-4D97-AF65-F5344CB8AC3E}">
        <p14:creationId xmlns:p14="http://schemas.microsoft.com/office/powerpoint/2010/main" val="226198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E1D6-2065-3F4F-BB07-C025FDCFF951}"/>
              </a:ext>
            </a:extLst>
          </p:cNvPr>
          <p:cNvSpPr>
            <a:spLocks noGrp="1"/>
          </p:cNvSpPr>
          <p:nvPr>
            <p:ph type="title"/>
          </p:nvPr>
        </p:nvSpPr>
        <p:spPr/>
        <p:txBody>
          <a:bodyPr>
            <a:normAutofit fontScale="90000"/>
          </a:bodyPr>
          <a:lstStyle/>
          <a:p>
            <a:r>
              <a:rPr lang="en-US" dirty="0"/>
              <a:t>Today’s Vaccines Use Only Ingredients They Need to be as Safe and Effective as Possible.</a:t>
            </a:r>
          </a:p>
        </p:txBody>
      </p:sp>
      <p:sp>
        <p:nvSpPr>
          <p:cNvPr id="3" name="Content Placeholder 2">
            <a:extLst>
              <a:ext uri="{FF2B5EF4-FFF2-40B4-BE49-F238E27FC236}">
                <a16:creationId xmlns:a16="http://schemas.microsoft.com/office/drawing/2014/main" id="{FDCD56DC-A15B-F94E-B713-2199E5B50E0A}"/>
              </a:ext>
            </a:extLst>
          </p:cNvPr>
          <p:cNvSpPr>
            <a:spLocks noGrp="1"/>
          </p:cNvSpPr>
          <p:nvPr>
            <p:ph sz="half" idx="1"/>
          </p:nvPr>
        </p:nvSpPr>
        <p:spPr>
          <a:xfrm>
            <a:off x="838200" y="2359164"/>
            <a:ext cx="4248807" cy="3817798"/>
          </a:xfrm>
        </p:spPr>
        <p:txBody>
          <a:bodyPr>
            <a:normAutofit/>
          </a:bodyPr>
          <a:lstStyle/>
          <a:p>
            <a:r>
              <a:rPr lang="en-US" sz="1900" dirty="0"/>
              <a:t>Each ingredient serves a specific, necessary purpose:</a:t>
            </a:r>
          </a:p>
          <a:p>
            <a:pPr lvl="1"/>
            <a:r>
              <a:rPr lang="en-US" sz="1900" dirty="0"/>
              <a:t>To facilitate production of the vaccine</a:t>
            </a:r>
          </a:p>
          <a:p>
            <a:pPr lvl="1"/>
            <a:r>
              <a:rPr lang="en-US" sz="1900" dirty="0"/>
              <a:t>To provide immunity (protection) against the actual disease </a:t>
            </a:r>
          </a:p>
          <a:p>
            <a:pPr lvl="1"/>
            <a:r>
              <a:rPr lang="en-US" sz="1900" dirty="0"/>
              <a:t>To prevent contamination and keep the vaccine safe and long lasting</a:t>
            </a:r>
          </a:p>
        </p:txBody>
      </p:sp>
      <p:sp>
        <p:nvSpPr>
          <p:cNvPr id="5" name="Footer Placeholder 4">
            <a:extLst>
              <a:ext uri="{FF2B5EF4-FFF2-40B4-BE49-F238E27FC236}">
                <a16:creationId xmlns:a16="http://schemas.microsoft.com/office/drawing/2014/main" id="{F4361FF5-FBA0-CE45-82E5-78879E5F6D86}"/>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4</a:t>
            </a:fld>
            <a:endParaRPr lang="en-US" dirty="0"/>
          </a:p>
        </p:txBody>
      </p:sp>
      <p:pic>
        <p:nvPicPr>
          <p:cNvPr id="6" name="Content Placeholder 5" descr="A picture containing person, sitting, holding, table&#10;&#10;Description automatically generated">
            <a:extLst>
              <a:ext uri="{FF2B5EF4-FFF2-40B4-BE49-F238E27FC236}">
                <a16:creationId xmlns:a16="http://schemas.microsoft.com/office/drawing/2014/main" id="{6B54E73F-E185-1048-9A8E-695037CDAB9C}"/>
              </a:ext>
            </a:extLst>
          </p:cNvPr>
          <p:cNvPicPr>
            <a:picLocks noGrp="1" noChangeAspect="1"/>
          </p:cNvPicPr>
          <p:nvPr>
            <p:ph sz="half" idx="2"/>
          </p:nvPr>
        </p:nvPicPr>
        <p:blipFill rotWithShape="1">
          <a:blip r:embed="rId3"/>
          <a:srcRect b="4745"/>
          <a:stretch/>
        </p:blipFill>
        <p:spPr>
          <a:xfrm>
            <a:off x="6764747" y="2359025"/>
            <a:ext cx="3996505" cy="3817938"/>
          </a:xfrm>
          <a:prstGeom prst="rect">
            <a:avLst/>
          </a:prstGeom>
          <a:effectLst/>
        </p:spPr>
      </p:pic>
    </p:spTree>
    <p:extLst>
      <p:ext uri="{BB962C8B-B14F-4D97-AF65-F5344CB8AC3E}">
        <p14:creationId xmlns:p14="http://schemas.microsoft.com/office/powerpoint/2010/main" val="119502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E1D6-2065-3F4F-BB07-C025FDCFF951}"/>
              </a:ext>
            </a:extLst>
          </p:cNvPr>
          <p:cNvSpPr>
            <a:spLocks noGrp="1"/>
          </p:cNvSpPr>
          <p:nvPr>
            <p:ph type="title"/>
          </p:nvPr>
        </p:nvSpPr>
        <p:spPr/>
        <p:txBody>
          <a:bodyPr>
            <a:normAutofit/>
          </a:bodyPr>
          <a:lstStyle/>
          <a:p>
            <a:r>
              <a:rPr lang="en-US" dirty="0"/>
              <a:t>Vaccine Ingredients</a:t>
            </a:r>
          </a:p>
        </p:txBody>
      </p:sp>
      <p:sp>
        <p:nvSpPr>
          <p:cNvPr id="3" name="Content Placeholder 2">
            <a:extLst>
              <a:ext uri="{FF2B5EF4-FFF2-40B4-BE49-F238E27FC236}">
                <a16:creationId xmlns:a16="http://schemas.microsoft.com/office/drawing/2014/main" id="{FDCD56DC-A15B-F94E-B713-2199E5B50E0A}"/>
              </a:ext>
            </a:extLst>
          </p:cNvPr>
          <p:cNvSpPr>
            <a:spLocks noGrp="1"/>
          </p:cNvSpPr>
          <p:nvPr>
            <p:ph sz="half" idx="1"/>
          </p:nvPr>
        </p:nvSpPr>
        <p:spPr>
          <a:xfrm>
            <a:off x="838200" y="2359164"/>
            <a:ext cx="4248807" cy="3817798"/>
          </a:xfrm>
        </p:spPr>
        <p:txBody>
          <a:bodyPr/>
          <a:lstStyle/>
          <a:p>
            <a:r>
              <a:rPr lang="en-US" sz="1900" b="1" dirty="0"/>
              <a:t>Adjuvants</a:t>
            </a:r>
            <a:r>
              <a:rPr lang="en-US" sz="1900" dirty="0"/>
              <a:t> help boost the body’s response to vaccine. (Also found in antacids, buffered aspirin, antiperspirants, etc.)</a:t>
            </a:r>
          </a:p>
          <a:p>
            <a:r>
              <a:rPr lang="en-US" sz="1900" b="1" dirty="0"/>
              <a:t>Stabilizers</a:t>
            </a:r>
            <a:r>
              <a:rPr lang="en-US" sz="1900" dirty="0"/>
              <a:t> help keep vaccines effective after manufactured (Also found in foods such as </a:t>
            </a:r>
            <a:br>
              <a:rPr lang="en-US" sz="1900" dirty="0"/>
            </a:br>
            <a:r>
              <a:rPr lang="en-US" sz="1900" i="1" dirty="0"/>
              <a:t>Jell-O</a:t>
            </a:r>
            <a:r>
              <a:rPr lang="en-US" sz="1900" baseline="30000" dirty="0"/>
              <a:t>®</a:t>
            </a:r>
            <a:r>
              <a:rPr lang="en-US" sz="1900" dirty="0"/>
              <a:t> and resides in the body naturally)</a:t>
            </a:r>
          </a:p>
          <a:p>
            <a:r>
              <a:rPr lang="en-US" sz="1900" b="1" dirty="0"/>
              <a:t>Preservatives </a:t>
            </a:r>
            <a:r>
              <a:rPr lang="en-US" sz="1900" dirty="0"/>
              <a:t>to prevent contamination</a:t>
            </a:r>
            <a:endParaRPr lang="en-US" sz="1900" b="1" dirty="0"/>
          </a:p>
        </p:txBody>
      </p:sp>
      <p:sp>
        <p:nvSpPr>
          <p:cNvPr id="5" name="Footer Placeholder 4">
            <a:extLst>
              <a:ext uri="{FF2B5EF4-FFF2-40B4-BE49-F238E27FC236}">
                <a16:creationId xmlns:a16="http://schemas.microsoft.com/office/drawing/2014/main" id="{F4361FF5-FBA0-CE45-82E5-78879E5F6D86}"/>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5</a:t>
            </a:fld>
            <a:endParaRPr lang="en-US" dirty="0"/>
          </a:p>
        </p:txBody>
      </p:sp>
      <p:pic>
        <p:nvPicPr>
          <p:cNvPr id="9" name="Picture 5" descr="A picture containing person, child, phone, person&#10;&#10;Description automatically generated">
            <a:extLst>
              <a:ext uri="{FF2B5EF4-FFF2-40B4-BE49-F238E27FC236}">
                <a16:creationId xmlns:a16="http://schemas.microsoft.com/office/drawing/2014/main" id="{E4875E4F-8FAD-AE42-A2EA-427661A229ED}"/>
              </a:ext>
            </a:extLst>
          </p:cNvPr>
          <p:cNvPicPr>
            <a:picLocks noGrp="1" noChangeAspect="1"/>
          </p:cNvPicPr>
          <p:nvPr>
            <p:ph sz="half" idx="2"/>
          </p:nvPr>
        </p:nvPicPr>
        <p:blipFill rotWithShape="1">
          <a:blip r:embed="rId3"/>
          <a:srcRect t="3972" r="2" b="1252"/>
          <a:stretch/>
        </p:blipFill>
        <p:spPr>
          <a:xfrm>
            <a:off x="6764835" y="2359025"/>
            <a:ext cx="3996329" cy="3817938"/>
          </a:xfrm>
          <a:prstGeom prst="rect">
            <a:avLst/>
          </a:prstGeom>
          <a:effectLst/>
        </p:spPr>
      </p:pic>
    </p:spTree>
    <p:extLst>
      <p:ext uri="{BB962C8B-B14F-4D97-AF65-F5344CB8AC3E}">
        <p14:creationId xmlns:p14="http://schemas.microsoft.com/office/powerpoint/2010/main" val="4926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9301-BFDF-7B46-BD00-10DBC3CFD34F}"/>
              </a:ext>
            </a:extLst>
          </p:cNvPr>
          <p:cNvSpPr>
            <a:spLocks noGrp="1"/>
          </p:cNvSpPr>
          <p:nvPr>
            <p:ph type="title"/>
          </p:nvPr>
        </p:nvSpPr>
        <p:spPr/>
        <p:txBody>
          <a:bodyPr/>
          <a:lstStyle/>
          <a:p>
            <a:r>
              <a:rPr lang="en-US" dirty="0">
                <a:solidFill>
                  <a:srgbClr val="FFFFFF"/>
                </a:solidFill>
              </a:rPr>
              <a:t>Manufacturing By-products (Residuals)</a:t>
            </a:r>
            <a:endParaRPr lang="en-US" dirty="0"/>
          </a:p>
        </p:txBody>
      </p:sp>
      <p:sp>
        <p:nvSpPr>
          <p:cNvPr id="3" name="Content Placeholder 2">
            <a:extLst>
              <a:ext uri="{FF2B5EF4-FFF2-40B4-BE49-F238E27FC236}">
                <a16:creationId xmlns:a16="http://schemas.microsoft.com/office/drawing/2014/main" id="{269FB76C-09CA-E84C-ABB9-7B09FE9E329A}"/>
              </a:ext>
            </a:extLst>
          </p:cNvPr>
          <p:cNvSpPr>
            <a:spLocks noGrp="1"/>
          </p:cNvSpPr>
          <p:nvPr>
            <p:ph idx="1"/>
          </p:nvPr>
        </p:nvSpPr>
        <p:spPr/>
        <p:txBody>
          <a:bodyPr/>
          <a:lstStyle/>
          <a:p>
            <a:pPr marL="0" indent="0">
              <a:buNone/>
            </a:pPr>
            <a:r>
              <a:rPr lang="en-US" dirty="0"/>
              <a:t>Because vaccines are often made from viruses and bacteria, some chemicals and cell </a:t>
            </a:r>
            <a:br>
              <a:rPr lang="en-US" dirty="0"/>
            </a:br>
            <a:r>
              <a:rPr lang="en-US" dirty="0"/>
              <a:t>by-products used during vaccine production may remain in the final preparation in minute quantities. Some examples include </a:t>
            </a:r>
            <a:r>
              <a:rPr lang="en-US" dirty="0">
                <a:hlinkClick r:id="rId3"/>
              </a:rPr>
              <a:t>antibiotics</a:t>
            </a:r>
            <a:r>
              <a:rPr lang="en-US" dirty="0"/>
              <a:t>,  </a:t>
            </a:r>
            <a:r>
              <a:rPr lang="en-US" dirty="0">
                <a:hlinkClick r:id="rId4"/>
              </a:rPr>
              <a:t>egg proteins</a:t>
            </a:r>
            <a:r>
              <a:rPr lang="en-US" dirty="0"/>
              <a:t>,  </a:t>
            </a:r>
            <a:r>
              <a:rPr lang="en-US" dirty="0">
                <a:hlinkClick r:id="rId5"/>
              </a:rPr>
              <a:t>formaldehyde</a:t>
            </a:r>
            <a:r>
              <a:rPr lang="en-US" dirty="0"/>
              <a:t>.</a:t>
            </a:r>
          </a:p>
          <a:p>
            <a:r>
              <a:rPr lang="en-US" b="1" dirty="0"/>
              <a:t>Residual cell culture materials </a:t>
            </a:r>
            <a:r>
              <a:rPr lang="en-US" dirty="0"/>
              <a:t>to help in production — make enough vaccine (e.g., eggs)</a:t>
            </a:r>
          </a:p>
          <a:p>
            <a:r>
              <a:rPr lang="en-US" b="1" dirty="0"/>
              <a:t>Residual inactivating ingredients </a:t>
            </a:r>
            <a:r>
              <a:rPr lang="en-US" dirty="0"/>
              <a:t>to kill viruses or inactive toxins during the manufacturing process (formaldehyde)</a:t>
            </a:r>
          </a:p>
          <a:p>
            <a:r>
              <a:rPr lang="en-US" b="1" dirty="0"/>
              <a:t>Residual antibiotics </a:t>
            </a:r>
            <a:r>
              <a:rPr lang="en-US" dirty="0"/>
              <a:t>to prevent contamination by bacteria during the manufacturing process</a:t>
            </a:r>
          </a:p>
        </p:txBody>
      </p:sp>
      <p:sp>
        <p:nvSpPr>
          <p:cNvPr id="4" name="Footer Placeholder 3">
            <a:extLst>
              <a:ext uri="{FF2B5EF4-FFF2-40B4-BE49-F238E27FC236}">
                <a16:creationId xmlns:a16="http://schemas.microsoft.com/office/drawing/2014/main" id="{49BF4E7B-C493-5E4E-905D-475A29367298}"/>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6</a:t>
            </a:fld>
            <a:endParaRPr lang="en-US" dirty="0"/>
          </a:p>
        </p:txBody>
      </p:sp>
    </p:spTree>
    <p:extLst>
      <p:ext uri="{BB962C8B-B14F-4D97-AF65-F5344CB8AC3E}">
        <p14:creationId xmlns:p14="http://schemas.microsoft.com/office/powerpoint/2010/main" val="224920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912052-140B-0A4F-9F76-12B9F658DC4C}"/>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7</a:t>
            </a:fld>
            <a:endParaRPr lang="en-US" dirty="0"/>
          </a:p>
        </p:txBody>
      </p:sp>
      <p:pic>
        <p:nvPicPr>
          <p:cNvPr id="3" name="Picture 11" descr="Table&#10;&#10;Description automatically generated">
            <a:extLst>
              <a:ext uri="{FF2B5EF4-FFF2-40B4-BE49-F238E27FC236}">
                <a16:creationId xmlns:a16="http://schemas.microsoft.com/office/drawing/2014/main" id="{5F91BB6F-4628-B448-ADB7-7A34181CA6FE}"/>
              </a:ext>
            </a:extLst>
          </p:cNvPr>
          <p:cNvPicPr>
            <a:picLocks noChangeAspect="1"/>
          </p:cNvPicPr>
          <p:nvPr/>
        </p:nvPicPr>
        <p:blipFill>
          <a:blip r:embed="rId3"/>
          <a:stretch>
            <a:fillRect/>
          </a:stretch>
        </p:blipFill>
        <p:spPr>
          <a:xfrm>
            <a:off x="2077672" y="136525"/>
            <a:ext cx="8036656" cy="6064578"/>
          </a:xfrm>
          <a:prstGeom prst="rect">
            <a:avLst/>
          </a:prstGeom>
        </p:spPr>
      </p:pic>
      <p:sp>
        <p:nvSpPr>
          <p:cNvPr id="4" name="TextBox 3">
            <a:extLst>
              <a:ext uri="{FF2B5EF4-FFF2-40B4-BE49-F238E27FC236}">
                <a16:creationId xmlns:a16="http://schemas.microsoft.com/office/drawing/2014/main" id="{52A7D771-57B3-284C-A357-A7040A406823}"/>
              </a:ext>
            </a:extLst>
          </p:cNvPr>
          <p:cNvSpPr txBox="1"/>
          <p:nvPr/>
        </p:nvSpPr>
        <p:spPr>
          <a:xfrm>
            <a:off x="561750" y="5840343"/>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Century Gothic" panose="020B0502020202020204" pitchFamily="34" charset="0"/>
                <a:cs typeface="Calibri Light"/>
                <a:hlinkClick r:id="rId4"/>
              </a:rPr>
              <a:t>Source</a:t>
            </a:r>
            <a:endParaRPr lang="en-US" sz="900" dirty="0">
              <a:latin typeface="Century Gothic" panose="020B0502020202020204" pitchFamily="34" charset="0"/>
            </a:endParaRPr>
          </a:p>
        </p:txBody>
      </p:sp>
    </p:spTree>
    <p:extLst>
      <p:ext uri="{BB962C8B-B14F-4D97-AF65-F5344CB8AC3E}">
        <p14:creationId xmlns:p14="http://schemas.microsoft.com/office/powerpoint/2010/main" val="303559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BD00-0FBA-CC40-B77C-539F140B980C}"/>
              </a:ext>
            </a:extLst>
          </p:cNvPr>
          <p:cNvSpPr>
            <a:spLocks noGrp="1"/>
          </p:cNvSpPr>
          <p:nvPr>
            <p:ph type="title"/>
          </p:nvPr>
        </p:nvSpPr>
        <p:spPr>
          <a:xfrm>
            <a:off x="623203" y="1154628"/>
            <a:ext cx="2845211" cy="2495197"/>
          </a:xfrm>
        </p:spPr>
        <p:txBody>
          <a:bodyPr/>
          <a:lstStyle/>
          <a:p>
            <a:r>
              <a:rPr lang="en-US" dirty="0">
                <a:solidFill>
                  <a:srgbClr val="FFFFFF"/>
                </a:solidFill>
              </a:rPr>
              <a:t>Thimerosal </a:t>
            </a:r>
            <a:endParaRPr lang="en-US" dirty="0"/>
          </a:p>
        </p:txBody>
      </p:sp>
      <p:sp>
        <p:nvSpPr>
          <p:cNvPr id="3" name="Content Placeholder 2">
            <a:extLst>
              <a:ext uri="{FF2B5EF4-FFF2-40B4-BE49-F238E27FC236}">
                <a16:creationId xmlns:a16="http://schemas.microsoft.com/office/drawing/2014/main" id="{5B8EB41D-8DFE-5C4C-9026-BCED43C71EF3}"/>
              </a:ext>
            </a:extLst>
          </p:cNvPr>
          <p:cNvSpPr>
            <a:spLocks noGrp="1"/>
          </p:cNvSpPr>
          <p:nvPr>
            <p:ph idx="1"/>
          </p:nvPr>
        </p:nvSpPr>
        <p:spPr>
          <a:xfrm>
            <a:off x="4431352" y="1154629"/>
            <a:ext cx="6922448" cy="3165123"/>
          </a:xfrm>
        </p:spPr>
        <p:txBody>
          <a:bodyPr numCol="2">
            <a:normAutofit lnSpcReduction="10000"/>
          </a:bodyPr>
          <a:lstStyle/>
          <a:p>
            <a:r>
              <a:rPr lang="en-US" dirty="0"/>
              <a:t>Prevents the growth of bacteria in vaccines</a:t>
            </a:r>
            <a:endParaRPr lang="en-US" dirty="0">
              <a:cs typeface="Calibri"/>
            </a:endParaRPr>
          </a:p>
          <a:p>
            <a:r>
              <a:rPr lang="en-US" dirty="0"/>
              <a:t>Has a different form of mercury (</a:t>
            </a:r>
            <a:r>
              <a:rPr lang="en-US" dirty="0" err="1"/>
              <a:t>ethylmercury</a:t>
            </a:r>
            <a:r>
              <a:rPr lang="en-US" dirty="0"/>
              <a:t>) than the kind that causes mercury poisoning (methylmercury). </a:t>
            </a:r>
          </a:p>
          <a:p>
            <a:r>
              <a:rPr lang="en-US" dirty="0"/>
              <a:t>The human body eliminates thimerosal easily</a:t>
            </a:r>
            <a:endParaRPr lang="en-US" dirty="0">
              <a:cs typeface="Calibri"/>
            </a:endParaRPr>
          </a:p>
          <a:p>
            <a:r>
              <a:rPr lang="en-US" dirty="0"/>
              <a:t>Has been shown to be safe when used in vaccines</a:t>
            </a:r>
            <a:endParaRPr lang="en-US" dirty="0">
              <a:cs typeface="Calibri"/>
            </a:endParaRPr>
          </a:p>
          <a:p>
            <a:r>
              <a:rPr lang="en-US" dirty="0"/>
              <a:t>Scientific research does not show a connection between thimerosal and autism.</a:t>
            </a:r>
            <a:endParaRPr lang="en-US" dirty="0">
              <a:cs typeface="Calibri"/>
            </a:endParaRPr>
          </a:p>
          <a:p>
            <a:r>
              <a:rPr lang="en-US" dirty="0"/>
              <a:t>Was taken out of childhood vaccines in the U.S. in 2001.</a:t>
            </a:r>
            <a:endParaRPr lang="en-US" dirty="0">
              <a:cs typeface="Calibri"/>
            </a:endParaRPr>
          </a:p>
          <a:p>
            <a:r>
              <a:rPr lang="en-US" dirty="0"/>
              <a:t>Side effects in vaccines are minor (e.g., redness/swelling at injection site</a:t>
            </a:r>
            <a:r>
              <a:rPr lang="en-US" sz="1400" dirty="0"/>
              <a:t>)</a:t>
            </a:r>
            <a:endParaRPr lang="en-US" sz="1400" dirty="0">
              <a:cs typeface="Calibri"/>
            </a:endParaRPr>
          </a:p>
        </p:txBody>
      </p:sp>
      <p:sp>
        <p:nvSpPr>
          <p:cNvPr id="4" name="Footer Placeholder 3">
            <a:extLst>
              <a:ext uri="{FF2B5EF4-FFF2-40B4-BE49-F238E27FC236}">
                <a16:creationId xmlns:a16="http://schemas.microsoft.com/office/drawing/2014/main" id="{C67C34EB-3435-A049-BAEF-9B4584BF5F61}"/>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8</a:t>
            </a:fld>
            <a:endParaRPr lang="en-US" dirty="0"/>
          </a:p>
        </p:txBody>
      </p:sp>
      <p:pic>
        <p:nvPicPr>
          <p:cNvPr id="5" name="Picture 4" descr="Graphical user interface, text&#10;&#10;Description automatically generated">
            <a:extLst>
              <a:ext uri="{FF2B5EF4-FFF2-40B4-BE49-F238E27FC236}">
                <a16:creationId xmlns:a16="http://schemas.microsoft.com/office/drawing/2014/main" id="{C0438926-8290-5942-96B0-EA6A41CE8F31}"/>
              </a:ext>
            </a:extLst>
          </p:cNvPr>
          <p:cNvPicPr>
            <a:picLocks noChangeAspect="1"/>
          </p:cNvPicPr>
          <p:nvPr/>
        </p:nvPicPr>
        <p:blipFill rotWithShape="1">
          <a:blip r:embed="rId3"/>
          <a:srcRect b="32767"/>
          <a:stretch/>
        </p:blipFill>
        <p:spPr>
          <a:xfrm>
            <a:off x="5136859" y="4319752"/>
            <a:ext cx="5520631" cy="1814265"/>
          </a:xfrm>
          <a:prstGeom prst="rect">
            <a:avLst/>
          </a:prstGeom>
        </p:spPr>
      </p:pic>
    </p:spTree>
    <p:extLst>
      <p:ext uri="{BB962C8B-B14F-4D97-AF65-F5344CB8AC3E}">
        <p14:creationId xmlns:p14="http://schemas.microsoft.com/office/powerpoint/2010/main" val="424288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9E8C-A334-AA4A-887E-EDDD5777D416}"/>
              </a:ext>
            </a:extLst>
          </p:cNvPr>
          <p:cNvSpPr>
            <a:spLocks noGrp="1"/>
          </p:cNvSpPr>
          <p:nvPr>
            <p:ph type="title"/>
          </p:nvPr>
        </p:nvSpPr>
        <p:spPr>
          <a:xfrm>
            <a:off x="623203" y="1154628"/>
            <a:ext cx="2866231" cy="2495197"/>
          </a:xfrm>
        </p:spPr>
        <p:txBody>
          <a:bodyPr>
            <a:normAutofit/>
          </a:bodyPr>
          <a:lstStyle/>
          <a:p>
            <a:r>
              <a:rPr lang="en-US" sz="2800" dirty="0"/>
              <a:t>Formaldehyde</a:t>
            </a:r>
          </a:p>
        </p:txBody>
      </p:sp>
      <p:sp>
        <p:nvSpPr>
          <p:cNvPr id="3" name="Content Placeholder 2">
            <a:extLst>
              <a:ext uri="{FF2B5EF4-FFF2-40B4-BE49-F238E27FC236}">
                <a16:creationId xmlns:a16="http://schemas.microsoft.com/office/drawing/2014/main" id="{1AABD0B7-E53D-7443-919C-4295475B439B}"/>
              </a:ext>
            </a:extLst>
          </p:cNvPr>
          <p:cNvSpPr>
            <a:spLocks noGrp="1"/>
          </p:cNvSpPr>
          <p:nvPr>
            <p:ph idx="1"/>
          </p:nvPr>
        </p:nvSpPr>
        <p:spPr/>
        <p:txBody>
          <a:bodyPr/>
          <a:lstStyle/>
          <a:p>
            <a:r>
              <a:rPr lang="en-US" dirty="0"/>
              <a:t>Formaldehyde is diluted during the vaccine manufacturing process, but residual (left over) amounts of formaldehyde may be found in some current vaccines.</a:t>
            </a:r>
            <a:endParaRPr lang="en-US" dirty="0">
              <a:cs typeface="Calibri"/>
            </a:endParaRPr>
          </a:p>
          <a:p>
            <a:r>
              <a:rPr lang="en-US" dirty="0"/>
              <a:t>The amount of </a:t>
            </a:r>
            <a:br>
              <a:rPr lang="en-US" dirty="0"/>
            </a:br>
            <a:r>
              <a:rPr lang="en-US" dirty="0"/>
              <a:t>formaldehyde present </a:t>
            </a:r>
            <a:br>
              <a:rPr lang="en-US" dirty="0"/>
            </a:br>
            <a:r>
              <a:rPr lang="en-US" dirty="0"/>
              <a:t>in some vaccines is so </a:t>
            </a:r>
            <a:br>
              <a:rPr lang="en-US" dirty="0"/>
            </a:br>
            <a:r>
              <a:rPr lang="en-US" dirty="0"/>
              <a:t>small compared to what </a:t>
            </a:r>
            <a:br>
              <a:rPr lang="en-US" dirty="0"/>
            </a:br>
            <a:r>
              <a:rPr lang="en-US" dirty="0"/>
              <a:t>occurs naturally in the </a:t>
            </a:r>
            <a:br>
              <a:rPr lang="en-US" dirty="0"/>
            </a:br>
            <a:r>
              <a:rPr lang="en-US" dirty="0"/>
              <a:t>body that it does </a:t>
            </a:r>
            <a:r>
              <a:rPr lang="en-US" b="1" i="1" dirty="0"/>
              <a:t>not</a:t>
            </a:r>
            <a:r>
              <a:rPr lang="en-US" dirty="0"/>
              <a:t> </a:t>
            </a:r>
            <a:br>
              <a:rPr lang="en-US" dirty="0"/>
            </a:br>
            <a:r>
              <a:rPr lang="en-US" dirty="0"/>
              <a:t>pose a safety concern.</a:t>
            </a:r>
            <a:endParaRPr lang="en-US" dirty="0">
              <a:cs typeface="Calibri"/>
            </a:endParaRPr>
          </a:p>
        </p:txBody>
      </p:sp>
      <p:sp>
        <p:nvSpPr>
          <p:cNvPr id="4" name="Footer Placeholder 3">
            <a:extLst>
              <a:ext uri="{FF2B5EF4-FFF2-40B4-BE49-F238E27FC236}">
                <a16:creationId xmlns:a16="http://schemas.microsoft.com/office/drawing/2014/main" id="{51FAC96A-E76F-8A41-8D9B-94168227EB08}"/>
              </a:ext>
            </a:extLst>
          </p:cNvPr>
          <p:cNvSpPr>
            <a:spLocks noGrp="1"/>
          </p:cNvSpPr>
          <p:nvPr>
            <p:ph type="ftr" sz="quarter" idx="11"/>
          </p:nvPr>
        </p:nvSpPr>
        <p:spPr/>
        <p:txBody>
          <a:bodyPr/>
          <a:lstStyle/>
          <a:p>
            <a:pPr algn="r"/>
            <a:r>
              <a:rPr lang="en-US" sz="900"/>
              <a:t>Tackling Vaccine Hesitancy  </a:t>
            </a:r>
            <a:r>
              <a:rPr lang="en-US">
                <a:solidFill>
                  <a:schemeClr val="accent1"/>
                </a:solidFill>
              </a:rPr>
              <a:t>|</a:t>
            </a:r>
            <a:r>
              <a:rPr lang="en-US"/>
              <a:t>  </a:t>
            </a:r>
            <a:fld id="{08C3C7A2-50F5-1744-BD1D-D0E47CFB998F}" type="slidenum">
              <a:rPr lang="en-US" smtClean="0"/>
              <a:pPr algn="r"/>
              <a:t>9</a:t>
            </a:fld>
            <a:endParaRPr lang="en-US" dirty="0"/>
          </a:p>
        </p:txBody>
      </p:sp>
      <p:pic>
        <p:nvPicPr>
          <p:cNvPr id="5" name="Picture 5" descr="Diagram&#10;&#10;Description automatically generated">
            <a:extLst>
              <a:ext uri="{FF2B5EF4-FFF2-40B4-BE49-F238E27FC236}">
                <a16:creationId xmlns:a16="http://schemas.microsoft.com/office/drawing/2014/main" id="{CA473F4A-AC81-C140-89EC-B73231E54F55}"/>
              </a:ext>
            </a:extLst>
          </p:cNvPr>
          <p:cNvPicPr>
            <a:picLocks noChangeAspect="1"/>
          </p:cNvPicPr>
          <p:nvPr/>
        </p:nvPicPr>
        <p:blipFill rotWithShape="1">
          <a:blip r:embed="rId3"/>
          <a:srcRect l="10872" t="7948" r="-2" b="2290"/>
          <a:stretch/>
        </p:blipFill>
        <p:spPr>
          <a:xfrm>
            <a:off x="7840718" y="2220218"/>
            <a:ext cx="3728080" cy="3792422"/>
          </a:xfrm>
          <a:prstGeom prst="rect">
            <a:avLst/>
          </a:prstGeom>
          <a:effectLst/>
        </p:spPr>
      </p:pic>
    </p:spTree>
    <p:extLst>
      <p:ext uri="{BB962C8B-B14F-4D97-AF65-F5344CB8AC3E}">
        <p14:creationId xmlns:p14="http://schemas.microsoft.com/office/powerpoint/2010/main" val="2834237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0CA019E6D83468B49A8C1ACE4E28C" ma:contentTypeVersion="12" ma:contentTypeDescription="Create a new document." ma:contentTypeScope="" ma:versionID="ac6f58f4dff5d52036de37cae6d06f8f">
  <xsd:schema xmlns:xsd="http://www.w3.org/2001/XMLSchema" xmlns:xs="http://www.w3.org/2001/XMLSchema" xmlns:p="http://schemas.microsoft.com/office/2006/metadata/properties" xmlns:ns2="e799f2bb-61d9-4c67-b79c-06381e063e2e" xmlns:ns3="2ceb403e-feb1-4214-b2c0-f8373a89cec3" targetNamespace="http://schemas.microsoft.com/office/2006/metadata/properties" ma:root="true" ma:fieldsID="99cfece2864930e0a3b09ce1d5e91795" ns2:_="" ns3:_="">
    <xsd:import namespace="e799f2bb-61d9-4c67-b79c-06381e063e2e"/>
    <xsd:import namespace="2ceb403e-feb1-4214-b2c0-f8373a89ce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9f2bb-61d9-4c67-b79c-06381e063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eb403e-feb1-4214-b2c0-f8373a89ce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7C246F-F624-4966-878F-863EF1B5E26D}"/>
</file>

<file path=customXml/itemProps2.xml><?xml version="1.0" encoding="utf-8"?>
<ds:datastoreItem xmlns:ds="http://schemas.openxmlformats.org/officeDocument/2006/customXml" ds:itemID="{2321F78D-818F-4059-9936-E23286AD892B}"/>
</file>

<file path=customXml/itemProps3.xml><?xml version="1.0" encoding="utf-8"?>
<ds:datastoreItem xmlns:ds="http://schemas.openxmlformats.org/officeDocument/2006/customXml" ds:itemID="{66FD96DE-C1DA-4FF0-AFEF-05A3C8526FCE}"/>
</file>

<file path=docProps/app.xml><?xml version="1.0" encoding="utf-8"?>
<Properties xmlns="http://schemas.openxmlformats.org/officeDocument/2006/extended-properties" xmlns:vt="http://schemas.openxmlformats.org/officeDocument/2006/docPropsVTypes">
  <Template/>
  <TotalTime>1127</TotalTime>
  <Words>3708</Words>
  <Application>Microsoft Office PowerPoint</Application>
  <PresentationFormat>Widescreen</PresentationFormat>
  <Paragraphs>209</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Courier New</vt:lpstr>
      <vt:lpstr>System Font Regular</vt:lpstr>
      <vt:lpstr>Office Theme</vt:lpstr>
      <vt:lpstr>Vaccine Ingredients &amp; Vaccine  Safety</vt:lpstr>
      <vt:lpstr>Learning Objectives</vt:lpstr>
      <vt:lpstr>Vaccine Ingredients</vt:lpstr>
      <vt:lpstr>Today’s Vaccines Use Only Ingredients They Need to be as Safe and Effective as Possible.</vt:lpstr>
      <vt:lpstr>Vaccine Ingredients</vt:lpstr>
      <vt:lpstr>Manufacturing By-products (Residuals)</vt:lpstr>
      <vt:lpstr>PowerPoint Presentation</vt:lpstr>
      <vt:lpstr>Thimerosal </vt:lpstr>
      <vt:lpstr>Formaldehyde</vt:lpstr>
      <vt:lpstr>What are Adjuvants?</vt:lpstr>
      <vt:lpstr>Vaccine Infographics</vt:lpstr>
      <vt:lpstr>Vaccine Safety</vt:lpstr>
      <vt:lpstr>PowerPoint Presentation</vt:lpstr>
      <vt:lpstr>PowerPoint Presentation</vt:lpstr>
      <vt:lpstr>PowerPoint Presentation</vt:lpstr>
      <vt:lpstr>Adverse Events</vt:lpstr>
      <vt:lpstr>Do Vaccines Cause Autism?</vt:lpstr>
      <vt:lpstr>Do Vaccines Overwhelm  the Immune System?</vt:lpstr>
      <vt:lpstr>Vaccine Safety Graphics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 SME Office Hours  Immunity and how COVID-19 mRNA vaccines work</dc:title>
  <dc:creator>Jennifer Shick</dc:creator>
  <cp:lastModifiedBy>Trevor Jennings</cp:lastModifiedBy>
  <cp:revision>94</cp:revision>
  <dcterms:created xsi:type="dcterms:W3CDTF">2021-03-23T16:46:51Z</dcterms:created>
  <dcterms:modified xsi:type="dcterms:W3CDTF">2021-06-10T16:28:36Z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0x0101002320CA019E6D83468B49A8C1ACE4E28C</vt:lpwstr>
  </property>
</Properties>
</file>