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cx="9753600" cy="7315200"/>
  <p:notesSz cx="6858000" cy="9144000"/>
  <p:embeddedFontLst>
    <p:embeddedFont>
      <p:font typeface="Anton" pitchFamily="2" charset="0"/>
      <p:regular r:id="rId22"/>
    </p:embeddedFont>
    <p:embeddedFont>
      <p:font typeface="Arialle" panose="020B0604020202020204" charset="0"/>
      <p:regular r:id="rId23"/>
    </p:embeddedFont>
    <p:embeddedFont>
      <p:font typeface="Arialle Bold" panose="020B0604020202020204" charset="0"/>
      <p:regular r:id="rId24"/>
    </p:embeddedFont>
    <p:embeddedFont>
      <p:font typeface="Arimo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14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 Hobbs" userId="78303210ee4c8167" providerId="LiveId" clId="{EA4E9F3A-B079-4308-AEE4-58B248715B69}"/>
    <pc:docChg chg="modSld sldOrd">
      <pc:chgData name="Kristin Hobbs" userId="78303210ee4c8167" providerId="LiveId" clId="{EA4E9F3A-B079-4308-AEE4-58B248715B69}" dt="2022-03-25T13:33:33.080" v="151" actId="14100"/>
      <pc:docMkLst>
        <pc:docMk/>
      </pc:docMkLst>
      <pc:sldChg chg="modSp mod">
        <pc:chgData name="Kristin Hobbs" userId="78303210ee4c8167" providerId="LiveId" clId="{EA4E9F3A-B079-4308-AEE4-58B248715B69}" dt="2022-03-24T21:22:51.093" v="24" actId="20577"/>
        <pc:sldMkLst>
          <pc:docMk/>
          <pc:sldMk cId="0" sldId="263"/>
        </pc:sldMkLst>
        <pc:spChg chg="mod">
          <ac:chgData name="Kristin Hobbs" userId="78303210ee4c8167" providerId="LiveId" clId="{EA4E9F3A-B079-4308-AEE4-58B248715B69}" dt="2022-03-24T18:10:48.803" v="2" actId="1076"/>
          <ac:spMkLst>
            <pc:docMk/>
            <pc:sldMk cId="0" sldId="263"/>
            <ac:spMk id="10" creationId="{00000000-0000-0000-0000-000000000000}"/>
          </ac:spMkLst>
        </pc:spChg>
        <pc:spChg chg="mod">
          <ac:chgData name="Kristin Hobbs" userId="78303210ee4c8167" providerId="LiveId" clId="{EA4E9F3A-B079-4308-AEE4-58B248715B69}" dt="2022-03-24T21:22:51.093" v="24" actId="20577"/>
          <ac:spMkLst>
            <pc:docMk/>
            <pc:sldMk cId="0" sldId="263"/>
            <ac:spMk id="11" creationId="{00000000-0000-0000-0000-000000000000}"/>
          </ac:spMkLst>
        </pc:spChg>
      </pc:sldChg>
      <pc:sldChg chg="modSp mod">
        <pc:chgData name="Kristin Hobbs" userId="78303210ee4c8167" providerId="LiveId" clId="{EA4E9F3A-B079-4308-AEE4-58B248715B69}" dt="2022-03-25T13:33:33.080" v="151" actId="14100"/>
        <pc:sldMkLst>
          <pc:docMk/>
          <pc:sldMk cId="0" sldId="264"/>
        </pc:sldMkLst>
        <pc:spChg chg="mod">
          <ac:chgData name="Kristin Hobbs" userId="78303210ee4c8167" providerId="LiveId" clId="{EA4E9F3A-B079-4308-AEE4-58B248715B69}" dt="2022-03-25T13:17:52.397" v="34" actId="20577"/>
          <ac:spMkLst>
            <pc:docMk/>
            <pc:sldMk cId="0" sldId="264"/>
            <ac:spMk id="11" creationId="{00000000-0000-0000-0000-000000000000}"/>
          </ac:spMkLst>
        </pc:spChg>
        <pc:spChg chg="mod">
          <ac:chgData name="Kristin Hobbs" userId="78303210ee4c8167" providerId="LiveId" clId="{EA4E9F3A-B079-4308-AEE4-58B248715B69}" dt="2022-03-25T13:33:33.080" v="151" actId="14100"/>
          <ac:spMkLst>
            <pc:docMk/>
            <pc:sldMk cId="0" sldId="264"/>
            <ac:spMk id="12" creationId="{00000000-0000-0000-0000-000000000000}"/>
          </ac:spMkLst>
        </pc:spChg>
      </pc:sldChg>
      <pc:sldChg chg="modSp mod">
        <pc:chgData name="Kristin Hobbs" userId="78303210ee4c8167" providerId="LiveId" clId="{EA4E9F3A-B079-4308-AEE4-58B248715B69}" dt="2022-03-24T18:11:54.525" v="9" actId="1035"/>
        <pc:sldMkLst>
          <pc:docMk/>
          <pc:sldMk cId="0" sldId="265"/>
        </pc:sldMkLst>
        <pc:spChg chg="mod">
          <ac:chgData name="Kristin Hobbs" userId="78303210ee4c8167" providerId="LiveId" clId="{EA4E9F3A-B079-4308-AEE4-58B248715B69}" dt="2022-03-24T18:11:54.525" v="9" actId="1035"/>
          <ac:spMkLst>
            <pc:docMk/>
            <pc:sldMk cId="0" sldId="265"/>
            <ac:spMk id="11" creationId="{00000000-0000-0000-0000-000000000000}"/>
          </ac:spMkLst>
        </pc:spChg>
      </pc:sldChg>
      <pc:sldChg chg="modSp mod">
        <pc:chgData name="Kristin Hobbs" userId="78303210ee4c8167" providerId="LiveId" clId="{EA4E9F3A-B079-4308-AEE4-58B248715B69}" dt="2022-03-25T13:19:28.369" v="83" actId="20577"/>
        <pc:sldMkLst>
          <pc:docMk/>
          <pc:sldMk cId="0" sldId="270"/>
        </pc:sldMkLst>
        <pc:spChg chg="mod">
          <ac:chgData name="Kristin Hobbs" userId="78303210ee4c8167" providerId="LiveId" clId="{EA4E9F3A-B079-4308-AEE4-58B248715B69}" dt="2022-03-25T13:19:28.369" v="83" actId="20577"/>
          <ac:spMkLst>
            <pc:docMk/>
            <pc:sldMk cId="0" sldId="270"/>
            <ac:spMk id="11" creationId="{00000000-0000-0000-0000-000000000000}"/>
          </ac:spMkLst>
        </pc:spChg>
      </pc:sldChg>
      <pc:sldChg chg="modSp mod">
        <pc:chgData name="Kristin Hobbs" userId="78303210ee4c8167" providerId="LiveId" clId="{EA4E9F3A-B079-4308-AEE4-58B248715B69}" dt="2022-03-25T13:18:21.667" v="35" actId="20577"/>
        <pc:sldMkLst>
          <pc:docMk/>
          <pc:sldMk cId="0" sldId="271"/>
        </pc:sldMkLst>
        <pc:spChg chg="mod">
          <ac:chgData name="Kristin Hobbs" userId="78303210ee4c8167" providerId="LiveId" clId="{EA4E9F3A-B079-4308-AEE4-58B248715B69}" dt="2022-03-25T13:18:21.667" v="35" actId="20577"/>
          <ac:spMkLst>
            <pc:docMk/>
            <pc:sldMk cId="0" sldId="271"/>
            <ac:spMk id="6" creationId="{00000000-0000-0000-0000-000000000000}"/>
          </ac:spMkLst>
        </pc:spChg>
      </pc:sldChg>
      <pc:sldChg chg="ord">
        <pc:chgData name="Kristin Hobbs" userId="78303210ee4c8167" providerId="LiveId" clId="{EA4E9F3A-B079-4308-AEE4-58B248715B69}" dt="2022-03-24T21:33:53.765" v="28"/>
        <pc:sldMkLst>
          <pc:docMk/>
          <pc:sldMk cId="0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5.svg"/><Relationship Id="rId7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9.svg"/><Relationship Id="rId7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3.sv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5.sv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jpeg"/><Relationship Id="rId7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D5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583680"/>
            <a:ext cx="9753600" cy="731520"/>
            <a:chOff x="0" y="0"/>
            <a:chExt cx="12481926" cy="93614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81926" cy="936144"/>
            </a:xfrm>
            <a:custGeom>
              <a:avLst/>
              <a:gdLst/>
              <a:ahLst/>
              <a:cxnLst/>
              <a:rect l="l" t="t" r="r" b="b"/>
              <a:pathLst>
                <a:path w="12481926" h="936144">
                  <a:moveTo>
                    <a:pt x="0" y="0"/>
                  </a:moveTo>
                  <a:lnTo>
                    <a:pt x="12481926" y="0"/>
                  </a:lnTo>
                  <a:lnTo>
                    <a:pt x="12481926" y="936144"/>
                  </a:lnTo>
                  <a:lnTo>
                    <a:pt x="0" y="93614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6664963"/>
            <a:ext cx="9753600" cy="568954"/>
            <a:chOff x="0" y="0"/>
            <a:chExt cx="13004800" cy="75860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853254" y="7271"/>
              <a:ext cx="1275623" cy="70998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863806" y="31386"/>
              <a:ext cx="1789926" cy="69583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64717"/>
              <a:ext cx="2821258" cy="548863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982159" y="106034"/>
              <a:ext cx="2763342" cy="498308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9439337" y="0"/>
              <a:ext cx="1264342" cy="75860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1070561" y="74660"/>
              <a:ext cx="1934239" cy="609285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2154" y="2698517"/>
            <a:ext cx="5010152" cy="308629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44308" y="725093"/>
            <a:ext cx="9349941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6500">
                <a:solidFill>
                  <a:srgbClr val="DE407A"/>
                </a:solidFill>
                <a:latin typeface="Anton Bold"/>
              </a:rPr>
              <a:t>Kidney Disease + Vaccines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562306" y="2901814"/>
            <a:ext cx="4031943" cy="262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Arialle"/>
              </a:rPr>
              <a:t>Building sustainable, community-centered health equity by applying pandemic lessons to vaccines and total health with a focus on kidney disease.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4308" y="1518844"/>
            <a:ext cx="9509292" cy="532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8"/>
              </a:lnSpc>
            </a:pPr>
            <a:r>
              <a:rPr lang="en-US" sz="3049">
                <a:solidFill>
                  <a:srgbClr val="08234C"/>
                </a:solidFill>
                <a:latin typeface="Arialle Bold"/>
              </a:rPr>
              <a:t>LIVE WEBINAR: FRIDAY, MARCH 25, AT 12 P.M. ET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1520" y="769620"/>
            <a:ext cx="8777741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>
                <a:solidFill>
                  <a:srgbClr val="DE407A"/>
                </a:solidFill>
                <a:latin typeface="Anton Bold"/>
              </a:rPr>
              <a:t>Infectious Disease Implications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6664963"/>
            <a:ext cx="9753600" cy="568954"/>
            <a:chOff x="0" y="0"/>
            <a:chExt cx="13004800" cy="75860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853254" y="7271"/>
              <a:ext cx="1275623" cy="70998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863806" y="31386"/>
              <a:ext cx="1789926" cy="69583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64717"/>
              <a:ext cx="2821258" cy="54886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982159" y="106034"/>
              <a:ext cx="2763342" cy="49830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9439337" y="0"/>
              <a:ext cx="1264342" cy="75860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1070561" y="74660"/>
              <a:ext cx="1934239" cy="609285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0" y="6315713"/>
            <a:ext cx="975360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le"/>
              </a:rPr>
              <a:t>Source: National Kidney Foundation &amp; NKF of Michigan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520" y="1447800"/>
            <a:ext cx="8869680" cy="493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 dirty="0">
                <a:solidFill>
                  <a:srgbClr val="000000"/>
                </a:solidFill>
                <a:latin typeface="Anton"/>
              </a:rPr>
              <a:t>COVID-19</a:t>
            </a:r>
          </a:p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le"/>
              </a:rPr>
              <a:t>Patients living with kidney disease are at higher risk for complications - hospitalization and/or mortality</a:t>
            </a:r>
          </a:p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le"/>
              </a:rPr>
              <a:t>Patients on dialysis may have weakened immune systems, making it harder to fight infections</a:t>
            </a:r>
          </a:p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le"/>
              </a:rPr>
              <a:t>People with kidney transplants also have weakened immune systems due to anti-rejection meds</a:t>
            </a:r>
          </a:p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le"/>
              </a:rPr>
              <a:t>COVID-19 patients at risk of acute kidney injury (AKI) or acute renal failure (ARF)</a:t>
            </a:r>
          </a:p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le"/>
              </a:rPr>
              <a:t>COVID-19 vaccines and boosters are best defense + risk mitigation measures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1520" y="769620"/>
            <a:ext cx="8777741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>
                <a:solidFill>
                  <a:srgbClr val="DE407A"/>
                </a:solidFill>
                <a:latin typeface="Anton Bold"/>
              </a:rPr>
              <a:t>Infectious Disease Implications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6664963"/>
            <a:ext cx="9753600" cy="568954"/>
            <a:chOff x="0" y="0"/>
            <a:chExt cx="13004800" cy="75860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853254" y="7271"/>
              <a:ext cx="1275623" cy="70998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863806" y="31386"/>
              <a:ext cx="1789926" cy="69583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64717"/>
              <a:ext cx="2821258" cy="54886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982159" y="106034"/>
              <a:ext cx="2763342" cy="49830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9439337" y="0"/>
              <a:ext cx="1264342" cy="75860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1070561" y="74660"/>
              <a:ext cx="1934239" cy="609285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0" y="6234430"/>
            <a:ext cx="975360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le"/>
              </a:rPr>
              <a:t>Source: Centers for Disease Control and Prevention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520" y="1642745"/>
            <a:ext cx="8290560" cy="3972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Anton"/>
              </a:rPr>
              <a:t>Flu</a:t>
            </a:r>
          </a:p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alle"/>
              </a:rPr>
              <a:t>Patients living with kidney disease are at higher risk for complications - hospitalization and/or mortality</a:t>
            </a:r>
          </a:p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alle"/>
              </a:rPr>
              <a:t>Patients on dialysis may have weakened immune systems, making it harder to fight infections</a:t>
            </a:r>
          </a:p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alle"/>
              </a:rPr>
              <a:t>People with kidney transplants also have weakened immune systems due to anti-rejection meds</a:t>
            </a:r>
          </a:p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Arialle"/>
              </a:rPr>
              <a:t>Flu vaccine shown to reduce risk of getting sick with flu or having complications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31520" y="6566598"/>
            <a:ext cx="8290560" cy="17082"/>
          </a:xfrm>
          <a:prstGeom prst="rect">
            <a:avLst/>
          </a:prstGeom>
          <a:solidFill>
            <a:srgbClr val="201F1F"/>
          </a:solidFill>
        </p:spPr>
      </p:sp>
      <p:grpSp>
        <p:nvGrpSpPr>
          <p:cNvPr id="3" name="Group 3"/>
          <p:cNvGrpSpPr/>
          <p:nvPr/>
        </p:nvGrpSpPr>
        <p:grpSpPr>
          <a:xfrm>
            <a:off x="0" y="6664963"/>
            <a:ext cx="9753600" cy="568954"/>
            <a:chOff x="0" y="0"/>
            <a:chExt cx="13004800" cy="75860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853254" y="7271"/>
              <a:ext cx="1275623" cy="70998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863806" y="31386"/>
              <a:ext cx="1789926" cy="69583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64717"/>
              <a:ext cx="2821258" cy="54886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982159" y="106034"/>
              <a:ext cx="2763342" cy="49830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9439337" y="0"/>
              <a:ext cx="1264342" cy="75860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1070561" y="74660"/>
              <a:ext cx="1934239" cy="609285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4028657" y="731520"/>
            <a:ext cx="5430660" cy="5208905"/>
            <a:chOff x="0" y="0"/>
            <a:chExt cx="7240880" cy="6945207"/>
          </a:xfrm>
        </p:grpSpPr>
        <p:grpSp>
          <p:nvGrpSpPr>
            <p:cNvPr id="11" name="Group 11"/>
            <p:cNvGrpSpPr/>
            <p:nvPr/>
          </p:nvGrpSpPr>
          <p:grpSpPr>
            <a:xfrm>
              <a:off x="557870" y="392753"/>
              <a:ext cx="6683010" cy="6552454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E407A"/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0"/>
              <a:ext cx="6724098" cy="6724071"/>
              <a:chOff x="0" y="0"/>
              <a:chExt cx="6350000" cy="634997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4888" r="-4888"/>
                </a:stretch>
              </a:blip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731520" y="617220"/>
            <a:ext cx="3573540" cy="99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19"/>
              </a:lnSpc>
            </a:pPr>
            <a:r>
              <a:rPr lang="en-US" sz="5799">
                <a:solidFill>
                  <a:srgbClr val="DE407A"/>
                </a:solidFill>
                <a:latin typeface="Anton Bold"/>
              </a:rPr>
              <a:t>Panelist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1520" y="5240020"/>
            <a:ext cx="5534052" cy="1343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700" spc="27">
                <a:solidFill>
                  <a:srgbClr val="201F1F"/>
                </a:solidFill>
                <a:latin typeface="Anton Bold"/>
              </a:rPr>
              <a:t>Iyabode Beysolow, MD, MPH</a:t>
            </a:r>
          </a:p>
          <a:p>
            <a:pPr>
              <a:lnSpc>
                <a:spcPts val="3499"/>
              </a:lnSpc>
            </a:pPr>
            <a:r>
              <a:rPr lang="en-US" sz="2499" spc="24">
                <a:solidFill>
                  <a:srgbClr val="201F1F"/>
                </a:solidFill>
                <a:latin typeface="Arimo"/>
              </a:rPr>
              <a:t>COVID and Flu Immunization Expert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spc="24">
                <a:solidFill>
                  <a:srgbClr val="201F1F"/>
                </a:solidFill>
                <a:latin typeface="Arimo"/>
              </a:rPr>
              <a:t>AIM and iREACH Program for CDC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664963"/>
            <a:ext cx="9753600" cy="568954"/>
            <a:chOff x="0" y="0"/>
            <a:chExt cx="13004800" cy="75860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853254" y="7271"/>
              <a:ext cx="1275623" cy="70998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863806" y="31386"/>
              <a:ext cx="1789926" cy="69583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64717"/>
              <a:ext cx="2821258" cy="54886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982159" y="106034"/>
              <a:ext cx="2763342" cy="498308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9439337" y="0"/>
              <a:ext cx="1264342" cy="75860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1070561" y="74660"/>
              <a:ext cx="1934239" cy="609285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081115" y="1490345"/>
            <a:ext cx="2890899" cy="511855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6296834" y="1465130"/>
            <a:ext cx="2890899" cy="511855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32037" y="769620"/>
            <a:ext cx="9631566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>
                <a:solidFill>
                  <a:srgbClr val="DE407A"/>
                </a:solidFill>
                <a:latin typeface="Anton Bold"/>
              </a:rPr>
              <a:t>Data: COVID-19 Vax by Race &amp; Ethnicity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2037" y="2820035"/>
            <a:ext cx="2849078" cy="1608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Arialle"/>
              </a:rPr>
              <a:t>As of March 23, 2022</a:t>
            </a:r>
          </a:p>
          <a:p>
            <a:pPr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Arialle"/>
              </a:rPr>
              <a:t>Source: Centers for Disease Control and Prevention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1520" y="769620"/>
            <a:ext cx="8661707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>
                <a:solidFill>
                  <a:srgbClr val="DE407A"/>
                </a:solidFill>
                <a:latin typeface="Anton Bold"/>
              </a:rPr>
              <a:t>Data: Flu Vax by Race &amp; Ethnicity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6664963"/>
            <a:ext cx="9753600" cy="568954"/>
            <a:chOff x="0" y="0"/>
            <a:chExt cx="13004800" cy="75860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853254" y="7271"/>
              <a:ext cx="1275623" cy="70998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863806" y="31386"/>
              <a:ext cx="1789926" cy="69583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64717"/>
              <a:ext cx="2821258" cy="54886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982159" y="106034"/>
              <a:ext cx="2763342" cy="49830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9439337" y="0"/>
              <a:ext cx="1264342" cy="75860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1070561" y="74660"/>
              <a:ext cx="1934239" cy="60928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31520" y="2184945"/>
            <a:ext cx="8290560" cy="2902347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0" y="6234430"/>
            <a:ext cx="975360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le"/>
              </a:rPr>
              <a:t>Source: Centers for Disease Control and Prevention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664963"/>
            <a:ext cx="9753600" cy="568954"/>
            <a:chOff x="0" y="0"/>
            <a:chExt cx="13004800" cy="75860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853254" y="7271"/>
              <a:ext cx="1275623" cy="70998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863806" y="31386"/>
              <a:ext cx="1789926" cy="69583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64717"/>
              <a:ext cx="2821258" cy="54886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982159" y="106034"/>
              <a:ext cx="2763342" cy="498308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9439337" y="0"/>
              <a:ext cx="1264342" cy="75860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1070561" y="74660"/>
              <a:ext cx="1934239" cy="609285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94001" y="1774694"/>
            <a:ext cx="8565599" cy="451878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31520" y="769620"/>
            <a:ext cx="7571017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>
                <a:solidFill>
                  <a:srgbClr val="DE407A"/>
                </a:solidFill>
                <a:latin typeface="Anton Bold"/>
              </a:rPr>
              <a:t>Data: COVID-19 Vax in Patients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664963"/>
            <a:ext cx="9753600" cy="568954"/>
            <a:chOff x="0" y="0"/>
            <a:chExt cx="13004800" cy="75860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853254" y="7271"/>
              <a:ext cx="1275623" cy="70998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863806" y="31386"/>
              <a:ext cx="1789926" cy="69583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64717"/>
              <a:ext cx="2821258" cy="548863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982159" y="106034"/>
              <a:ext cx="2763342" cy="498308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9439337" y="0"/>
              <a:ext cx="1264342" cy="75860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1070561" y="74660"/>
              <a:ext cx="1934239" cy="609285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731520" y="769620"/>
            <a:ext cx="7571017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>
                <a:solidFill>
                  <a:srgbClr val="DE407A"/>
                </a:solidFill>
                <a:latin typeface="Anton Bold"/>
              </a:rPr>
              <a:t>Data: Flu Vax in Patients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6234430"/>
            <a:ext cx="975360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le"/>
              </a:rPr>
              <a:t>Source: Centers for Disease Control and Prevention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520" y="1642745"/>
            <a:ext cx="8290560" cy="4038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 dirty="0">
                <a:solidFill>
                  <a:srgbClr val="000000"/>
                </a:solidFill>
                <a:latin typeface="Anton"/>
              </a:rPr>
              <a:t>CDC Recommendations</a:t>
            </a:r>
          </a:p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 vaccine is the best protection against the flu</a:t>
            </a:r>
          </a:p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nasal spray is contraindicated in people who are immunocompromised</a:t>
            </a:r>
          </a:p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le"/>
              </a:rPr>
              <a:t>Among people with CKD, flu vaccination has been associated with reduced hospitalizations</a:t>
            </a:r>
          </a:p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le"/>
              </a:rPr>
              <a:t>Pneumococcal pneumonia is an example of a serious flu-related complication that can cause death.</a:t>
            </a:r>
          </a:p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le"/>
              </a:rPr>
              <a:t>Get a pneumococcal vaccine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31520" y="6566598"/>
            <a:ext cx="8290560" cy="17082"/>
          </a:xfrm>
          <a:prstGeom prst="rect">
            <a:avLst/>
          </a:prstGeom>
          <a:solidFill>
            <a:srgbClr val="201F1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64540" y="3640518"/>
            <a:ext cx="2165299" cy="292608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37957" y="626745"/>
            <a:ext cx="5935742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>
                <a:solidFill>
                  <a:srgbClr val="DE407A"/>
                </a:solidFill>
                <a:latin typeface="Anton Bold"/>
              </a:rPr>
              <a:t>ACIP Recommendations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7957" y="1423670"/>
            <a:ext cx="7774186" cy="474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700">
                <a:solidFill>
                  <a:srgbClr val="000000"/>
                </a:solidFill>
                <a:latin typeface="Arialle Bold"/>
              </a:rPr>
              <a:t>Advisory Committee on Immunization Practices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37957" y="2347155"/>
            <a:ext cx="5935742" cy="2653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201F1F"/>
                </a:solidFill>
                <a:latin typeface="Arialle"/>
              </a:rPr>
              <a:t>A routine annual flu vaccination is recommended for all individuals aged 6 months+ who do not have contraindications.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201F1F"/>
                </a:solidFill>
                <a:latin typeface="Arialle"/>
              </a:rPr>
              <a:t>Speak with your doctor if you have questions 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6664963"/>
            <a:ext cx="9753600" cy="568954"/>
            <a:chOff x="0" y="0"/>
            <a:chExt cx="13004800" cy="75860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853254" y="7271"/>
              <a:ext cx="1275623" cy="70998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863806" y="31386"/>
              <a:ext cx="1789926" cy="695834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64717"/>
              <a:ext cx="2821258" cy="54886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982159" y="106034"/>
              <a:ext cx="2763342" cy="498308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9439337" y="0"/>
              <a:ext cx="1264342" cy="75860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070561" y="74660"/>
              <a:ext cx="1934239" cy="609285"/>
            </a:xfrm>
            <a:prstGeom prst="rect">
              <a:avLst/>
            </a:prstGeom>
          </p:spPr>
        </p:pic>
      </p:grpSp>
      <p:sp>
        <p:nvSpPr>
          <p:cNvPr id="14" name="TextBox 14"/>
          <p:cNvSpPr txBox="1"/>
          <p:nvPr/>
        </p:nvSpPr>
        <p:spPr>
          <a:xfrm>
            <a:off x="289162" y="6217348"/>
            <a:ext cx="6875378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le"/>
              </a:rPr>
              <a:t>Source: Centers for Disease Control and Prevention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31520" y="6566598"/>
            <a:ext cx="8290560" cy="17082"/>
          </a:xfrm>
          <a:prstGeom prst="rect">
            <a:avLst/>
          </a:prstGeom>
          <a:solidFill>
            <a:srgbClr val="201F1F"/>
          </a:solidFill>
        </p:spPr>
      </p:sp>
      <p:grpSp>
        <p:nvGrpSpPr>
          <p:cNvPr id="3" name="Group 3"/>
          <p:cNvGrpSpPr/>
          <p:nvPr/>
        </p:nvGrpSpPr>
        <p:grpSpPr>
          <a:xfrm>
            <a:off x="0" y="6664963"/>
            <a:ext cx="9753600" cy="568954"/>
            <a:chOff x="0" y="0"/>
            <a:chExt cx="13004800" cy="75860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853254" y="7271"/>
              <a:ext cx="1275623" cy="70998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863806" y="31386"/>
              <a:ext cx="1789926" cy="69583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64717"/>
              <a:ext cx="2821258" cy="54886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982159" y="106034"/>
              <a:ext cx="2763342" cy="49830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9439337" y="0"/>
              <a:ext cx="1264342" cy="75860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1070561" y="74660"/>
              <a:ext cx="1934239" cy="609285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3909653" y="661717"/>
            <a:ext cx="5409160" cy="5188283"/>
            <a:chOff x="0" y="0"/>
            <a:chExt cx="7212213" cy="6917711"/>
          </a:xfrm>
        </p:grpSpPr>
        <p:grpSp>
          <p:nvGrpSpPr>
            <p:cNvPr id="11" name="Group 11"/>
            <p:cNvGrpSpPr/>
            <p:nvPr/>
          </p:nvGrpSpPr>
          <p:grpSpPr>
            <a:xfrm>
              <a:off x="555661" y="391198"/>
              <a:ext cx="6656552" cy="6526513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E407A"/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0"/>
              <a:ext cx="6697477" cy="6697450"/>
              <a:chOff x="0" y="0"/>
              <a:chExt cx="6350000" cy="634997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25555" r="-25555"/>
                </a:stretch>
              </a:blip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731520" y="617220"/>
            <a:ext cx="3573540" cy="99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19"/>
              </a:lnSpc>
            </a:pPr>
            <a:r>
              <a:rPr lang="en-US" sz="5799">
                <a:solidFill>
                  <a:srgbClr val="DE407A"/>
                </a:solidFill>
                <a:latin typeface="Anton Bold"/>
              </a:rPr>
              <a:t>Panelist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1520" y="5503894"/>
            <a:ext cx="5740324" cy="1071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0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Anton Bold"/>
              </a:rPr>
              <a:t>Cynthia Nichols-Jackson</a:t>
            </a:r>
          </a:p>
          <a:p>
            <a:pPr>
              <a:lnSpc>
                <a:spcPts val="27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Arialle"/>
              </a:rPr>
              <a:t>Patient and Program Coordinator</a:t>
            </a:r>
          </a:p>
          <a:p>
            <a:pPr>
              <a:lnSpc>
                <a:spcPts val="27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Arialle"/>
              </a:rPr>
              <a:t>National Kidney Foundation of Michigan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31520" y="6566598"/>
            <a:ext cx="8290560" cy="17082"/>
          </a:xfrm>
          <a:prstGeom prst="rect">
            <a:avLst/>
          </a:prstGeom>
          <a:solidFill>
            <a:srgbClr val="201F1F"/>
          </a:solidFill>
        </p:spPr>
      </p:sp>
      <p:grpSp>
        <p:nvGrpSpPr>
          <p:cNvPr id="3" name="Group 3"/>
          <p:cNvGrpSpPr/>
          <p:nvPr/>
        </p:nvGrpSpPr>
        <p:grpSpPr>
          <a:xfrm>
            <a:off x="0" y="6664963"/>
            <a:ext cx="9753600" cy="568954"/>
            <a:chOff x="0" y="0"/>
            <a:chExt cx="13004800" cy="75860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853254" y="7271"/>
              <a:ext cx="1275623" cy="70998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863806" y="31386"/>
              <a:ext cx="1789926" cy="69583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64717"/>
              <a:ext cx="2821258" cy="54886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982159" y="106034"/>
              <a:ext cx="2763342" cy="49830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9439337" y="0"/>
              <a:ext cx="1264342" cy="75860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1070561" y="74660"/>
              <a:ext cx="1934239" cy="609285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>
            <a:off x="4065205" y="979384"/>
            <a:ext cx="5213620" cy="5000728"/>
            <a:chOff x="0" y="0"/>
            <a:chExt cx="6951494" cy="6667637"/>
          </a:xfrm>
        </p:grpSpPr>
        <p:grpSp>
          <p:nvGrpSpPr>
            <p:cNvPr id="11" name="Group 11"/>
            <p:cNvGrpSpPr/>
            <p:nvPr/>
          </p:nvGrpSpPr>
          <p:grpSpPr>
            <a:xfrm>
              <a:off x="535574" y="377056"/>
              <a:ext cx="6415919" cy="6290581"/>
              <a:chOff x="0" y="0"/>
              <a:chExt cx="6350000" cy="63500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E407A"/>
              </a:solidFill>
            </p:spPr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0"/>
              <a:ext cx="6455365" cy="6455339"/>
              <a:chOff x="0" y="0"/>
              <a:chExt cx="6350000" cy="634997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t="-20312" b="-20312"/>
                </a:stretch>
              </a:blipFill>
            </p:spPr>
          </p:sp>
        </p:grpSp>
      </p:grpSp>
      <p:sp>
        <p:nvSpPr>
          <p:cNvPr id="15" name="TextBox 15"/>
          <p:cNvSpPr txBox="1"/>
          <p:nvPr/>
        </p:nvSpPr>
        <p:spPr>
          <a:xfrm>
            <a:off x="731520" y="617220"/>
            <a:ext cx="3573540" cy="99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19"/>
              </a:lnSpc>
            </a:pPr>
            <a:r>
              <a:rPr lang="en-US" sz="5799">
                <a:solidFill>
                  <a:srgbClr val="DE407A"/>
                </a:solidFill>
                <a:latin typeface="Anton Bold"/>
              </a:rPr>
              <a:t>Panelist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31520" y="5444490"/>
            <a:ext cx="4622959" cy="108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70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Arialle Bold"/>
              </a:rPr>
              <a:t>Silas Norman, MD, MPH</a:t>
            </a:r>
          </a:p>
          <a:p>
            <a:pPr>
              <a:lnSpc>
                <a:spcPts val="27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Arialle"/>
              </a:rPr>
              <a:t>Associate Professor, Nephrology</a:t>
            </a:r>
          </a:p>
          <a:p>
            <a:pPr>
              <a:lnSpc>
                <a:spcPts val="2750"/>
              </a:lnSpc>
              <a:spcBef>
                <a:spcPct val="0"/>
              </a:spcBef>
            </a:pPr>
            <a:r>
              <a:rPr lang="en-US" sz="2500">
                <a:solidFill>
                  <a:srgbClr val="000000"/>
                </a:solidFill>
                <a:latin typeface="Arialle"/>
              </a:rPr>
              <a:t>University of Michigan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31520" y="6566598"/>
            <a:ext cx="8290560" cy="17082"/>
          </a:xfrm>
          <a:prstGeom prst="rect">
            <a:avLst/>
          </a:prstGeom>
          <a:solidFill>
            <a:srgbClr val="201F1F"/>
          </a:solidFill>
        </p:spPr>
      </p:sp>
      <p:grpSp>
        <p:nvGrpSpPr>
          <p:cNvPr id="3" name="Group 3"/>
          <p:cNvGrpSpPr/>
          <p:nvPr/>
        </p:nvGrpSpPr>
        <p:grpSpPr>
          <a:xfrm>
            <a:off x="5424739" y="2788982"/>
            <a:ext cx="3910191" cy="3665682"/>
            <a:chOff x="0" y="0"/>
            <a:chExt cx="5213588" cy="4887576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4984959" cy="4887576"/>
              <a:chOff x="0" y="0"/>
              <a:chExt cx="6350000" cy="635000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8D5E0"/>
              </a:solidFill>
            </p:spPr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423376" y="0"/>
              <a:ext cx="4790211" cy="4790192"/>
              <a:chOff x="0" y="0"/>
              <a:chExt cx="6350000" cy="634997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</p:spPr>
          </p:sp>
        </p:grpSp>
      </p:grpSp>
      <p:sp>
        <p:nvSpPr>
          <p:cNvPr id="8" name="TextBox 8"/>
          <p:cNvSpPr txBox="1"/>
          <p:nvPr/>
        </p:nvSpPr>
        <p:spPr>
          <a:xfrm>
            <a:off x="731520" y="636270"/>
            <a:ext cx="8290560" cy="2238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99"/>
              </a:lnSpc>
            </a:pPr>
            <a:r>
              <a:rPr lang="en-US" sz="4999" spc="49">
                <a:solidFill>
                  <a:srgbClr val="DE407A"/>
                </a:solidFill>
                <a:latin typeface="Anton Bold"/>
              </a:rPr>
              <a:t>Moderator </a:t>
            </a:r>
          </a:p>
          <a:p>
            <a:pPr>
              <a:lnSpc>
                <a:spcPts val="3779"/>
              </a:lnSpc>
            </a:pPr>
            <a:r>
              <a:rPr lang="en-US" sz="2699" spc="26">
                <a:solidFill>
                  <a:srgbClr val="000000"/>
                </a:solidFill>
                <a:latin typeface="Anton Bold"/>
              </a:rPr>
              <a:t>Kristen Hobbs, MPH, CPH</a:t>
            </a:r>
          </a:p>
          <a:p>
            <a:pPr>
              <a:lnSpc>
                <a:spcPts val="3499"/>
              </a:lnSpc>
            </a:pPr>
            <a:r>
              <a:rPr lang="en-US" sz="2499" spc="24">
                <a:solidFill>
                  <a:srgbClr val="201F1F"/>
                </a:solidFill>
                <a:latin typeface="Arialle"/>
              </a:rPr>
              <a:t>Senior Project Manager, Quality Improvement and Equity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2499" spc="24">
                <a:solidFill>
                  <a:srgbClr val="201F1F"/>
                </a:solidFill>
                <a:latin typeface="Arialle"/>
              </a:rPr>
              <a:t>NMQF - SHC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0" y="6664963"/>
            <a:ext cx="9753600" cy="568954"/>
            <a:chOff x="0" y="0"/>
            <a:chExt cx="13004800" cy="75860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853254" y="7271"/>
              <a:ext cx="1275623" cy="709989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863806" y="31386"/>
              <a:ext cx="1789926" cy="695834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64717"/>
              <a:ext cx="2821258" cy="5488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982159" y="106034"/>
              <a:ext cx="2763342" cy="498308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9439337" y="0"/>
              <a:ext cx="1264342" cy="75860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1070561" y="74660"/>
              <a:ext cx="1934239" cy="609285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>
            <a:off x="259524" y="3131551"/>
            <a:ext cx="5018818" cy="2980544"/>
            <a:chOff x="0" y="0"/>
            <a:chExt cx="6691758" cy="3974059"/>
          </a:xfrm>
        </p:grpSpPr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0" y="0"/>
              <a:ext cx="3291879" cy="3974059"/>
              <a:chOff x="0" y="0"/>
              <a:chExt cx="5760720" cy="695452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-7620" y="0"/>
                <a:ext cx="5773420" cy="6955790"/>
              </a:xfrm>
              <a:custGeom>
                <a:avLst/>
                <a:gdLst/>
                <a:ahLst/>
                <a:cxnLst/>
                <a:rect l="l" t="t" r="r" b="b"/>
                <a:pathLst>
                  <a:path w="5773420" h="6955790">
                    <a:moveTo>
                      <a:pt x="3972560" y="210820"/>
                    </a:moveTo>
                    <a:cubicBezTo>
                      <a:pt x="3627120" y="71120"/>
                      <a:pt x="3262630" y="0"/>
                      <a:pt x="2887980" y="0"/>
                    </a:cubicBezTo>
                    <a:cubicBezTo>
                      <a:pt x="2513330" y="0"/>
                      <a:pt x="2148840" y="71120"/>
                      <a:pt x="1803400" y="210820"/>
                    </a:cubicBezTo>
                    <a:cubicBezTo>
                      <a:pt x="1446530" y="355600"/>
                      <a:pt x="1125220" y="568960"/>
                      <a:pt x="850900" y="843280"/>
                    </a:cubicBezTo>
                    <a:cubicBezTo>
                      <a:pt x="314960" y="1380490"/>
                      <a:pt x="15240" y="2094230"/>
                      <a:pt x="7620" y="2852420"/>
                    </a:cubicBezTo>
                    <a:cubicBezTo>
                      <a:pt x="0" y="3609340"/>
                      <a:pt x="284480" y="4328160"/>
                      <a:pt x="808990" y="4874260"/>
                    </a:cubicBezTo>
                    <a:lnTo>
                      <a:pt x="807720" y="4875530"/>
                    </a:lnTo>
                    <a:lnTo>
                      <a:pt x="2887980" y="6955790"/>
                    </a:lnTo>
                    <a:lnTo>
                      <a:pt x="4956810" y="4886960"/>
                    </a:lnTo>
                    <a:lnTo>
                      <a:pt x="4955540" y="4885690"/>
                    </a:lnTo>
                    <a:cubicBezTo>
                      <a:pt x="5485130" y="4339590"/>
                      <a:pt x="5773420" y="3620770"/>
                      <a:pt x="5768340" y="2860040"/>
                    </a:cubicBezTo>
                    <a:cubicBezTo>
                      <a:pt x="5763260" y="2098040"/>
                      <a:pt x="5463540" y="1383030"/>
                      <a:pt x="4925060" y="843280"/>
                    </a:cubicBezTo>
                    <a:cubicBezTo>
                      <a:pt x="4649470" y="568960"/>
                      <a:pt x="4329430" y="355600"/>
                      <a:pt x="3972560" y="210820"/>
                    </a:cubicBezTo>
                    <a:close/>
                  </a:path>
                </a:pathLst>
              </a:custGeom>
              <a:solidFill>
                <a:srgbClr val="76BD1D"/>
              </a:solidFill>
            </p:spPr>
          </p:sp>
          <p:sp>
            <p:nvSpPr>
              <p:cNvPr id="19" name="Freeform 19"/>
              <p:cNvSpPr/>
              <p:nvPr/>
            </p:nvSpPr>
            <p:spPr>
              <a:xfrm>
                <a:off x="147004" y="265068"/>
                <a:ext cx="5464172" cy="5215345"/>
              </a:xfrm>
              <a:custGeom>
                <a:avLst/>
                <a:gdLst/>
                <a:ahLst/>
                <a:cxnLst/>
                <a:rect l="l" t="t" r="r" b="b"/>
                <a:pathLst>
                  <a:path w="5464172" h="5215345">
                    <a:moveTo>
                      <a:pt x="2732086" y="4172"/>
                    </a:moveTo>
                    <a:cubicBezTo>
                      <a:pt x="1799171" y="0"/>
                      <a:pt x="935332" y="495310"/>
                      <a:pt x="467666" y="1302549"/>
                    </a:cubicBezTo>
                    <a:cubicBezTo>
                      <a:pt x="0" y="2109789"/>
                      <a:pt x="0" y="3105555"/>
                      <a:pt x="467666" y="3912795"/>
                    </a:cubicBezTo>
                    <a:cubicBezTo>
                      <a:pt x="935332" y="4720034"/>
                      <a:pt x="1799171" y="5215344"/>
                      <a:pt x="2732086" y="5211172"/>
                    </a:cubicBezTo>
                    <a:cubicBezTo>
                      <a:pt x="3665001" y="5215344"/>
                      <a:pt x="4528840" y="4720034"/>
                      <a:pt x="4996506" y="3912795"/>
                    </a:cubicBezTo>
                    <a:cubicBezTo>
                      <a:pt x="5464172" y="3105555"/>
                      <a:pt x="5464172" y="2109789"/>
                      <a:pt x="4996506" y="1302549"/>
                    </a:cubicBezTo>
                    <a:cubicBezTo>
                      <a:pt x="4528840" y="495310"/>
                      <a:pt x="3665001" y="0"/>
                      <a:pt x="2732086" y="4172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l="-4538" r="-4538"/>
                </a:stretch>
              </a:blipFill>
            </p:spPr>
          </p:sp>
        </p:grp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3399879" y="0"/>
              <a:ext cx="3291879" cy="3974059"/>
              <a:chOff x="0" y="0"/>
              <a:chExt cx="5760720" cy="695452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-7620" y="0"/>
                <a:ext cx="5773420" cy="6955790"/>
              </a:xfrm>
              <a:custGeom>
                <a:avLst/>
                <a:gdLst/>
                <a:ahLst/>
                <a:cxnLst/>
                <a:rect l="l" t="t" r="r" b="b"/>
                <a:pathLst>
                  <a:path w="5773420" h="6955790">
                    <a:moveTo>
                      <a:pt x="3972560" y="210820"/>
                    </a:moveTo>
                    <a:cubicBezTo>
                      <a:pt x="3627120" y="71120"/>
                      <a:pt x="3262630" y="0"/>
                      <a:pt x="2887980" y="0"/>
                    </a:cubicBezTo>
                    <a:cubicBezTo>
                      <a:pt x="2513330" y="0"/>
                      <a:pt x="2148840" y="71120"/>
                      <a:pt x="1803400" y="210820"/>
                    </a:cubicBezTo>
                    <a:cubicBezTo>
                      <a:pt x="1446530" y="355600"/>
                      <a:pt x="1125220" y="568960"/>
                      <a:pt x="850900" y="843280"/>
                    </a:cubicBezTo>
                    <a:cubicBezTo>
                      <a:pt x="314960" y="1380490"/>
                      <a:pt x="15240" y="2094230"/>
                      <a:pt x="7620" y="2852420"/>
                    </a:cubicBezTo>
                    <a:cubicBezTo>
                      <a:pt x="0" y="3609340"/>
                      <a:pt x="284480" y="4328160"/>
                      <a:pt x="808990" y="4874260"/>
                    </a:cubicBezTo>
                    <a:lnTo>
                      <a:pt x="807720" y="4875530"/>
                    </a:lnTo>
                    <a:lnTo>
                      <a:pt x="2887980" y="6955790"/>
                    </a:lnTo>
                    <a:lnTo>
                      <a:pt x="4956810" y="4886960"/>
                    </a:lnTo>
                    <a:lnTo>
                      <a:pt x="4955540" y="4885690"/>
                    </a:lnTo>
                    <a:cubicBezTo>
                      <a:pt x="5485130" y="4339590"/>
                      <a:pt x="5773420" y="3620770"/>
                      <a:pt x="5768340" y="2860040"/>
                    </a:cubicBezTo>
                    <a:cubicBezTo>
                      <a:pt x="5763260" y="2098040"/>
                      <a:pt x="5463540" y="1383030"/>
                      <a:pt x="4925060" y="843280"/>
                    </a:cubicBezTo>
                    <a:cubicBezTo>
                      <a:pt x="4649470" y="568960"/>
                      <a:pt x="4329430" y="355600"/>
                      <a:pt x="3972560" y="210820"/>
                    </a:cubicBezTo>
                    <a:close/>
                  </a:path>
                </a:pathLst>
              </a:custGeom>
              <a:solidFill>
                <a:srgbClr val="7DC81E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147004" y="265068"/>
                <a:ext cx="5464172" cy="5215345"/>
              </a:xfrm>
              <a:custGeom>
                <a:avLst/>
                <a:gdLst/>
                <a:ahLst/>
                <a:cxnLst/>
                <a:rect l="l" t="t" r="r" b="b"/>
                <a:pathLst>
                  <a:path w="5464172" h="5215345">
                    <a:moveTo>
                      <a:pt x="2732086" y="4172"/>
                    </a:moveTo>
                    <a:cubicBezTo>
                      <a:pt x="1799171" y="0"/>
                      <a:pt x="935332" y="495310"/>
                      <a:pt x="467666" y="1302549"/>
                    </a:cubicBezTo>
                    <a:cubicBezTo>
                      <a:pt x="0" y="2109789"/>
                      <a:pt x="0" y="3105555"/>
                      <a:pt x="467666" y="3912795"/>
                    </a:cubicBezTo>
                    <a:cubicBezTo>
                      <a:pt x="935332" y="4720034"/>
                      <a:pt x="1799171" y="5215344"/>
                      <a:pt x="2732086" y="5211172"/>
                    </a:cubicBezTo>
                    <a:cubicBezTo>
                      <a:pt x="3665001" y="5215344"/>
                      <a:pt x="4528840" y="4720034"/>
                      <a:pt x="4996506" y="3912795"/>
                    </a:cubicBezTo>
                    <a:cubicBezTo>
                      <a:pt x="5464172" y="3105555"/>
                      <a:pt x="5464172" y="2109789"/>
                      <a:pt x="4996506" y="1302549"/>
                    </a:cubicBezTo>
                    <a:cubicBezTo>
                      <a:pt x="4528840" y="495310"/>
                      <a:pt x="3665001" y="0"/>
                      <a:pt x="2732086" y="4172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l="223" r="223"/>
                </a:stretch>
              </a:blipFill>
            </p:spPr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31520" y="829769"/>
            <a:ext cx="8290560" cy="565566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6664963"/>
            <a:ext cx="9753600" cy="568954"/>
            <a:chOff x="0" y="0"/>
            <a:chExt cx="13004800" cy="75860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853254" y="7271"/>
              <a:ext cx="1275623" cy="70998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863806" y="31386"/>
              <a:ext cx="1789926" cy="69583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64717"/>
              <a:ext cx="2821258" cy="54886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982159" y="106034"/>
              <a:ext cx="2763342" cy="49830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9439337" y="0"/>
              <a:ext cx="1264342" cy="75860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070561" y="74660"/>
              <a:ext cx="1934239" cy="6092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31520" y="6566598"/>
            <a:ext cx="8290560" cy="17082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0" y="6664963"/>
            <a:ext cx="9753600" cy="568954"/>
            <a:chOff x="0" y="0"/>
            <a:chExt cx="13004800" cy="75860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853254" y="7271"/>
              <a:ext cx="1275623" cy="70998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863806" y="31386"/>
              <a:ext cx="1789926" cy="69583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64717"/>
              <a:ext cx="2821258" cy="54886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982159" y="106034"/>
              <a:ext cx="2763342" cy="49830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9439337" y="0"/>
              <a:ext cx="1264342" cy="75860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1070561" y="74660"/>
              <a:ext cx="1934239" cy="609285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529174" y="1687090"/>
            <a:ext cx="6785309" cy="313433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31520" y="5020310"/>
            <a:ext cx="8290560" cy="156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000000"/>
                </a:solidFill>
                <a:latin typeface="Arialle"/>
              </a:rPr>
              <a:t>Basis for infographics, social media graphics, flyers, etc.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000000"/>
                </a:solidFill>
                <a:latin typeface="Arialle"/>
              </a:rPr>
              <a:t>Culturally responsive and linguistically appropriate for ALL audiences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 dirty="0">
                <a:solidFill>
                  <a:srgbClr val="000000"/>
                </a:solidFill>
                <a:latin typeface="Arialle"/>
              </a:rPr>
              <a:t>Important to individuals living with chronic kidney disease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1520" y="771208"/>
            <a:ext cx="7066959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>
                <a:solidFill>
                  <a:srgbClr val="DE407A"/>
                </a:solidFill>
                <a:latin typeface="Anton Bold"/>
              </a:rPr>
              <a:t>Microsite Devo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6946" y="1620415"/>
            <a:ext cx="1619607" cy="474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 dirty="0">
                <a:solidFill>
                  <a:srgbClr val="000000"/>
                </a:solidFill>
                <a:latin typeface="Arialle Bold"/>
              </a:rPr>
              <a:t>Example: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18401" y="731520"/>
            <a:ext cx="5716799" cy="5716799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31520" y="6566598"/>
            <a:ext cx="8290560" cy="1708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TextBox 4"/>
          <p:cNvSpPr txBox="1"/>
          <p:nvPr/>
        </p:nvSpPr>
        <p:spPr>
          <a:xfrm>
            <a:off x="731520" y="2345604"/>
            <a:ext cx="8290560" cy="2344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Arialle"/>
              </a:rPr>
              <a:t>All attendees are in listen-only mode and videos are turned off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Arialle"/>
              </a:rPr>
              <a:t>Place all questions in Q&amp;A box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Arialle"/>
              </a:rPr>
              <a:t>Respectful communication in chat box is welcome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Arialle"/>
              </a:rPr>
              <a:t>Transcription should appear at the bottom of your screen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Arialle"/>
              </a:rPr>
              <a:t>This webinar will be interactive!</a:t>
            </a:r>
          </a:p>
          <a:p>
            <a:pPr marL="474979" lvl="1" indent="-237490">
              <a:lnSpc>
                <a:spcPts val="3079"/>
              </a:lnSpc>
              <a:buFont typeface="Arial"/>
              <a:buChar char="•"/>
            </a:pPr>
            <a:r>
              <a:rPr lang="en-US" sz="2199">
                <a:solidFill>
                  <a:srgbClr val="000000"/>
                </a:solidFill>
                <a:latin typeface="Arialle"/>
              </a:rPr>
              <a:t>Transparent feedback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1520" y="771208"/>
            <a:ext cx="7066959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>
                <a:solidFill>
                  <a:srgbClr val="DE407A"/>
                </a:solidFill>
                <a:latin typeface="Anton Bold"/>
              </a:rPr>
              <a:t>Housekeeping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6664963"/>
            <a:ext cx="9753600" cy="568954"/>
            <a:chOff x="0" y="0"/>
            <a:chExt cx="13004800" cy="75860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853254" y="7271"/>
              <a:ext cx="1275623" cy="70998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863806" y="31386"/>
              <a:ext cx="1789926" cy="695834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64717"/>
              <a:ext cx="2821258" cy="54886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982159" y="106034"/>
              <a:ext cx="2763342" cy="498308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9439337" y="0"/>
              <a:ext cx="1264342" cy="75860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070561" y="74660"/>
              <a:ext cx="1934239" cy="6092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74104" y="731520"/>
            <a:ext cx="6800232" cy="56751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01511" y="1806735"/>
            <a:ext cx="6817737" cy="3302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7459" lvl="1" indent="-338730">
              <a:lnSpc>
                <a:spcPts val="4392"/>
              </a:lnSpc>
              <a:buFont typeface="Arial"/>
              <a:buChar char="•"/>
            </a:pPr>
            <a:r>
              <a:rPr lang="en-US" sz="3137">
                <a:solidFill>
                  <a:srgbClr val="201F1F"/>
                </a:solidFill>
                <a:latin typeface="Arialle Bold"/>
              </a:rPr>
              <a:t>NMQF - SHC</a:t>
            </a:r>
          </a:p>
          <a:p>
            <a:pPr marL="677459" lvl="1" indent="-338730">
              <a:lnSpc>
                <a:spcPts val="4392"/>
              </a:lnSpc>
              <a:buFont typeface="Arial"/>
              <a:buChar char="•"/>
            </a:pPr>
            <a:r>
              <a:rPr lang="en-US" sz="3137">
                <a:solidFill>
                  <a:srgbClr val="201F1F"/>
                </a:solidFill>
                <a:latin typeface="Arialle Bold"/>
              </a:rPr>
              <a:t>Chronic Kidney Disease in POC </a:t>
            </a:r>
          </a:p>
          <a:p>
            <a:pPr marL="677459" lvl="1" indent="-338730">
              <a:lnSpc>
                <a:spcPts val="4392"/>
              </a:lnSpc>
              <a:buFont typeface="Arial"/>
              <a:buChar char="•"/>
            </a:pPr>
            <a:r>
              <a:rPr lang="en-US" sz="3137">
                <a:solidFill>
                  <a:srgbClr val="201F1F"/>
                </a:solidFill>
                <a:latin typeface="Arialle Bold"/>
              </a:rPr>
              <a:t>Vax Data</a:t>
            </a:r>
          </a:p>
          <a:p>
            <a:pPr marL="677459" lvl="1" indent="-338730">
              <a:lnSpc>
                <a:spcPts val="4392"/>
              </a:lnSpc>
              <a:buFont typeface="Arial"/>
              <a:buChar char="•"/>
            </a:pPr>
            <a:r>
              <a:rPr lang="en-US" sz="3137">
                <a:solidFill>
                  <a:srgbClr val="201F1F"/>
                </a:solidFill>
                <a:latin typeface="Arialle Bold"/>
              </a:rPr>
              <a:t>ACIP Recommendations</a:t>
            </a:r>
          </a:p>
          <a:p>
            <a:pPr marL="677459" lvl="1" indent="-338730">
              <a:lnSpc>
                <a:spcPts val="4392"/>
              </a:lnSpc>
              <a:buFont typeface="Arial"/>
              <a:buChar char="•"/>
            </a:pPr>
            <a:r>
              <a:rPr lang="en-US" sz="3137">
                <a:solidFill>
                  <a:srgbClr val="201F1F"/>
                </a:solidFill>
                <a:latin typeface="Arialle Bold"/>
              </a:rPr>
              <a:t>Panel Discussion</a:t>
            </a:r>
          </a:p>
          <a:p>
            <a:pPr marL="677459" lvl="1" indent="-338730" algn="l">
              <a:lnSpc>
                <a:spcPts val="4392"/>
              </a:lnSpc>
              <a:buFont typeface="Arial"/>
              <a:buChar char="•"/>
            </a:pPr>
            <a:r>
              <a:rPr lang="en-US" sz="3137">
                <a:solidFill>
                  <a:srgbClr val="201F1F"/>
                </a:solidFill>
                <a:latin typeface="Arialle Bold"/>
              </a:rPr>
              <a:t>Microsite Outline Feedback</a:t>
            </a:r>
          </a:p>
        </p:txBody>
      </p:sp>
      <p:sp>
        <p:nvSpPr>
          <p:cNvPr id="4" name="AutoShape 4"/>
          <p:cNvSpPr/>
          <p:nvPr/>
        </p:nvSpPr>
        <p:spPr>
          <a:xfrm>
            <a:off x="731520" y="6566598"/>
            <a:ext cx="8290560" cy="17082"/>
          </a:xfrm>
          <a:prstGeom prst="rect">
            <a:avLst/>
          </a:prstGeom>
          <a:solidFill>
            <a:srgbClr val="201F1F"/>
          </a:solidFill>
        </p:spPr>
      </p:sp>
      <p:sp>
        <p:nvSpPr>
          <p:cNvPr id="5" name="TextBox 5"/>
          <p:cNvSpPr txBox="1"/>
          <p:nvPr/>
        </p:nvSpPr>
        <p:spPr>
          <a:xfrm>
            <a:off x="731520" y="769620"/>
            <a:ext cx="2892939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>
                <a:solidFill>
                  <a:srgbClr val="DE407A"/>
                </a:solidFill>
                <a:latin typeface="Anton Bold"/>
              </a:rPr>
              <a:t>Agenda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6664963"/>
            <a:ext cx="9753600" cy="568954"/>
            <a:chOff x="0" y="0"/>
            <a:chExt cx="13004800" cy="75860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853254" y="7271"/>
              <a:ext cx="1275623" cy="709989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863806" y="31386"/>
              <a:ext cx="1789926" cy="695834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64717"/>
              <a:ext cx="2821258" cy="548863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982159" y="106034"/>
              <a:ext cx="2763342" cy="498308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9439337" y="0"/>
              <a:ext cx="1264342" cy="75860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070561" y="74660"/>
              <a:ext cx="1934239" cy="6092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1520" y="769620"/>
            <a:ext cx="7047657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>
                <a:solidFill>
                  <a:srgbClr val="DE407A"/>
                </a:solidFill>
                <a:latin typeface="Anton Bold"/>
              </a:rPr>
              <a:t>NMQF</a:t>
            </a:r>
          </a:p>
        </p:txBody>
      </p:sp>
      <p:sp>
        <p:nvSpPr>
          <p:cNvPr id="3" name="AutoShape 3"/>
          <p:cNvSpPr/>
          <p:nvPr/>
        </p:nvSpPr>
        <p:spPr>
          <a:xfrm>
            <a:off x="731520" y="6566598"/>
            <a:ext cx="8290560" cy="17082"/>
          </a:xfrm>
          <a:prstGeom prst="rect">
            <a:avLst/>
          </a:prstGeom>
          <a:solidFill>
            <a:srgbClr val="201F1F"/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t="11046" b="11046"/>
          <a:stretch>
            <a:fillRect/>
          </a:stretch>
        </p:blipFill>
        <p:spPr>
          <a:xfrm>
            <a:off x="731520" y="1490345"/>
            <a:ext cx="8589903" cy="474852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0" y="6664963"/>
            <a:ext cx="9753600" cy="568954"/>
            <a:chOff x="0" y="0"/>
            <a:chExt cx="13004800" cy="758605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853254" y="7271"/>
              <a:ext cx="1275623" cy="709989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5863806" y="31386"/>
              <a:ext cx="1789926" cy="69583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64717"/>
              <a:ext cx="2821258" cy="548863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982159" y="106034"/>
              <a:ext cx="2763342" cy="498308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9439337" y="0"/>
              <a:ext cx="1264342" cy="758605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11070561" y="74660"/>
              <a:ext cx="1934239" cy="6092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97271" y="1298603"/>
            <a:ext cx="9525" cy="2644774"/>
          </a:xfrm>
          <a:prstGeom prst="rect">
            <a:avLst/>
          </a:prstGeom>
          <a:solidFill>
            <a:srgbClr val="201F1F"/>
          </a:solidFill>
        </p:spPr>
      </p:sp>
      <p:grpSp>
        <p:nvGrpSpPr>
          <p:cNvPr id="3" name="Group 3"/>
          <p:cNvGrpSpPr/>
          <p:nvPr/>
        </p:nvGrpSpPr>
        <p:grpSpPr>
          <a:xfrm>
            <a:off x="5725358" y="1221927"/>
            <a:ext cx="153352" cy="15335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01F1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725358" y="3866701"/>
            <a:ext cx="153352" cy="153352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01F1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725358" y="2540233"/>
            <a:ext cx="153352" cy="153352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01F1F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77947" y="4636746"/>
            <a:ext cx="1426446" cy="1426441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6840" b="-43113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527589" y="808270"/>
            <a:ext cx="3924674" cy="3502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>
                <a:solidFill>
                  <a:srgbClr val="DE407A"/>
                </a:solidFill>
                <a:latin typeface="Anton Bold"/>
              </a:rPr>
              <a:t>Center for Sustainable Health Care Quality and Equity (SHC)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384057" y="2371816"/>
            <a:ext cx="2464736" cy="527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039"/>
              </a:lnSpc>
              <a:spcBef>
                <a:spcPct val="0"/>
              </a:spcBef>
            </a:pPr>
            <a:r>
              <a:rPr lang="en-US" sz="1699">
                <a:solidFill>
                  <a:srgbClr val="201F1F"/>
                </a:solidFill>
                <a:latin typeface="Arialle"/>
              </a:rPr>
              <a:t>Communities of color are prioritized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84057" y="3658103"/>
            <a:ext cx="2799418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039"/>
              </a:lnSpc>
              <a:spcBef>
                <a:spcPct val="0"/>
              </a:spcBef>
            </a:pPr>
            <a:r>
              <a:rPr lang="en-US" sz="1699">
                <a:solidFill>
                  <a:srgbClr val="201F1F"/>
                </a:solidFill>
                <a:latin typeface="Arialle"/>
              </a:rPr>
              <a:t>Quality Improvement and clinical education through the lens of health equity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84057" y="1127629"/>
            <a:ext cx="2799418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39"/>
              </a:lnSpc>
              <a:spcBef>
                <a:spcPct val="0"/>
              </a:spcBef>
            </a:pPr>
            <a:r>
              <a:rPr lang="en-US" sz="1699">
                <a:solidFill>
                  <a:srgbClr val="201F1F"/>
                </a:solidFill>
                <a:latin typeface="Arialle"/>
              </a:rPr>
              <a:t>Sustainable, healthy communities in every zip code</a:t>
            </a:r>
          </a:p>
        </p:txBody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4452263" y="4636746"/>
            <a:ext cx="1426446" cy="1426441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17" name="TextBox 17"/>
          <p:cNvSpPr txBox="1"/>
          <p:nvPr/>
        </p:nvSpPr>
        <p:spPr>
          <a:xfrm>
            <a:off x="1317493" y="6058697"/>
            <a:ext cx="1347354" cy="391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201F1F"/>
                </a:solidFill>
                <a:latin typeface="Arialle Bold"/>
              </a:rPr>
              <a:t>Laura Lee Hall, PhD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201F1F"/>
                </a:solidFill>
                <a:latin typeface="Arialle"/>
              </a:rPr>
              <a:t>President, SHC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069224" y="6058697"/>
            <a:ext cx="2192525" cy="581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201F1F"/>
                </a:solidFill>
                <a:latin typeface="Arialle Bold"/>
              </a:rPr>
              <a:t>Kristen Hobbs, MPH, CPH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201F1F"/>
                </a:solidFill>
                <a:latin typeface="Arialle"/>
              </a:rPr>
              <a:t>Senior Project Manager, Quality Improvement &amp; Equity</a:t>
            </a:r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7559571" y="4636746"/>
            <a:ext cx="1426446" cy="1426441"/>
            <a:chOff x="0" y="0"/>
            <a:chExt cx="6350000" cy="63499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2499" r="-12499"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7000377" y="6058697"/>
            <a:ext cx="2544833" cy="581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201F1F"/>
                </a:solidFill>
                <a:latin typeface="Arialle Bold"/>
              </a:rPr>
              <a:t>Chinonso "Chinnie" Ukachukwu, MPH</a:t>
            </a:r>
          </a:p>
          <a:p>
            <a:pPr algn="ctr">
              <a:lnSpc>
                <a:spcPts val="1540"/>
              </a:lnSpc>
            </a:pPr>
            <a:r>
              <a:rPr lang="en-US" sz="1100">
                <a:solidFill>
                  <a:srgbClr val="201F1F"/>
                </a:solidFill>
                <a:latin typeface="Arialle"/>
              </a:rPr>
              <a:t>Quality Improvement and Equity Project Manager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0" y="6664963"/>
            <a:ext cx="9753600" cy="568954"/>
            <a:chOff x="0" y="0"/>
            <a:chExt cx="13004800" cy="75860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853254" y="7271"/>
              <a:ext cx="1275623" cy="70998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5863806" y="31386"/>
              <a:ext cx="1789926" cy="695834"/>
            </a:xfrm>
            <a:prstGeom prst="rect">
              <a:avLst/>
            </a:prstGeom>
          </p:spPr>
        </p:pic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0" y="64717"/>
              <a:ext cx="2821258" cy="548863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982159" y="106034"/>
              <a:ext cx="2763342" cy="498308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439337" y="0"/>
              <a:ext cx="1264342" cy="758605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11070561" y="74660"/>
              <a:ext cx="1934239" cy="6092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1520" y="769620"/>
            <a:ext cx="7769380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>
                <a:solidFill>
                  <a:srgbClr val="DE407A"/>
                </a:solidFill>
                <a:latin typeface="Anton Bold"/>
              </a:rPr>
              <a:t>Chronic Kidney Disease (CKD)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6664963"/>
            <a:ext cx="9753600" cy="568954"/>
            <a:chOff x="0" y="0"/>
            <a:chExt cx="13004800" cy="75860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853254" y="7271"/>
              <a:ext cx="1275623" cy="70998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863806" y="31386"/>
              <a:ext cx="1789926" cy="69583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64717"/>
              <a:ext cx="2821258" cy="54886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982159" y="106034"/>
              <a:ext cx="2763342" cy="49830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9439337" y="0"/>
              <a:ext cx="1264342" cy="75860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1070561" y="74660"/>
              <a:ext cx="1934239" cy="609285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731520" y="1525654"/>
            <a:ext cx="8641080" cy="2692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 dirty="0">
                <a:solidFill>
                  <a:srgbClr val="000000"/>
                </a:solidFill>
                <a:latin typeface="Anton Bold"/>
              </a:rPr>
              <a:t>What is it?:</a:t>
            </a:r>
          </a:p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le"/>
              </a:rPr>
              <a:t>The kidneys are damaged and can’t filter blood the way they should. </a:t>
            </a:r>
          </a:p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le"/>
              </a:rPr>
              <a:t>The main risk factors for developing kidney disease are diabetes, high blood pressure, heart disease, and a family history of kidney failure.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520" y="4304665"/>
            <a:ext cx="8290560" cy="178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 dirty="0">
                <a:solidFill>
                  <a:srgbClr val="000000"/>
                </a:solidFill>
                <a:latin typeface="Anton Bold"/>
              </a:rPr>
              <a:t>How can one manage CKD?: </a:t>
            </a:r>
          </a:p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Controlling diabetes and </a:t>
            </a:r>
            <a:r>
              <a:rPr lang="en-US" sz="2499" dirty="0">
                <a:solidFill>
                  <a:srgbClr val="000000"/>
                </a:solidFill>
                <a:latin typeface="Arialle"/>
              </a:rPr>
              <a:t>blood pressure. </a:t>
            </a:r>
          </a:p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le"/>
              </a:rPr>
              <a:t>Engaging in healthy habits </a:t>
            </a:r>
          </a:p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le"/>
              </a:rPr>
              <a:t>Receiving all adult and routine vaccinations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0" y="6234430"/>
            <a:ext cx="975360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le"/>
              </a:rPr>
              <a:t>Source: National Institute of Diabetes and Digestive and Kidney Diseases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1520" y="769620"/>
            <a:ext cx="8777741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00"/>
              </a:lnSpc>
            </a:pPr>
            <a:r>
              <a:rPr lang="en-US" sz="5000">
                <a:solidFill>
                  <a:srgbClr val="DE407A"/>
                </a:solidFill>
                <a:latin typeface="Anton Bold"/>
              </a:rPr>
              <a:t>Kidney Disease + Race &amp; Ethnicity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0" y="6664963"/>
            <a:ext cx="9753600" cy="568954"/>
            <a:chOff x="0" y="0"/>
            <a:chExt cx="13004800" cy="75860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853254" y="7271"/>
              <a:ext cx="1275623" cy="709989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863806" y="31386"/>
              <a:ext cx="1789926" cy="69583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64717"/>
              <a:ext cx="2821258" cy="54886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2982159" y="106034"/>
              <a:ext cx="2763342" cy="49830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9439337" y="0"/>
              <a:ext cx="1264342" cy="75860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11070561" y="74660"/>
              <a:ext cx="1934239" cy="609285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0" y="6315713"/>
            <a:ext cx="9753600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le"/>
              </a:rPr>
              <a:t>Source: National Institute of Diabetes and Digestive and Kidney Diseases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31520" y="1433195"/>
            <a:ext cx="8290560" cy="2243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 dirty="0">
                <a:solidFill>
                  <a:srgbClr val="000000"/>
                </a:solidFill>
                <a:latin typeface="Anton Bold"/>
              </a:rPr>
              <a:t>Who is at higher risk for complications?</a:t>
            </a:r>
          </a:p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African Americans, Hispanics, and American Indians are at high risk for developing kidney failure </a:t>
            </a:r>
          </a:p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le"/>
              </a:rPr>
              <a:t>Increased prevalence of diabetes and high blood pressure in communities of color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31520" y="3623945"/>
            <a:ext cx="8945880" cy="26922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79"/>
              </a:lnSpc>
            </a:pPr>
            <a:r>
              <a:rPr lang="en-US" sz="2699" dirty="0">
                <a:solidFill>
                  <a:srgbClr val="000000"/>
                </a:solidFill>
                <a:latin typeface="Anton Bold"/>
              </a:rPr>
              <a:t>By the numbers...</a:t>
            </a:r>
          </a:p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le"/>
              </a:rPr>
              <a:t>Black patients are 4x more likely to develop kidney failure</a:t>
            </a:r>
          </a:p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le"/>
              </a:rPr>
              <a:t>Hispanic patients are 1.3x more likely to develop kidney failure</a:t>
            </a:r>
          </a:p>
          <a:p>
            <a:pPr marL="539748" lvl="1" indent="-269874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000000"/>
                </a:solidFill>
                <a:latin typeface="Arialle"/>
              </a:rPr>
              <a:t>Indigenous Americans are 1.2x more likely to develop kidney failure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20CA019E6D83468B49A8C1ACE4E28C" ma:contentTypeVersion="12" ma:contentTypeDescription="Create a new document." ma:contentTypeScope="" ma:versionID="ac6f58f4dff5d52036de37cae6d06f8f">
  <xsd:schema xmlns:xsd="http://www.w3.org/2001/XMLSchema" xmlns:xs="http://www.w3.org/2001/XMLSchema" xmlns:p="http://schemas.microsoft.com/office/2006/metadata/properties" xmlns:ns2="e799f2bb-61d9-4c67-b79c-06381e063e2e" xmlns:ns3="2ceb403e-feb1-4214-b2c0-f8373a89cec3" targetNamespace="http://schemas.microsoft.com/office/2006/metadata/properties" ma:root="true" ma:fieldsID="99cfece2864930e0a3b09ce1d5e91795" ns2:_="" ns3:_="">
    <xsd:import namespace="e799f2bb-61d9-4c67-b79c-06381e063e2e"/>
    <xsd:import namespace="2ceb403e-feb1-4214-b2c0-f8373a89ce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99f2bb-61d9-4c67-b79c-06381e063e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eb403e-feb1-4214-b2c0-f8373a89cec3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ceb403e-feb1-4214-b2c0-f8373a89cec3">
      <UserInfo>
        <DisplayName>Bradley Ward</DisplayName>
        <AccountId>187</AccountId>
        <AccountType/>
      </UserInfo>
      <UserInfo>
        <DisplayName>Trevor Jennings</DisplayName>
        <AccountId>117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5131350-03C1-4D4B-95E7-630F3AECFB19}"/>
</file>

<file path=customXml/itemProps2.xml><?xml version="1.0" encoding="utf-8"?>
<ds:datastoreItem xmlns:ds="http://schemas.openxmlformats.org/officeDocument/2006/customXml" ds:itemID="{42E466EC-1BFD-4A01-B35C-87FEB330404B}"/>
</file>

<file path=customXml/itemProps3.xml><?xml version="1.0" encoding="utf-8"?>
<ds:datastoreItem xmlns:ds="http://schemas.openxmlformats.org/officeDocument/2006/customXml" ds:itemID="{B214E1C8-6F39-4909-BCD2-DAE85AB2D553}"/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749</Words>
  <Application>Microsoft Office PowerPoint</Application>
  <PresentationFormat>Custom</PresentationFormat>
  <Paragraphs>101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Arimo</vt:lpstr>
      <vt:lpstr>Arialle</vt:lpstr>
      <vt:lpstr>Arialle Bold</vt:lpstr>
      <vt:lpstr>Anton</vt:lpstr>
      <vt:lpstr>Anton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Kidney Disease + Vax</dc:title>
  <cp:lastModifiedBy>Kristin Hobbs</cp:lastModifiedBy>
  <cp:revision>3</cp:revision>
  <dcterms:created xsi:type="dcterms:W3CDTF">2006-08-16T00:00:00Z</dcterms:created>
  <dcterms:modified xsi:type="dcterms:W3CDTF">2022-03-25T13:35:39Z</dcterms:modified>
  <dc:identifier>DAE75xRuQMc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0x0101002320CA019E6D83468B49A8C1ACE4E28C</vt:lpwstr>
  </property>
</Properties>
</file>