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7"/>
  </p:notesMasterIdLst>
  <p:sldIdLst>
    <p:sldId id="256" r:id="rId5"/>
    <p:sldId id="287" r:id="rId6"/>
    <p:sldId id="257" r:id="rId7"/>
    <p:sldId id="258" r:id="rId8"/>
    <p:sldId id="259" r:id="rId9"/>
    <p:sldId id="260" r:id="rId10"/>
    <p:sldId id="283" r:id="rId11"/>
    <p:sldId id="282" r:id="rId12"/>
    <p:sldId id="284" r:id="rId13"/>
    <p:sldId id="285" r:id="rId14"/>
    <p:sldId id="286" r:id="rId15"/>
    <p:sldId id="263" r:id="rId16"/>
    <p:sldId id="262" r:id="rId17"/>
    <p:sldId id="261" r:id="rId18"/>
    <p:sldId id="288" r:id="rId19"/>
    <p:sldId id="274" r:id="rId20"/>
    <p:sldId id="277" r:id="rId21"/>
    <p:sldId id="290" r:id="rId22"/>
    <p:sldId id="291" r:id="rId23"/>
    <p:sldId id="273" r:id="rId24"/>
    <p:sldId id="276" r:id="rId25"/>
    <p:sldId id="289" r:id="rId26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Open Sans 1" panose="020B0604020202020204" charset="0"/>
      <p:regular r:id="rId32"/>
    </p:embeddedFont>
    <p:embeddedFont>
      <p:font typeface="Open Sans 1 Bold" panose="020B0604020202020204" charset="0"/>
      <p:regular r:id="rId33"/>
    </p:embeddedFont>
    <p:embeddedFont>
      <p:font typeface="Open Sans 2 Bold" panose="020B0604020202020204" charset="0"/>
      <p:regular r:id="rId34"/>
    </p:embeddedFont>
    <p:embeddedFont>
      <p:font typeface="Segoe UI" panose="020B0502040204020203" pitchFamily="34" charset="0"/>
      <p:regular r:id="rId35"/>
      <p:bold r:id="rId36"/>
      <p:italic r:id="rId37"/>
      <p:boldItalic r:id="rId38"/>
    </p:embeddedFont>
    <p:embeddedFont>
      <p:font typeface="Segoe UI Light" panose="020B0502040204020203" pitchFamily="34" charset="0"/>
      <p:regular r:id="rId39"/>
      <p:italic r:id="rId40"/>
    </p:embeddedFont>
    <p:embeddedFont>
      <p:font typeface="Segoe UI Semibold" panose="020B0702040204020203" pitchFamily="34" charset="0"/>
      <p:bold r:id="rId41"/>
      <p:boldItalic r:id="rId42"/>
    </p:embeddedFont>
  </p:embeddedFontLst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lch, Ivy" initials="WI" lastIdx="10" clrIdx="0">
    <p:extLst>
      <p:ext uri="{19B8F6BF-5375-455C-9EA6-DF929625EA0E}">
        <p15:presenceInfo xmlns:p15="http://schemas.microsoft.com/office/powerpoint/2012/main" userId="S-1-5-21-45967694-370826977-176895030-34337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0B32"/>
    <a:srgbClr val="D18598"/>
    <a:srgbClr val="E3B5C1"/>
    <a:srgbClr val="0B78B3"/>
    <a:srgbClr val="FE159E"/>
    <a:srgbClr val="E1883C"/>
    <a:srgbClr val="609B7C"/>
    <a:srgbClr val="B53C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8" autoAdjust="0"/>
    <p:restoredTop sz="83245" autoAdjust="0"/>
  </p:normalViewPr>
  <p:slideViewPr>
    <p:cSldViewPr>
      <p:cViewPr varScale="1">
        <p:scale>
          <a:sx n="37" d="100"/>
          <a:sy n="37" d="100"/>
        </p:scale>
        <p:origin x="114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5D5D0-DBE9-4508-ABE2-649CE299419C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5DB95-747B-41FF-92DB-4259C858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63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5DB95-747B-41FF-92DB-4259C85853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28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5DB95-747B-41FF-92DB-4259C85853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72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5DB95-747B-41FF-92DB-4259C85853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74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5DB95-747B-41FF-92DB-4259C85853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78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5DB95-747B-41FF-92DB-4259C85853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31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620A4-CCC4-4EF9-A9FC-759A951AD4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51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5DB95-747B-41FF-92DB-4259C85853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6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5DB95-747B-41FF-92DB-4259C85853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5DB95-747B-41FF-92DB-4259C85853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29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5DB95-747B-41FF-92DB-4259C85853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41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5DB95-747B-41FF-92DB-4259C85853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9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5DB95-747B-41FF-92DB-4259C85853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82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5DB95-747B-41FF-92DB-4259C85853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23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jpeg"/><Relationship Id="rId7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077700" y="0"/>
            <a:ext cx="6210300" cy="10287000"/>
          </a:xfrm>
          <a:prstGeom prst="rect">
            <a:avLst/>
          </a:prstGeom>
          <a:solidFill>
            <a:srgbClr val="EBEBEB"/>
          </a:solidFill>
        </p:spPr>
      </p:sp>
      <p:sp>
        <p:nvSpPr>
          <p:cNvPr id="4" name="TextBox 4"/>
          <p:cNvSpPr txBox="1"/>
          <p:nvPr/>
        </p:nvSpPr>
        <p:spPr>
          <a:xfrm>
            <a:off x="1219200" y="2781300"/>
            <a:ext cx="8616995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7200" spc="-200" dirty="0">
                <a:solidFill>
                  <a:srgbClr val="191919"/>
                </a:solidFill>
                <a:latin typeface="Segoe UI Semibold" panose="020B0702040204020203" pitchFamily="34" charset="0"/>
                <a:ea typeface="Open Sans 1 Bold" panose="020B0604020202020204" charset="0"/>
                <a:cs typeface="Segoe UI Semibold" panose="020B0702040204020203" pitchFamily="34" charset="0"/>
              </a:rPr>
              <a:t>Vaccine Logistics &amp; Action Planning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9205CB-A576-46C2-89E7-F20A3E90DE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3604" y="6195387"/>
            <a:ext cx="6195060" cy="41284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7F663E-DCCA-4480-BAE9-172AA8389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975" y="9258300"/>
            <a:ext cx="1953625" cy="1024463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7D9102BA-7D13-491E-AD0B-5318A7426CD9}"/>
              </a:ext>
            </a:extLst>
          </p:cNvPr>
          <p:cNvSpPr txBox="1"/>
          <p:nvPr/>
        </p:nvSpPr>
        <p:spPr>
          <a:xfrm>
            <a:off x="13776940" y="1005523"/>
            <a:ext cx="3482360" cy="79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19"/>
              </a:lnSpc>
            </a:pPr>
            <a:r>
              <a:rPr lang="en-US" sz="2300" dirty="0">
                <a:solidFill>
                  <a:srgbClr val="191919"/>
                </a:solidFill>
                <a:latin typeface="Segoe UI Light" panose="020B0502040204020203" pitchFamily="34" charset="0"/>
              </a:rPr>
              <a:t>Our Goal: a better state of health </a:t>
            </a:r>
            <a:r>
              <a:rPr lang="en-US" sz="2300" dirty="0">
                <a:solidFill>
                  <a:srgbClr val="191919"/>
                </a:solidFill>
                <a:latin typeface="Segoe UI Semibold" panose="020B0702040204020203" pitchFamily="34" charset="0"/>
                <a:ea typeface="Open Sans 1 Bold" panose="020B0604020202020204" charset="0"/>
                <a:cs typeface="Segoe UI Semibold" panose="020B0702040204020203" pitchFamily="34" charset="0"/>
              </a:rPr>
              <a:t>for all</a:t>
            </a:r>
            <a:r>
              <a:rPr lang="en-US" sz="2300" dirty="0">
                <a:solidFill>
                  <a:srgbClr val="191919"/>
                </a:solidFill>
                <a:latin typeface="Segoe UI Light" panose="020B0502040204020203" pitchFamily="34" charset="0"/>
              </a:rPr>
              <a:t>.</a:t>
            </a:r>
          </a:p>
        </p:txBody>
      </p:sp>
      <p:grpSp>
        <p:nvGrpSpPr>
          <p:cNvPr id="16" name="Group 6">
            <a:extLst>
              <a:ext uri="{FF2B5EF4-FFF2-40B4-BE49-F238E27FC236}">
                <a16:creationId xmlns:a16="http://schemas.microsoft.com/office/drawing/2014/main" id="{FBCFC7B7-C79F-452A-A53B-7BAD326B9748}"/>
              </a:ext>
            </a:extLst>
          </p:cNvPr>
          <p:cNvGrpSpPr/>
          <p:nvPr/>
        </p:nvGrpSpPr>
        <p:grpSpPr>
          <a:xfrm>
            <a:off x="1028700" y="8386520"/>
            <a:ext cx="2814649" cy="871780"/>
            <a:chOff x="0" y="0"/>
            <a:chExt cx="3752865" cy="1162373"/>
          </a:xfrm>
        </p:grpSpPr>
        <p:sp>
          <p:nvSpPr>
            <p:cNvPr id="17" name="AutoShape 7">
              <a:extLst>
                <a:ext uri="{FF2B5EF4-FFF2-40B4-BE49-F238E27FC236}">
                  <a16:creationId xmlns:a16="http://schemas.microsoft.com/office/drawing/2014/main" id="{37795489-B534-42B7-8FB2-446BC3D52F83}"/>
                </a:ext>
              </a:extLst>
            </p:cNvPr>
            <p:cNvSpPr/>
            <p:nvPr/>
          </p:nvSpPr>
          <p:spPr>
            <a:xfrm>
              <a:off x="0" y="0"/>
              <a:ext cx="3752865" cy="1162373"/>
            </a:xfrm>
            <a:prstGeom prst="rect">
              <a:avLst/>
            </a:prstGeom>
            <a:solidFill>
              <a:srgbClr val="A30B32"/>
            </a:solidFill>
          </p:spPr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F3A6C7BC-B74D-481B-A681-601AE651528B}"/>
                </a:ext>
              </a:extLst>
            </p:cNvPr>
            <p:cNvSpPr txBox="1"/>
            <p:nvPr/>
          </p:nvSpPr>
          <p:spPr>
            <a:xfrm>
              <a:off x="471953" y="409091"/>
              <a:ext cx="2849112" cy="361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57"/>
                </a:lnSpc>
              </a:pPr>
              <a:r>
                <a:rPr lang="en-US" sz="1797" dirty="0">
                  <a:solidFill>
                    <a:srgbClr val="FFFFFF"/>
                  </a:solidFill>
                  <a:latin typeface="Segoe UI Light" panose="020B0502040204020203" pitchFamily="34" charset="0"/>
                </a:rPr>
                <a:t>December 7, 2021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9"/>
          <p:cNvSpPr txBox="1"/>
          <p:nvPr/>
        </p:nvSpPr>
        <p:spPr>
          <a:xfrm>
            <a:off x="1066800" y="7176280"/>
            <a:ext cx="15849600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250"/>
              </a:lnSpc>
            </a:pPr>
            <a:r>
              <a:rPr lang="en-US" sz="3600" u="none" spc="-75" dirty="0">
                <a:solidFill>
                  <a:srgbClr val="191919"/>
                </a:solidFill>
                <a:latin typeface="Segoe UI Semibold" panose="020B0702040204020203" pitchFamily="34" charset="0"/>
              </a:rPr>
              <a:t>Every element related to that vaccine manufacturer is </a:t>
            </a:r>
            <a:r>
              <a:rPr lang="en-US" sz="3600" u="none" spc="-75" dirty="0">
                <a:solidFill>
                  <a:srgbClr val="0B78B3"/>
                </a:solidFill>
                <a:latin typeface="Segoe UI Semibold" panose="020B0702040204020203" pitchFamily="34" charset="0"/>
              </a:rPr>
              <a:t>color</a:t>
            </a:r>
            <a:r>
              <a:rPr lang="en-US" sz="3600" u="none" spc="-75" dirty="0">
                <a:solidFill>
                  <a:srgbClr val="191919"/>
                </a:solidFill>
                <a:latin typeface="Segoe UI Semibold" panose="020B0702040204020203" pitchFamily="34" charset="0"/>
              </a:rPr>
              <a:t> </a:t>
            </a:r>
            <a:r>
              <a:rPr lang="en-US" sz="3600" u="none" spc="-75" dirty="0">
                <a:solidFill>
                  <a:srgbClr val="FE159E"/>
                </a:solidFill>
                <a:latin typeface="Segoe UI Semibold" panose="020B0702040204020203" pitchFamily="34" charset="0"/>
              </a:rPr>
              <a:t>coded</a:t>
            </a:r>
            <a:r>
              <a:rPr lang="en-US" sz="3600" u="none" spc="-75" dirty="0">
                <a:solidFill>
                  <a:srgbClr val="191919"/>
                </a:solidFill>
                <a:latin typeface="Segoe UI Semibold" panose="020B0702040204020203" pitchFamily="34" charset="0"/>
              </a:rPr>
              <a:t> </a:t>
            </a:r>
            <a:r>
              <a:rPr lang="en-US" sz="2800" u="none" spc="-75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(even the syringes!)</a:t>
            </a:r>
            <a:endParaRPr lang="en-US" sz="3600" u="none" spc="-75" dirty="0">
              <a:solidFill>
                <a:srgbClr val="19191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209765" y="1984339"/>
            <a:ext cx="5756676" cy="421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dirty="0">
                <a:solidFill>
                  <a:srgbClr val="191919"/>
                </a:solidFill>
                <a:latin typeface="Segoe UI Light" panose="020B0502040204020203" pitchFamily="34" charset="0"/>
              </a:rPr>
              <a:t>Color-coding is key!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0" y="274812"/>
            <a:ext cx="182880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Efficient Vaccine Management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F85772-8133-48AB-8262-4EF4AAF70E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33" y="1795273"/>
            <a:ext cx="4670232" cy="35026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658F4F-A805-4C80-9C8F-6F022DE09590}"/>
              </a:ext>
            </a:extLst>
          </p:cNvPr>
          <p:cNvSpPr txBox="1"/>
          <p:nvPr/>
        </p:nvSpPr>
        <p:spPr>
          <a:xfrm>
            <a:off x="2137687" y="5342369"/>
            <a:ext cx="1350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A30B32"/>
                </a:solidFill>
              </a:rPr>
              <a:t>Consents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E8C1FC6-9C8E-4DBB-B3AD-ADEE7EB092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184" y="1857486"/>
            <a:ext cx="6980136" cy="317135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E9CBF4A-CBD8-4D5A-BF9C-9407D04C73C5}"/>
              </a:ext>
            </a:extLst>
          </p:cNvPr>
          <p:cNvSpPr txBox="1"/>
          <p:nvPr/>
        </p:nvSpPr>
        <p:spPr>
          <a:xfrm>
            <a:off x="13914164" y="5047166"/>
            <a:ext cx="1137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A30B32"/>
                </a:solidFill>
              </a:rPr>
              <a:t>Coolers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AF8A6C9-645A-41FC-9983-39245E975F78}"/>
              </a:ext>
            </a:extLst>
          </p:cNvPr>
          <p:cNvGrpSpPr/>
          <p:nvPr/>
        </p:nvGrpSpPr>
        <p:grpSpPr>
          <a:xfrm>
            <a:off x="5042790" y="3020264"/>
            <a:ext cx="5923651" cy="3706222"/>
            <a:chOff x="5800537" y="3192739"/>
            <a:chExt cx="5923651" cy="370622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96FB83C-07A5-4ABB-9256-9BE57B9CA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537" y="3192739"/>
              <a:ext cx="5923651" cy="3171356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3506CBD-7051-47A1-BD3C-D6D192A71B0E}"/>
                </a:ext>
              </a:extLst>
            </p:cNvPr>
            <p:cNvSpPr txBox="1"/>
            <p:nvPr/>
          </p:nvSpPr>
          <p:spPr>
            <a:xfrm>
              <a:off x="8343946" y="6437296"/>
              <a:ext cx="836832" cy="46166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A30B32"/>
                  </a:solidFill>
                </a:rPr>
                <a:t>EUAs</a:t>
              </a:r>
            </a:p>
          </p:txBody>
        </p:sp>
      </p:grpSp>
      <p:sp>
        <p:nvSpPr>
          <p:cNvPr id="21" name="AutoShape 3">
            <a:extLst>
              <a:ext uri="{FF2B5EF4-FFF2-40B4-BE49-F238E27FC236}">
                <a16:creationId xmlns:a16="http://schemas.microsoft.com/office/drawing/2014/main" id="{4AE75F83-3F9E-489A-BE67-31424B8383E4}"/>
              </a:ext>
            </a:extLst>
          </p:cNvPr>
          <p:cNvSpPr/>
          <p:nvPr/>
        </p:nvSpPr>
        <p:spPr>
          <a:xfrm>
            <a:off x="0" y="9013233"/>
            <a:ext cx="18288000" cy="1273767"/>
          </a:xfrm>
          <a:prstGeom prst="rect">
            <a:avLst/>
          </a:prstGeom>
          <a:solidFill>
            <a:srgbClr val="A30B32"/>
          </a:solid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C909146-22EF-402A-A178-7EA563316D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975" y="9258300"/>
            <a:ext cx="1953625" cy="102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40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FDE367-125C-40C3-B670-581D0D8023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9" b="29775"/>
          <a:stretch/>
        </p:blipFill>
        <p:spPr>
          <a:xfrm>
            <a:off x="0" y="3924300"/>
            <a:ext cx="18273252" cy="5600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0AB289-8C0F-4B25-A24D-20763EF589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b="15266"/>
          <a:stretch/>
        </p:blipFill>
        <p:spPr>
          <a:xfrm>
            <a:off x="8305801" y="8603"/>
            <a:ext cx="9982200" cy="4677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37DFF1-B119-45ED-AEC4-227B2859AD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9" b="4506"/>
          <a:stretch/>
        </p:blipFill>
        <p:spPr>
          <a:xfrm>
            <a:off x="14748" y="-18435"/>
            <a:ext cx="8291052" cy="4704735"/>
          </a:xfrm>
          <a:prstGeom prst="rect">
            <a:avLst/>
          </a:prstGeom>
        </p:spPr>
      </p:pic>
      <p:sp>
        <p:nvSpPr>
          <p:cNvPr id="9" name="AutoShape 3">
            <a:extLst>
              <a:ext uri="{FF2B5EF4-FFF2-40B4-BE49-F238E27FC236}">
                <a16:creationId xmlns:a16="http://schemas.microsoft.com/office/drawing/2014/main" id="{89F6D99B-E1D1-49FF-A8D1-0ED6426736EB}"/>
              </a:ext>
            </a:extLst>
          </p:cNvPr>
          <p:cNvSpPr/>
          <p:nvPr/>
        </p:nvSpPr>
        <p:spPr>
          <a:xfrm>
            <a:off x="0" y="9013233"/>
            <a:ext cx="18288000" cy="1273767"/>
          </a:xfrm>
          <a:prstGeom prst="rect">
            <a:avLst/>
          </a:prstGeom>
          <a:solidFill>
            <a:srgbClr val="A30B32"/>
          </a:solidFill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1D6871-39B6-4958-A2FD-0856CCBFEF8E}"/>
              </a:ext>
            </a:extLst>
          </p:cNvPr>
          <p:cNvSpPr/>
          <p:nvPr/>
        </p:nvSpPr>
        <p:spPr>
          <a:xfrm>
            <a:off x="0" y="4612208"/>
            <a:ext cx="18300592" cy="171456"/>
          </a:xfrm>
          <a:prstGeom prst="rect">
            <a:avLst/>
          </a:prstGeom>
          <a:solidFill>
            <a:srgbClr val="A30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B3460C-451F-4121-A236-89B5DD755A57}"/>
              </a:ext>
            </a:extLst>
          </p:cNvPr>
          <p:cNvSpPr/>
          <p:nvPr/>
        </p:nvSpPr>
        <p:spPr>
          <a:xfrm rot="5400000">
            <a:off x="5969023" y="2259956"/>
            <a:ext cx="4728242" cy="171459"/>
          </a:xfrm>
          <a:prstGeom prst="rect">
            <a:avLst/>
          </a:prstGeom>
          <a:solidFill>
            <a:srgbClr val="A30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1E424B-D134-4C10-9DC4-B036487478B1}"/>
              </a:ext>
            </a:extLst>
          </p:cNvPr>
          <p:cNvSpPr/>
          <p:nvPr/>
        </p:nvSpPr>
        <p:spPr>
          <a:xfrm rot="5400000">
            <a:off x="-4443938" y="4397835"/>
            <a:ext cx="9059335" cy="171458"/>
          </a:xfrm>
          <a:prstGeom prst="rect">
            <a:avLst/>
          </a:prstGeom>
          <a:solidFill>
            <a:srgbClr val="A30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EE9319-E1DF-4B84-BE12-03A01E1B7B57}"/>
              </a:ext>
            </a:extLst>
          </p:cNvPr>
          <p:cNvSpPr/>
          <p:nvPr/>
        </p:nvSpPr>
        <p:spPr>
          <a:xfrm rot="5400000">
            <a:off x="13718478" y="4395179"/>
            <a:ext cx="9059335" cy="232108"/>
          </a:xfrm>
          <a:prstGeom prst="rect">
            <a:avLst/>
          </a:prstGeom>
          <a:solidFill>
            <a:srgbClr val="A30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C6A62E-FB95-4B8B-8070-5D3B92042E8D}"/>
              </a:ext>
            </a:extLst>
          </p:cNvPr>
          <p:cNvSpPr/>
          <p:nvPr/>
        </p:nvSpPr>
        <p:spPr>
          <a:xfrm>
            <a:off x="0" y="-14820"/>
            <a:ext cx="18147641" cy="165103"/>
          </a:xfrm>
          <a:prstGeom prst="rect">
            <a:avLst/>
          </a:prstGeom>
          <a:solidFill>
            <a:srgbClr val="A30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5F63BF-B298-4385-9C1F-E36AAC1F5F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975" y="9258300"/>
            <a:ext cx="1953625" cy="102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7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16473E-D7BF-4EE4-9796-FC0F3486DB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" b="11612"/>
          <a:stretch/>
        </p:blipFill>
        <p:spPr>
          <a:xfrm>
            <a:off x="0" y="-16329"/>
            <a:ext cx="18288000" cy="103033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29E5AE-F797-451E-A5F4-0CBFD3ED0CDC}"/>
              </a:ext>
            </a:extLst>
          </p:cNvPr>
          <p:cNvSpPr/>
          <p:nvPr/>
        </p:nvSpPr>
        <p:spPr>
          <a:xfrm>
            <a:off x="0" y="419100"/>
            <a:ext cx="8534399" cy="2667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66800" y="598438"/>
            <a:ext cx="100965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dirty="0">
                <a:solidFill>
                  <a:srgbClr val="FFFFFF"/>
                </a:solidFill>
                <a:latin typeface="Segoe UI" panose="020B0502040204020203" pitchFamily="34" charset="0"/>
              </a:rPr>
              <a:t>Mobile Pop-up </a:t>
            </a:r>
            <a:br>
              <a:rPr lang="en-US" sz="7500" dirty="0">
                <a:solidFill>
                  <a:srgbClr val="FFFFFF"/>
                </a:solidFill>
                <a:latin typeface="Segoe UI" panose="020B0502040204020203" pitchFamily="34" charset="0"/>
              </a:rPr>
            </a:br>
            <a:r>
              <a:rPr lang="en-US" sz="7500" dirty="0">
                <a:solidFill>
                  <a:srgbClr val="FFFFFF"/>
                </a:solidFill>
                <a:latin typeface="Segoe UI" panose="020B0502040204020203" pitchFamily="34" charset="0"/>
              </a:rPr>
              <a:t>Events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F82CE-E364-4114-B4D3-FAB3315A97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975" y="9222628"/>
            <a:ext cx="1953625" cy="102446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7F8E2A7-A388-4D52-A67A-1203377F19EA}"/>
              </a:ext>
            </a:extLst>
          </p:cNvPr>
          <p:cNvGrpSpPr/>
          <p:nvPr/>
        </p:nvGrpSpPr>
        <p:grpSpPr>
          <a:xfrm>
            <a:off x="2839410" y="2857500"/>
            <a:ext cx="4965461" cy="5617768"/>
            <a:chOff x="1028700" y="3640532"/>
            <a:chExt cx="4965461" cy="5617768"/>
          </a:xfrm>
        </p:grpSpPr>
        <p:sp>
          <p:nvSpPr>
            <p:cNvPr id="19" name="AutoShape 3">
              <a:extLst>
                <a:ext uri="{FF2B5EF4-FFF2-40B4-BE49-F238E27FC236}">
                  <a16:creationId xmlns:a16="http://schemas.microsoft.com/office/drawing/2014/main" id="{FF56D1C4-FB73-479D-8BE8-2E94A58CD93C}"/>
                </a:ext>
              </a:extLst>
            </p:cNvPr>
            <p:cNvSpPr/>
            <p:nvPr/>
          </p:nvSpPr>
          <p:spPr>
            <a:xfrm>
              <a:off x="1028700" y="3640532"/>
              <a:ext cx="4965461" cy="5617768"/>
            </a:xfrm>
            <a:prstGeom prst="rect">
              <a:avLst/>
            </a:prstGeom>
            <a:solidFill>
              <a:srgbClr val="EBEBEB"/>
            </a:solidFill>
          </p:spPr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B2854970-DE77-4AAC-9A9F-BA893D959E7C}"/>
                </a:ext>
              </a:extLst>
            </p:cNvPr>
            <p:cNvSpPr txBox="1"/>
            <p:nvPr/>
          </p:nvSpPr>
          <p:spPr>
            <a:xfrm>
              <a:off x="1313490" y="4051068"/>
              <a:ext cx="4343400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>
                  <a:solidFill>
                    <a:srgbClr val="191919"/>
                  </a:solidFill>
                  <a:latin typeface="Segoe UI Light" panose="020B0502040204020203" pitchFamily="34" charset="0"/>
                </a:rPr>
                <a:t>Pfizer COVID-19 vaccines for </a:t>
              </a:r>
              <a:br>
                <a:rPr lang="en-US" sz="2400" dirty="0">
                  <a:solidFill>
                    <a:srgbClr val="191919"/>
                  </a:solidFill>
                  <a:latin typeface="Segoe UI Light" panose="020B0502040204020203" pitchFamily="34" charset="0"/>
                </a:rPr>
              </a:br>
              <a:r>
                <a:rPr lang="en-US" sz="2400" dirty="0">
                  <a:solidFill>
                    <a:srgbClr val="191919"/>
                  </a:solidFill>
                  <a:latin typeface="Segoe UI Light" panose="020B0502040204020203" pitchFamily="34" charset="0"/>
                </a:rPr>
                <a:t>ages 12+</a:t>
              </a:r>
              <a:endParaRPr lang="en-US" sz="2400" dirty="0">
                <a:solidFill>
                  <a:srgbClr val="19191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grpSp>
          <p:nvGrpSpPr>
            <p:cNvPr id="21" name="Group 5">
              <a:extLst>
                <a:ext uri="{FF2B5EF4-FFF2-40B4-BE49-F238E27FC236}">
                  <a16:creationId xmlns:a16="http://schemas.microsoft.com/office/drawing/2014/main" id="{201181CE-5B15-4459-9952-20652A35B58B}"/>
                </a:ext>
              </a:extLst>
            </p:cNvPr>
            <p:cNvGrpSpPr/>
            <p:nvPr/>
          </p:nvGrpSpPr>
          <p:grpSpPr>
            <a:xfrm>
              <a:off x="5041176" y="8252280"/>
              <a:ext cx="952985" cy="1006020"/>
              <a:chOff x="0" y="0"/>
              <a:chExt cx="1270646" cy="1341359"/>
            </a:xfrm>
            <a:solidFill>
              <a:srgbClr val="A30B32"/>
            </a:solidFill>
          </p:grpSpPr>
          <p:sp>
            <p:nvSpPr>
              <p:cNvPr id="22" name="AutoShape 6">
                <a:extLst>
                  <a:ext uri="{FF2B5EF4-FFF2-40B4-BE49-F238E27FC236}">
                    <a16:creationId xmlns:a16="http://schemas.microsoft.com/office/drawing/2014/main" id="{5ACA7843-42A6-4532-A1C3-FD85A7945D68}"/>
                  </a:ext>
                </a:extLst>
              </p:cNvPr>
              <p:cNvSpPr/>
              <p:nvPr/>
            </p:nvSpPr>
            <p:spPr>
              <a:xfrm>
                <a:off x="0" y="0"/>
                <a:ext cx="1270646" cy="1341359"/>
              </a:xfrm>
              <a:prstGeom prst="rect">
                <a:avLst/>
              </a:prstGeom>
              <a:grpFill/>
            </p:spPr>
          </p:sp>
        </p:grpSp>
      </p:grpSp>
      <p:sp>
        <p:nvSpPr>
          <p:cNvPr id="17" name="TextBox 2">
            <a:extLst>
              <a:ext uri="{FF2B5EF4-FFF2-40B4-BE49-F238E27FC236}">
                <a16:creationId xmlns:a16="http://schemas.microsoft.com/office/drawing/2014/main" id="{FF5147E0-B62E-46B9-9AE6-B3E86240370A}"/>
              </a:ext>
            </a:extLst>
          </p:cNvPr>
          <p:cNvSpPr txBox="1"/>
          <p:nvPr/>
        </p:nvSpPr>
        <p:spPr>
          <a:xfrm>
            <a:off x="1028700" y="1160927"/>
            <a:ext cx="16344900" cy="830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20"/>
              </a:lnSpc>
            </a:pPr>
            <a:r>
              <a:rPr lang="en-US" sz="5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What we provide at mobile clinics: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41EDCAA-DA07-4188-BE64-F2CF9325F1B0}"/>
              </a:ext>
            </a:extLst>
          </p:cNvPr>
          <p:cNvGrpSpPr/>
          <p:nvPr/>
        </p:nvGrpSpPr>
        <p:grpSpPr>
          <a:xfrm>
            <a:off x="10483129" y="2857500"/>
            <a:ext cx="4965461" cy="5617768"/>
            <a:chOff x="12293839" y="3640532"/>
            <a:chExt cx="4965461" cy="5617768"/>
          </a:xfrm>
        </p:grpSpPr>
        <p:sp>
          <p:nvSpPr>
            <p:cNvPr id="24" name="AutoShape 11">
              <a:extLst>
                <a:ext uri="{FF2B5EF4-FFF2-40B4-BE49-F238E27FC236}">
                  <a16:creationId xmlns:a16="http://schemas.microsoft.com/office/drawing/2014/main" id="{DDE1401C-E886-4BCF-ADD9-A1D4823DE6F9}"/>
                </a:ext>
              </a:extLst>
            </p:cNvPr>
            <p:cNvSpPr/>
            <p:nvPr/>
          </p:nvSpPr>
          <p:spPr>
            <a:xfrm>
              <a:off x="12293839" y="3640532"/>
              <a:ext cx="4965461" cy="5617768"/>
            </a:xfrm>
            <a:prstGeom prst="rect">
              <a:avLst/>
            </a:prstGeom>
            <a:solidFill>
              <a:srgbClr val="EBEBEB"/>
            </a:solidFill>
          </p:spPr>
        </p:sp>
        <p:sp>
          <p:nvSpPr>
            <p:cNvPr id="25" name="TextBox 12">
              <a:extLst>
                <a:ext uri="{FF2B5EF4-FFF2-40B4-BE49-F238E27FC236}">
                  <a16:creationId xmlns:a16="http://schemas.microsoft.com/office/drawing/2014/main" id="{6587FD75-191F-4A76-A6D3-DA4C59F22F6A}"/>
                </a:ext>
              </a:extLst>
            </p:cNvPr>
            <p:cNvSpPr txBox="1"/>
            <p:nvPr/>
          </p:nvSpPr>
          <p:spPr>
            <a:xfrm>
              <a:off x="13024450" y="4188553"/>
              <a:ext cx="3504238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>
                  <a:solidFill>
                    <a:srgbClr val="191919"/>
                  </a:solidFill>
                  <a:latin typeface="Segoe UI Light" panose="020B0502040204020203" pitchFamily="34" charset="0"/>
                </a:rPr>
                <a:t>FREE Flu vaccines (as of November 2021)</a:t>
              </a:r>
            </a:p>
          </p:txBody>
        </p:sp>
        <p:sp>
          <p:nvSpPr>
            <p:cNvPr id="26" name="AutoShape 13">
              <a:extLst>
                <a:ext uri="{FF2B5EF4-FFF2-40B4-BE49-F238E27FC236}">
                  <a16:creationId xmlns:a16="http://schemas.microsoft.com/office/drawing/2014/main" id="{49F77A48-ED4A-44F1-90AA-32679D96F080}"/>
                </a:ext>
              </a:extLst>
            </p:cNvPr>
            <p:cNvSpPr/>
            <p:nvPr/>
          </p:nvSpPr>
          <p:spPr>
            <a:xfrm>
              <a:off x="16306315" y="8252280"/>
              <a:ext cx="952985" cy="1006020"/>
            </a:xfrm>
            <a:prstGeom prst="rect">
              <a:avLst/>
            </a:prstGeom>
            <a:solidFill>
              <a:srgbClr val="A30B32"/>
            </a:solidFill>
          </p:spPr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FBE9CEE-1A08-48DB-AA69-13FAF687F3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9313993"/>
            <a:ext cx="1326148" cy="85870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1020549" y="1253588"/>
            <a:ext cx="4635145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FFFFFF"/>
                </a:solidFill>
                <a:latin typeface="Segoe UI" panose="020B0502040204020203" pitchFamily="34" charset="0"/>
              </a:rPr>
              <a:t>Total Users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5C68B35-FDE7-42E4-A5C8-3740234787A2}"/>
              </a:ext>
            </a:extLst>
          </p:cNvPr>
          <p:cNvSpPr/>
          <p:nvPr/>
        </p:nvSpPr>
        <p:spPr>
          <a:xfrm>
            <a:off x="1952781" y="3395229"/>
            <a:ext cx="3888218" cy="1399532"/>
          </a:xfrm>
          <a:custGeom>
            <a:avLst/>
            <a:gdLst>
              <a:gd name="connsiteX0" fmla="*/ 0 w 3163262"/>
              <a:gd name="connsiteY0" fmla="*/ 0 h 1042438"/>
              <a:gd name="connsiteX1" fmla="*/ 3163262 w 3163262"/>
              <a:gd name="connsiteY1" fmla="*/ 0 h 1042438"/>
              <a:gd name="connsiteX2" fmla="*/ 3163262 w 3163262"/>
              <a:gd name="connsiteY2" fmla="*/ 1042438 h 1042438"/>
              <a:gd name="connsiteX3" fmla="*/ 0 w 3163262"/>
              <a:gd name="connsiteY3" fmla="*/ 1042438 h 1042438"/>
              <a:gd name="connsiteX4" fmla="*/ 0 w 3163262"/>
              <a:gd name="connsiteY4" fmla="*/ 0 h 104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3262" h="1042438">
                <a:moveTo>
                  <a:pt x="0" y="0"/>
                </a:moveTo>
                <a:lnTo>
                  <a:pt x="3163262" y="0"/>
                </a:lnTo>
                <a:lnTo>
                  <a:pt x="3163262" y="1042438"/>
                </a:lnTo>
                <a:lnTo>
                  <a:pt x="0" y="104243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3180" tIns="43180" rIns="43180" bIns="4318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Contact 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5E4557D-ACD6-4AC9-BE58-CA12B5F9E558}"/>
              </a:ext>
            </a:extLst>
          </p:cNvPr>
          <p:cNvSpPr/>
          <p:nvPr/>
        </p:nvSpPr>
        <p:spPr>
          <a:xfrm>
            <a:off x="2216762" y="6346362"/>
            <a:ext cx="3888218" cy="2622041"/>
          </a:xfrm>
          <a:custGeom>
            <a:avLst/>
            <a:gdLst>
              <a:gd name="connsiteX0" fmla="*/ 0 w 3163262"/>
              <a:gd name="connsiteY0" fmla="*/ 0 h 1953021"/>
              <a:gd name="connsiteX1" fmla="*/ 3163262 w 3163262"/>
              <a:gd name="connsiteY1" fmla="*/ 0 h 1953021"/>
              <a:gd name="connsiteX2" fmla="*/ 3163262 w 3163262"/>
              <a:gd name="connsiteY2" fmla="*/ 1953021 h 1953021"/>
              <a:gd name="connsiteX3" fmla="*/ 0 w 3163262"/>
              <a:gd name="connsiteY3" fmla="*/ 1953021 h 1953021"/>
              <a:gd name="connsiteX4" fmla="*/ 0 w 3163262"/>
              <a:gd name="connsiteY4" fmla="*/ 0 h 1953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3262" h="1953021">
                <a:moveTo>
                  <a:pt x="0" y="0"/>
                </a:moveTo>
                <a:lnTo>
                  <a:pt x="3163262" y="0"/>
                </a:lnTo>
                <a:lnTo>
                  <a:pt x="3163262" y="1953021"/>
                </a:lnTo>
                <a:lnTo>
                  <a:pt x="0" y="19530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t" anchorCtr="0">
            <a:noAutofit/>
          </a:bodyPr>
          <a:lstStyle/>
          <a:p>
            <a:pPr marL="0" lvl="0" indent="0" algn="l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Community partner (</a:t>
            </a:r>
            <a:r>
              <a:rPr lang="en-US" sz="2400" kern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ie</a:t>
            </a:r>
            <a:r>
              <a:rPr lang="en-US" sz="2400" kern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church, organization, non-profit, business)</a:t>
            </a:r>
          </a:p>
          <a:p>
            <a:pPr marL="171450" lvl="1" indent="-171450" algn="l" defTabSz="84455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900" kern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Exploration of interest and/or education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B74DA2E-1D53-4C1B-BFB8-22DE40E5FBD2}"/>
              </a:ext>
            </a:extLst>
          </p:cNvPr>
          <p:cNvSpPr/>
          <p:nvPr/>
        </p:nvSpPr>
        <p:spPr>
          <a:xfrm>
            <a:off x="1948362" y="2969578"/>
            <a:ext cx="309290" cy="337818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F0E0860-5627-4527-8C42-483623C12EC3}"/>
              </a:ext>
            </a:extLst>
          </p:cNvPr>
          <p:cNvSpPr/>
          <p:nvPr/>
        </p:nvSpPr>
        <p:spPr>
          <a:xfrm>
            <a:off x="2164865" y="2496633"/>
            <a:ext cx="309290" cy="337818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80000"/>
              <a:hueOff val="-1993"/>
              <a:satOff val="-224"/>
              <a:lumOff val="1427"/>
              <a:alphaOff val="0"/>
            </a:schemeClr>
          </a:fillRef>
          <a:effectRef idx="2">
            <a:schemeClr val="accent2">
              <a:shade val="80000"/>
              <a:hueOff val="-1993"/>
              <a:satOff val="-224"/>
              <a:lumOff val="1427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174032-5086-45AB-A2E5-A29798214076}"/>
              </a:ext>
            </a:extLst>
          </p:cNvPr>
          <p:cNvSpPr/>
          <p:nvPr/>
        </p:nvSpPr>
        <p:spPr>
          <a:xfrm>
            <a:off x="2684472" y="2591222"/>
            <a:ext cx="486026" cy="530856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80000"/>
              <a:hueOff val="-3986"/>
              <a:satOff val="-447"/>
              <a:lumOff val="2853"/>
              <a:alphaOff val="0"/>
            </a:schemeClr>
          </a:fillRef>
          <a:effectRef idx="2">
            <a:schemeClr val="accent2">
              <a:shade val="80000"/>
              <a:hueOff val="-3986"/>
              <a:satOff val="-447"/>
              <a:lumOff val="2853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1B4D4EF-977F-4278-A124-4D0BE186F6CA}"/>
              </a:ext>
            </a:extLst>
          </p:cNvPr>
          <p:cNvSpPr/>
          <p:nvPr/>
        </p:nvSpPr>
        <p:spPr>
          <a:xfrm>
            <a:off x="3117479" y="2070982"/>
            <a:ext cx="309290" cy="337818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80000"/>
              <a:hueOff val="-5979"/>
              <a:satOff val="-671"/>
              <a:lumOff val="4280"/>
              <a:alphaOff val="0"/>
            </a:schemeClr>
          </a:fillRef>
          <a:effectRef idx="2">
            <a:schemeClr val="accent2">
              <a:shade val="80000"/>
              <a:hueOff val="-5979"/>
              <a:satOff val="-671"/>
              <a:lumOff val="428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BF5EA6E-95F3-4EA3-A313-771B406B5603}"/>
              </a:ext>
            </a:extLst>
          </p:cNvPr>
          <p:cNvSpPr/>
          <p:nvPr/>
        </p:nvSpPr>
        <p:spPr>
          <a:xfrm>
            <a:off x="3680387" y="1881804"/>
            <a:ext cx="309290" cy="337818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80000"/>
              <a:hueOff val="-7972"/>
              <a:satOff val="-894"/>
              <a:lumOff val="5707"/>
              <a:alphaOff val="0"/>
            </a:schemeClr>
          </a:fillRef>
          <a:effectRef idx="2">
            <a:schemeClr val="accent2">
              <a:shade val="80000"/>
              <a:hueOff val="-7972"/>
              <a:satOff val="-894"/>
              <a:lumOff val="5707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80367E4-9C34-4908-B2EA-6BB6F853AE32}"/>
              </a:ext>
            </a:extLst>
          </p:cNvPr>
          <p:cNvSpPr/>
          <p:nvPr/>
        </p:nvSpPr>
        <p:spPr>
          <a:xfrm>
            <a:off x="4373197" y="2212865"/>
            <a:ext cx="309290" cy="337818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80000"/>
              <a:hueOff val="-9964"/>
              <a:satOff val="-1118"/>
              <a:lumOff val="7133"/>
              <a:alphaOff val="0"/>
            </a:schemeClr>
          </a:fillRef>
          <a:effectRef idx="2">
            <a:schemeClr val="accent2">
              <a:shade val="80000"/>
              <a:hueOff val="-9964"/>
              <a:satOff val="-1118"/>
              <a:lumOff val="7133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4D14498-4438-4DF4-80E9-8E088A3B1602}"/>
              </a:ext>
            </a:extLst>
          </p:cNvPr>
          <p:cNvSpPr/>
          <p:nvPr/>
        </p:nvSpPr>
        <p:spPr>
          <a:xfrm>
            <a:off x="4806203" y="2449339"/>
            <a:ext cx="486026" cy="530856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80000"/>
              <a:hueOff val="-11957"/>
              <a:satOff val="-1341"/>
              <a:lumOff val="8560"/>
              <a:alphaOff val="0"/>
            </a:schemeClr>
          </a:fillRef>
          <a:effectRef idx="2">
            <a:schemeClr val="accent2">
              <a:shade val="80000"/>
              <a:hueOff val="-11957"/>
              <a:satOff val="-1341"/>
              <a:lumOff val="856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F74C6B7-56BD-4687-A3FB-9E82622D69D0}"/>
              </a:ext>
            </a:extLst>
          </p:cNvPr>
          <p:cNvSpPr/>
          <p:nvPr/>
        </p:nvSpPr>
        <p:spPr>
          <a:xfrm>
            <a:off x="5412411" y="2969578"/>
            <a:ext cx="309290" cy="337818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80000"/>
              <a:hueOff val="-13950"/>
              <a:satOff val="-1565"/>
              <a:lumOff val="9987"/>
              <a:alphaOff val="0"/>
            </a:schemeClr>
          </a:fillRef>
          <a:effectRef idx="2">
            <a:schemeClr val="accent2">
              <a:shade val="80000"/>
              <a:hueOff val="-13950"/>
              <a:satOff val="-1565"/>
              <a:lumOff val="9987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71AC894-14E5-4B8C-98A0-0559D634234E}"/>
              </a:ext>
            </a:extLst>
          </p:cNvPr>
          <p:cNvSpPr/>
          <p:nvPr/>
        </p:nvSpPr>
        <p:spPr>
          <a:xfrm>
            <a:off x="5672215" y="3489819"/>
            <a:ext cx="309290" cy="337818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80000"/>
              <a:hueOff val="-15943"/>
              <a:satOff val="-1788"/>
              <a:lumOff val="11413"/>
              <a:alphaOff val="0"/>
            </a:schemeClr>
          </a:fillRef>
          <a:effectRef idx="2">
            <a:schemeClr val="accent2">
              <a:shade val="80000"/>
              <a:hueOff val="-15943"/>
              <a:satOff val="-1788"/>
              <a:lumOff val="11413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A20C498-2491-45B2-B638-A3AE3DADED4B}"/>
              </a:ext>
            </a:extLst>
          </p:cNvPr>
          <p:cNvSpPr/>
          <p:nvPr/>
        </p:nvSpPr>
        <p:spPr>
          <a:xfrm>
            <a:off x="3420583" y="2496633"/>
            <a:ext cx="795316" cy="868674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80000"/>
              <a:hueOff val="-17936"/>
              <a:satOff val="-2012"/>
              <a:lumOff val="12840"/>
              <a:alphaOff val="0"/>
            </a:schemeClr>
          </a:fillRef>
          <a:effectRef idx="2">
            <a:schemeClr val="accent2">
              <a:shade val="80000"/>
              <a:hueOff val="-17936"/>
              <a:satOff val="-2012"/>
              <a:lumOff val="1284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BBBEC39-CC34-41D7-89D2-E34B270CF089}"/>
              </a:ext>
            </a:extLst>
          </p:cNvPr>
          <p:cNvSpPr/>
          <p:nvPr/>
        </p:nvSpPr>
        <p:spPr>
          <a:xfrm>
            <a:off x="1731859" y="4293826"/>
            <a:ext cx="309290" cy="337818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80000"/>
              <a:hueOff val="-19929"/>
              <a:satOff val="-2236"/>
              <a:lumOff val="14267"/>
              <a:alphaOff val="0"/>
            </a:schemeClr>
          </a:fillRef>
          <a:effectRef idx="2">
            <a:schemeClr val="accent2">
              <a:shade val="80000"/>
              <a:hueOff val="-19929"/>
              <a:satOff val="-2236"/>
              <a:lumOff val="14267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EC306B9-4E1A-4825-803C-ECE4DD3E9F93}"/>
              </a:ext>
            </a:extLst>
          </p:cNvPr>
          <p:cNvSpPr/>
          <p:nvPr/>
        </p:nvSpPr>
        <p:spPr>
          <a:xfrm>
            <a:off x="1991663" y="4719477"/>
            <a:ext cx="486026" cy="530856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80000"/>
              <a:hueOff val="-21922"/>
              <a:satOff val="-2459"/>
              <a:lumOff val="15693"/>
              <a:alphaOff val="0"/>
            </a:schemeClr>
          </a:fillRef>
          <a:effectRef idx="2">
            <a:schemeClr val="accent2">
              <a:shade val="80000"/>
              <a:hueOff val="-21922"/>
              <a:satOff val="-2459"/>
              <a:lumOff val="15693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68D539F-E83A-42C2-88DA-E7AE6B279413}"/>
              </a:ext>
            </a:extLst>
          </p:cNvPr>
          <p:cNvSpPr/>
          <p:nvPr/>
        </p:nvSpPr>
        <p:spPr>
          <a:xfrm>
            <a:off x="2641172" y="5097834"/>
            <a:ext cx="706948" cy="772155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80000"/>
              <a:hueOff val="-23915"/>
              <a:satOff val="-2683"/>
              <a:lumOff val="17120"/>
              <a:alphaOff val="0"/>
            </a:schemeClr>
          </a:fillRef>
          <a:effectRef idx="2">
            <a:schemeClr val="accent2">
              <a:shade val="80000"/>
              <a:hueOff val="-23915"/>
              <a:satOff val="-2683"/>
              <a:lumOff val="1712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BD4042D-8355-4AC1-A9A1-49396F170CD3}"/>
              </a:ext>
            </a:extLst>
          </p:cNvPr>
          <p:cNvSpPr/>
          <p:nvPr/>
        </p:nvSpPr>
        <p:spPr>
          <a:xfrm>
            <a:off x="3550485" y="5712663"/>
            <a:ext cx="309290" cy="337818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80000"/>
              <a:hueOff val="-25908"/>
              <a:satOff val="-2906"/>
              <a:lumOff val="18547"/>
              <a:alphaOff val="0"/>
            </a:schemeClr>
          </a:fillRef>
          <a:effectRef idx="2">
            <a:schemeClr val="accent2">
              <a:shade val="80000"/>
              <a:hueOff val="-25908"/>
              <a:satOff val="-2906"/>
              <a:lumOff val="18547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E5A187D-82F5-497D-8862-F8238653A11A}"/>
              </a:ext>
            </a:extLst>
          </p:cNvPr>
          <p:cNvSpPr/>
          <p:nvPr/>
        </p:nvSpPr>
        <p:spPr>
          <a:xfrm>
            <a:off x="3723687" y="5097834"/>
            <a:ext cx="486026" cy="530856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80000"/>
              <a:hueOff val="-27900"/>
              <a:satOff val="-3130"/>
              <a:lumOff val="19973"/>
              <a:alphaOff val="0"/>
            </a:schemeClr>
          </a:fillRef>
          <a:effectRef idx="2">
            <a:schemeClr val="accent2">
              <a:shade val="80000"/>
              <a:hueOff val="-27900"/>
              <a:satOff val="-3130"/>
              <a:lumOff val="19973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92CA738-4F71-4B93-8FA7-0C91F397F583}"/>
              </a:ext>
            </a:extLst>
          </p:cNvPr>
          <p:cNvSpPr/>
          <p:nvPr/>
        </p:nvSpPr>
        <p:spPr>
          <a:xfrm>
            <a:off x="4156693" y="5759957"/>
            <a:ext cx="309290" cy="337818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80000"/>
              <a:hueOff val="-29893"/>
              <a:satOff val="-3353"/>
              <a:lumOff val="21400"/>
              <a:alphaOff val="0"/>
            </a:schemeClr>
          </a:fillRef>
          <a:effectRef idx="2">
            <a:schemeClr val="accent2">
              <a:shade val="80000"/>
              <a:hueOff val="-29893"/>
              <a:satOff val="-3353"/>
              <a:lumOff val="2140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599512E-AE79-48C1-BDD8-EE2DACA08CB5}"/>
              </a:ext>
            </a:extLst>
          </p:cNvPr>
          <p:cNvSpPr/>
          <p:nvPr/>
        </p:nvSpPr>
        <p:spPr>
          <a:xfrm>
            <a:off x="4546398" y="5003244"/>
            <a:ext cx="706948" cy="772155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80000"/>
              <a:hueOff val="-31886"/>
              <a:satOff val="-3577"/>
              <a:lumOff val="22827"/>
              <a:alphaOff val="0"/>
            </a:schemeClr>
          </a:fillRef>
          <a:effectRef idx="2">
            <a:schemeClr val="accent2">
              <a:shade val="80000"/>
              <a:hueOff val="-31886"/>
              <a:satOff val="-3577"/>
              <a:lumOff val="22827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19A9B4A-3DA7-4693-9788-E94024DC6C60}"/>
              </a:ext>
            </a:extLst>
          </p:cNvPr>
          <p:cNvSpPr/>
          <p:nvPr/>
        </p:nvSpPr>
        <p:spPr>
          <a:xfrm>
            <a:off x="5499013" y="4814066"/>
            <a:ext cx="486026" cy="530856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80000"/>
              <a:hueOff val="-33879"/>
              <a:satOff val="-3800"/>
              <a:lumOff val="24253"/>
              <a:alphaOff val="0"/>
            </a:schemeClr>
          </a:fillRef>
          <a:effectRef idx="2">
            <a:schemeClr val="accent2">
              <a:shade val="80000"/>
              <a:hueOff val="-33879"/>
              <a:satOff val="-3800"/>
              <a:lumOff val="24253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27B6787-8087-41C2-AA1F-ACA34BFA6B28}"/>
              </a:ext>
            </a:extLst>
          </p:cNvPr>
          <p:cNvSpPr/>
          <p:nvPr/>
        </p:nvSpPr>
        <p:spPr>
          <a:xfrm>
            <a:off x="7412433" y="2591881"/>
            <a:ext cx="3892889" cy="2976371"/>
          </a:xfrm>
          <a:custGeom>
            <a:avLst/>
            <a:gdLst>
              <a:gd name="connsiteX0" fmla="*/ 0 w 3167062"/>
              <a:gd name="connsiteY0" fmla="*/ 0 h 2216943"/>
              <a:gd name="connsiteX1" fmla="*/ 3167062 w 3167062"/>
              <a:gd name="connsiteY1" fmla="*/ 0 h 2216943"/>
              <a:gd name="connsiteX2" fmla="*/ 3167062 w 3167062"/>
              <a:gd name="connsiteY2" fmla="*/ 2216943 h 2216943"/>
              <a:gd name="connsiteX3" fmla="*/ 0 w 3167062"/>
              <a:gd name="connsiteY3" fmla="*/ 2216943 h 2216943"/>
              <a:gd name="connsiteX4" fmla="*/ 0 w 3167062"/>
              <a:gd name="connsiteY4" fmla="*/ 0 h 2216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2" h="2216943">
                <a:moveTo>
                  <a:pt x="0" y="0"/>
                </a:moveTo>
                <a:lnTo>
                  <a:pt x="3167062" y="0"/>
                </a:lnTo>
                <a:lnTo>
                  <a:pt x="3167062" y="2216943"/>
                </a:lnTo>
                <a:lnTo>
                  <a:pt x="0" y="221694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3180" tIns="43180" rIns="43180" bIns="4318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Planning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CE5E2D6-E8D4-4DB9-86A9-326CDC8CAE22}"/>
              </a:ext>
            </a:extLst>
          </p:cNvPr>
          <p:cNvSpPr/>
          <p:nvPr/>
        </p:nvSpPr>
        <p:spPr>
          <a:xfrm>
            <a:off x="7700022" y="6346362"/>
            <a:ext cx="3892889" cy="2622041"/>
          </a:xfrm>
          <a:custGeom>
            <a:avLst/>
            <a:gdLst>
              <a:gd name="connsiteX0" fmla="*/ 0 w 3167062"/>
              <a:gd name="connsiteY0" fmla="*/ 0 h 1953021"/>
              <a:gd name="connsiteX1" fmla="*/ 3167062 w 3167062"/>
              <a:gd name="connsiteY1" fmla="*/ 0 h 1953021"/>
              <a:gd name="connsiteX2" fmla="*/ 3167062 w 3167062"/>
              <a:gd name="connsiteY2" fmla="*/ 1953021 h 1953021"/>
              <a:gd name="connsiteX3" fmla="*/ 0 w 3167062"/>
              <a:gd name="connsiteY3" fmla="*/ 1953021 h 1953021"/>
              <a:gd name="connsiteX4" fmla="*/ 0 w 3167062"/>
              <a:gd name="connsiteY4" fmla="*/ 0 h 1953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2" h="1953021">
                <a:moveTo>
                  <a:pt x="0" y="0"/>
                </a:moveTo>
                <a:lnTo>
                  <a:pt x="3167062" y="0"/>
                </a:lnTo>
                <a:lnTo>
                  <a:pt x="3167062" y="1953021"/>
                </a:lnTo>
                <a:lnTo>
                  <a:pt x="0" y="19530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t" anchorCtr="0">
            <a:noAutofit/>
          </a:bodyPr>
          <a:lstStyle/>
          <a:p>
            <a:pPr marL="0" lvl="1" algn="l" defTabSz="844550">
              <a:spcBef>
                <a:spcPct val="0"/>
              </a:spcBef>
              <a:spcAft>
                <a:spcPct val="15000"/>
              </a:spcAft>
            </a:pPr>
            <a:r>
              <a:rPr lang="en-US" sz="1900" kern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Determination of space availability </a:t>
            </a:r>
          </a:p>
          <a:p>
            <a:pPr marL="342900" lvl="2" indent="-171450" algn="l" defTabSz="84455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900" kern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Plan for walk-through</a:t>
            </a:r>
          </a:p>
          <a:p>
            <a:pPr marL="0" lvl="1" algn="l" defTabSz="844550">
              <a:spcBef>
                <a:spcPct val="0"/>
              </a:spcBef>
              <a:spcAft>
                <a:spcPct val="15000"/>
              </a:spcAft>
            </a:pPr>
            <a:r>
              <a:rPr lang="en-US" sz="1900" kern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Date &amp; Time identification</a:t>
            </a:r>
          </a:p>
          <a:p>
            <a:pPr marL="342900" lvl="2" indent="-171450" algn="l" defTabSz="84455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900" kern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Public events: 2+ weeks out</a:t>
            </a:r>
          </a:p>
          <a:p>
            <a:pPr marL="342900" lvl="2" indent="-171450" algn="l" defTabSz="84455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900" kern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Private events: 1+ week out</a:t>
            </a:r>
          </a:p>
        </p:txBody>
      </p:sp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8A5E06ED-7265-470C-B851-19E95CE8A859}"/>
              </a:ext>
            </a:extLst>
          </p:cNvPr>
          <p:cNvSpPr/>
          <p:nvPr/>
        </p:nvSpPr>
        <p:spPr>
          <a:xfrm>
            <a:off x="11305322" y="2590435"/>
            <a:ext cx="1427393" cy="2976400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2">
              <a:shade val="90000"/>
              <a:hueOff val="-35851"/>
              <a:satOff val="-4207"/>
              <a:lumOff val="23011"/>
              <a:alphaOff val="0"/>
            </a:schemeClr>
          </a:lnRef>
          <a:fillRef idx="3">
            <a:schemeClr val="accent2">
              <a:shade val="90000"/>
              <a:hueOff val="-35851"/>
              <a:satOff val="-4207"/>
              <a:lumOff val="23011"/>
              <a:alphaOff val="0"/>
            </a:schemeClr>
          </a:fillRef>
          <a:effectRef idx="2">
            <a:schemeClr val="accent2">
              <a:shade val="90000"/>
              <a:hueOff val="-35851"/>
              <a:satOff val="-4207"/>
              <a:lumOff val="23011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432B142-1C2A-461E-B69C-6AF7FE88AD8D}"/>
              </a:ext>
            </a:extLst>
          </p:cNvPr>
          <p:cNvSpPr/>
          <p:nvPr/>
        </p:nvSpPr>
        <p:spPr>
          <a:xfrm>
            <a:off x="13024682" y="2379283"/>
            <a:ext cx="3308956" cy="3614166"/>
          </a:xfrm>
          <a:custGeom>
            <a:avLst/>
            <a:gdLst>
              <a:gd name="connsiteX0" fmla="*/ 0 w 2692003"/>
              <a:gd name="connsiteY0" fmla="*/ 1346002 h 2692003"/>
              <a:gd name="connsiteX1" fmla="*/ 1346002 w 2692003"/>
              <a:gd name="connsiteY1" fmla="*/ 0 h 2692003"/>
              <a:gd name="connsiteX2" fmla="*/ 2692004 w 2692003"/>
              <a:gd name="connsiteY2" fmla="*/ 1346002 h 2692003"/>
              <a:gd name="connsiteX3" fmla="*/ 1346002 w 2692003"/>
              <a:gd name="connsiteY3" fmla="*/ 2692004 h 2692003"/>
              <a:gd name="connsiteX4" fmla="*/ 0 w 2692003"/>
              <a:gd name="connsiteY4" fmla="*/ 1346002 h 2692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2003" h="2692003">
                <a:moveTo>
                  <a:pt x="0" y="1346002"/>
                </a:moveTo>
                <a:cubicBezTo>
                  <a:pt x="0" y="602626"/>
                  <a:pt x="602626" y="0"/>
                  <a:pt x="1346002" y="0"/>
                </a:cubicBezTo>
                <a:cubicBezTo>
                  <a:pt x="2089378" y="0"/>
                  <a:pt x="2692004" y="602626"/>
                  <a:pt x="2692004" y="1346002"/>
                </a:cubicBezTo>
                <a:cubicBezTo>
                  <a:pt x="2692004" y="2089378"/>
                  <a:pt x="2089378" y="2692004"/>
                  <a:pt x="1346002" y="2692004"/>
                </a:cubicBezTo>
                <a:cubicBezTo>
                  <a:pt x="602626" y="2692004"/>
                  <a:pt x="0" y="2089378"/>
                  <a:pt x="0" y="1346002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80000"/>
              <a:hueOff val="-35872"/>
              <a:satOff val="-4024"/>
              <a:lumOff val="25680"/>
              <a:alphaOff val="0"/>
            </a:schemeClr>
          </a:fillRef>
          <a:effectRef idx="2">
            <a:schemeClr val="accent2">
              <a:shade val="80000"/>
              <a:hueOff val="-35872"/>
              <a:satOff val="-4024"/>
              <a:lumOff val="2568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4235" tIns="394235" rIns="394235" bIns="394235" numCol="1" spcCol="1270" anchor="ctr" anchorCtr="0">
            <a:noAutofit/>
          </a:bodyPr>
          <a:lstStyle/>
          <a:p>
            <a:pPr marL="0" lvl="0" indent="0" algn="ctr" defTabSz="151130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Promotion &amp; Outreach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D782925-2606-405A-935C-A23F22115C05}"/>
              </a:ext>
            </a:extLst>
          </p:cNvPr>
          <p:cNvSpPr/>
          <p:nvPr/>
        </p:nvSpPr>
        <p:spPr>
          <a:xfrm>
            <a:off x="13649048" y="6346362"/>
            <a:ext cx="3892889" cy="2622041"/>
          </a:xfrm>
          <a:custGeom>
            <a:avLst/>
            <a:gdLst>
              <a:gd name="connsiteX0" fmla="*/ 0 w 3167062"/>
              <a:gd name="connsiteY0" fmla="*/ 0 h 1953021"/>
              <a:gd name="connsiteX1" fmla="*/ 3167062 w 3167062"/>
              <a:gd name="connsiteY1" fmla="*/ 0 h 1953021"/>
              <a:gd name="connsiteX2" fmla="*/ 3167062 w 3167062"/>
              <a:gd name="connsiteY2" fmla="*/ 1953021 h 1953021"/>
              <a:gd name="connsiteX3" fmla="*/ 0 w 3167062"/>
              <a:gd name="connsiteY3" fmla="*/ 1953021 h 1953021"/>
              <a:gd name="connsiteX4" fmla="*/ 0 w 3167062"/>
              <a:gd name="connsiteY4" fmla="*/ 0 h 1953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2" h="1953021">
                <a:moveTo>
                  <a:pt x="0" y="0"/>
                </a:moveTo>
                <a:lnTo>
                  <a:pt x="3167062" y="0"/>
                </a:lnTo>
                <a:lnTo>
                  <a:pt x="3167062" y="1953021"/>
                </a:lnTo>
                <a:lnTo>
                  <a:pt x="0" y="19530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t" anchorCtr="0">
            <a:noAutofit/>
          </a:bodyPr>
          <a:lstStyle/>
          <a:p>
            <a:pPr marL="171450" lvl="1" indent="-171450" algn="l" defTabSz="84455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900" kern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Canvassing</a:t>
            </a:r>
          </a:p>
          <a:p>
            <a:pPr marL="171450" lvl="1" indent="-171450" algn="l" defTabSz="84455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900" kern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Social Media</a:t>
            </a:r>
          </a:p>
          <a:p>
            <a:pPr marL="171450" lvl="1" indent="-171450" algn="l" defTabSz="84455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900" kern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Radio/ TV promos</a:t>
            </a:r>
          </a:p>
          <a:p>
            <a:pPr marL="171450" lvl="1" indent="-171450" algn="l" defTabSz="84455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9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Community networking</a:t>
            </a:r>
            <a:endParaRPr lang="en-US" sz="1900" kern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9" name="AutoShape 3">
            <a:extLst>
              <a:ext uri="{FF2B5EF4-FFF2-40B4-BE49-F238E27FC236}">
                <a16:creationId xmlns:a16="http://schemas.microsoft.com/office/drawing/2014/main" id="{5BEC3137-C3FC-4626-9611-830A41BC80BE}"/>
              </a:ext>
            </a:extLst>
          </p:cNvPr>
          <p:cNvSpPr/>
          <p:nvPr/>
        </p:nvSpPr>
        <p:spPr>
          <a:xfrm>
            <a:off x="0" y="9013233"/>
            <a:ext cx="18288000" cy="1273767"/>
          </a:xfrm>
          <a:prstGeom prst="rect">
            <a:avLst/>
          </a:prstGeom>
          <a:solidFill>
            <a:srgbClr val="A30B32"/>
          </a:solidFill>
        </p:spPr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5BECFE8-ABD8-4ADA-AD9C-666CFC632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975" y="9258300"/>
            <a:ext cx="1953625" cy="1024463"/>
          </a:xfrm>
          <a:prstGeom prst="rect">
            <a:avLst/>
          </a:prstGeom>
        </p:spPr>
      </p:pic>
      <p:sp>
        <p:nvSpPr>
          <p:cNvPr id="37" name="TextBox 9">
            <a:extLst>
              <a:ext uri="{FF2B5EF4-FFF2-40B4-BE49-F238E27FC236}">
                <a16:creationId xmlns:a16="http://schemas.microsoft.com/office/drawing/2014/main" id="{C5CD3D67-E4E7-4207-BFFA-DEC73AC60144}"/>
              </a:ext>
            </a:extLst>
          </p:cNvPr>
          <p:cNvSpPr txBox="1"/>
          <p:nvPr/>
        </p:nvSpPr>
        <p:spPr>
          <a:xfrm>
            <a:off x="4362580" y="740281"/>
            <a:ext cx="9730355" cy="85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0"/>
              </a:lnSpc>
            </a:pPr>
            <a:r>
              <a:rPr lang="en-US" sz="5400" dirty="0">
                <a:latin typeface="Segoe UI Semibold" panose="020B0702040204020203" pitchFamily="34" charset="0"/>
              </a:rPr>
              <a:t>Event Planning Flow</a:t>
            </a:r>
          </a:p>
        </p:txBody>
      </p:sp>
      <p:sp>
        <p:nvSpPr>
          <p:cNvPr id="38" name="Arrow: Chevron 37">
            <a:extLst>
              <a:ext uri="{FF2B5EF4-FFF2-40B4-BE49-F238E27FC236}">
                <a16:creationId xmlns:a16="http://schemas.microsoft.com/office/drawing/2014/main" id="{DCA20710-5604-4C93-A068-C948FAD1501F}"/>
              </a:ext>
            </a:extLst>
          </p:cNvPr>
          <p:cNvSpPr/>
          <p:nvPr/>
        </p:nvSpPr>
        <p:spPr>
          <a:xfrm>
            <a:off x="6495020" y="2590435"/>
            <a:ext cx="1427393" cy="2976400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2">
              <a:shade val="90000"/>
              <a:hueOff val="-35851"/>
              <a:satOff val="-4207"/>
              <a:lumOff val="23011"/>
              <a:alphaOff val="0"/>
            </a:schemeClr>
          </a:lnRef>
          <a:fillRef idx="3">
            <a:schemeClr val="accent2">
              <a:shade val="90000"/>
              <a:hueOff val="-35851"/>
              <a:satOff val="-4207"/>
              <a:lumOff val="23011"/>
              <a:alphaOff val="0"/>
            </a:schemeClr>
          </a:fillRef>
          <a:effectRef idx="2">
            <a:schemeClr val="accent2">
              <a:shade val="90000"/>
              <a:hueOff val="-35851"/>
              <a:satOff val="-4207"/>
              <a:lumOff val="23011"/>
              <a:alphaOff val="0"/>
            </a:schemeClr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9398505-F974-45E5-94CD-44AAB8C56B49}"/>
              </a:ext>
            </a:extLst>
          </p:cNvPr>
          <p:cNvGrpSpPr/>
          <p:nvPr/>
        </p:nvGrpSpPr>
        <p:grpSpPr>
          <a:xfrm>
            <a:off x="12115800" y="495300"/>
            <a:ext cx="5604106" cy="7848600"/>
            <a:chOff x="13293494" y="456127"/>
            <a:chExt cx="4994506" cy="711781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A46082E-184C-4130-947C-4413DC91A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2887"/>
            <a:stretch/>
          </p:blipFill>
          <p:spPr>
            <a:xfrm>
              <a:off x="14571693" y="456127"/>
              <a:ext cx="3716307" cy="623946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FFAD860-7D1C-4D07-960F-89E70A61F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2974"/>
            <a:stretch/>
          </p:blipFill>
          <p:spPr>
            <a:xfrm>
              <a:off x="14093982" y="641930"/>
              <a:ext cx="4194018" cy="622276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4532E2-31A8-4B69-ADC8-C58D885FC9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8" r="2420"/>
            <a:stretch/>
          </p:blipFill>
          <p:spPr>
            <a:xfrm>
              <a:off x="13293494" y="900028"/>
              <a:ext cx="4994506" cy="6673914"/>
            </a:xfrm>
            <a:prstGeom prst="rect">
              <a:avLst/>
            </a:prstGeom>
          </p:spPr>
        </p:pic>
      </p:grpSp>
      <p:pic>
        <p:nvPicPr>
          <p:cNvPr id="8" name="Graphic 7" descr="Bullseye">
            <a:extLst>
              <a:ext uri="{FF2B5EF4-FFF2-40B4-BE49-F238E27FC236}">
                <a16:creationId xmlns:a16="http://schemas.microsoft.com/office/drawing/2014/main" id="{B1D3CD8F-AA5F-4D84-A541-918862D21D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7200" y="4276977"/>
            <a:ext cx="4194018" cy="4194018"/>
          </a:xfrm>
          <a:prstGeom prst="rect">
            <a:avLst/>
          </a:prstGeom>
        </p:spPr>
      </p:pic>
      <p:sp>
        <p:nvSpPr>
          <p:cNvPr id="9" name="AutoShape 3">
            <a:extLst>
              <a:ext uri="{FF2B5EF4-FFF2-40B4-BE49-F238E27FC236}">
                <a16:creationId xmlns:a16="http://schemas.microsoft.com/office/drawing/2014/main" id="{1D7CE8FD-AD45-4E99-B43B-8CFA20EC0B9F}"/>
              </a:ext>
            </a:extLst>
          </p:cNvPr>
          <p:cNvSpPr/>
          <p:nvPr/>
        </p:nvSpPr>
        <p:spPr>
          <a:xfrm>
            <a:off x="0" y="9013233"/>
            <a:ext cx="18288000" cy="1273767"/>
          </a:xfrm>
          <a:prstGeom prst="rect">
            <a:avLst/>
          </a:prstGeom>
          <a:solidFill>
            <a:srgbClr val="A30B32"/>
          </a:solid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98B3F-7BBC-4976-B17D-C43CB0CEF5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975" y="9258300"/>
            <a:ext cx="1953625" cy="1024463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0EF424F0-072A-497F-9A78-D54D6070DF6E}"/>
              </a:ext>
            </a:extLst>
          </p:cNvPr>
          <p:cNvSpPr txBox="1"/>
          <p:nvPr/>
        </p:nvSpPr>
        <p:spPr>
          <a:xfrm>
            <a:off x="2624369" y="2087391"/>
            <a:ext cx="7664140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>
                <a:solidFill>
                  <a:srgbClr val="19191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Community Canvassing </a:t>
            </a:r>
            <a:r>
              <a:rPr lang="en-US" sz="28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allows for direct focus of the surrounding community to a vaccine event location, working outward in widening areas as time allows. </a:t>
            </a:r>
          </a:p>
        </p:txBody>
      </p:sp>
    </p:spTree>
    <p:extLst>
      <p:ext uri="{BB962C8B-B14F-4D97-AF65-F5344CB8AC3E}">
        <p14:creationId xmlns:p14="http://schemas.microsoft.com/office/powerpoint/2010/main" val="963771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7EF12BA-F8B3-4402-A175-9D1CA77335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" r="24873"/>
          <a:stretch/>
        </p:blipFill>
        <p:spPr>
          <a:xfrm>
            <a:off x="1" y="1984917"/>
            <a:ext cx="7848600" cy="836786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405740" y="1028700"/>
            <a:ext cx="5037120" cy="834390"/>
            <a:chOff x="0" y="0"/>
            <a:chExt cx="6716160" cy="1112520"/>
          </a:xfrm>
        </p:grpSpPr>
        <p:sp>
          <p:nvSpPr>
            <p:cNvPr id="3" name="TextBox 3"/>
            <p:cNvSpPr txBox="1"/>
            <p:nvPr/>
          </p:nvSpPr>
          <p:spPr>
            <a:xfrm>
              <a:off x="0" y="-28575"/>
              <a:ext cx="6716160" cy="532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250"/>
                </a:lnSpc>
              </a:pPr>
              <a:r>
                <a:rPr lang="en-US" sz="2500" u="none" spc="-75">
                  <a:solidFill>
                    <a:srgbClr val="FFFFFF"/>
                  </a:solidFill>
                  <a:latin typeface="Open Sans 2 Bold"/>
                </a:rPr>
                <a:t>Recruit more doctors.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25805"/>
              <a:ext cx="6716160" cy="386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FFFFFF"/>
                  </a:solidFill>
                  <a:latin typeface="Open Sans 1"/>
                </a:rPr>
                <a:t>Our first key focus.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0"/>
            <a:ext cx="7848600" cy="1984917"/>
          </a:xfrm>
          <a:prstGeom prst="rect">
            <a:avLst/>
          </a:prstGeom>
          <a:solidFill>
            <a:srgbClr val="A30B32"/>
          </a:solidFill>
        </p:spPr>
      </p:sp>
      <p:sp>
        <p:nvSpPr>
          <p:cNvPr id="7" name="TextBox 7"/>
          <p:cNvSpPr txBox="1"/>
          <p:nvPr/>
        </p:nvSpPr>
        <p:spPr>
          <a:xfrm>
            <a:off x="9448800" y="303719"/>
            <a:ext cx="7704119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250"/>
              </a:lnSpc>
            </a:pPr>
            <a:r>
              <a:rPr lang="en-US" sz="3000" u="none" spc="-75" dirty="0">
                <a:solidFill>
                  <a:srgbClr val="19191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Mobile Event Staffing Recommendations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28359" y="787697"/>
            <a:ext cx="634499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Greeters</a:t>
            </a:r>
          </a:p>
          <a:p>
            <a:pPr marL="285750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Clinic Navigators/ Interpreters</a:t>
            </a:r>
          </a:p>
          <a:p>
            <a:pPr marL="285750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Registrars</a:t>
            </a:r>
          </a:p>
          <a:p>
            <a:pPr marL="285750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Vaccinators</a:t>
            </a:r>
          </a:p>
          <a:p>
            <a:pPr marL="285750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Site Lead</a:t>
            </a:r>
          </a:p>
          <a:p>
            <a:pPr marL="285750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191919"/>
                </a:solidFill>
                <a:latin typeface="Segoe UI Light"/>
                <a:cs typeface="Segoe UI Light"/>
              </a:rPr>
              <a:t>Pharmacist on-call</a:t>
            </a:r>
            <a:endParaRPr lang="en-US" sz="2400" dirty="0">
              <a:solidFill>
                <a:srgbClr val="19191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674165" y="3211713"/>
            <a:ext cx="9253384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50"/>
              </a:lnSpc>
            </a:pPr>
            <a:r>
              <a:rPr lang="en-US" sz="3000" u="none" spc="-75" dirty="0">
                <a:solidFill>
                  <a:srgbClr val="19191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Equipment Recommendations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74165" y="3959325"/>
            <a:ext cx="4170766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Consents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EUAs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Walk-in patient form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Pens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Clipboards (12)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Hand sanitizer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Disinfecting wipes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Trash Cans (2)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Document Lockbox (2)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10 X 10 tents (2)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Folding Tables (2-3)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Folding Chairs (16)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Office supplies (tape,   </a:t>
            </a:r>
            <a:b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scissors, binder clips, </a:t>
            </a:r>
            <a:b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markers, et. Al.)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1761" y="787697"/>
            <a:ext cx="5659199" cy="474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50"/>
              </a:lnSpc>
            </a:pPr>
            <a:r>
              <a:rPr lang="en-US" sz="5400" u="none" spc="-75" dirty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Day-of Essentials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DCED57-3577-4419-97E2-94EFCA8BA5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9313993"/>
            <a:ext cx="1326148" cy="858707"/>
          </a:xfrm>
          <a:prstGeom prst="rect">
            <a:avLst/>
          </a:prstGeom>
        </p:spPr>
      </p:pic>
      <p:sp>
        <p:nvSpPr>
          <p:cNvPr id="18" name="TextBox 11">
            <a:extLst>
              <a:ext uri="{FF2B5EF4-FFF2-40B4-BE49-F238E27FC236}">
                <a16:creationId xmlns:a16="http://schemas.microsoft.com/office/drawing/2014/main" id="{085F0251-B841-4835-A39D-4B5E191A034A}"/>
              </a:ext>
            </a:extLst>
          </p:cNvPr>
          <p:cNvSpPr txBox="1"/>
          <p:nvPr/>
        </p:nvSpPr>
        <p:spPr>
          <a:xfrm>
            <a:off x="13169965" y="3978517"/>
            <a:ext cx="4780366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Vaccine Cards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Thermometers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Coolers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Emergency Kit (AED, EpiPen, </a:t>
            </a:r>
            <a:b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blood pressure machine, et. Al.)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Medical supplies (gloves, </a:t>
            </a:r>
            <a:b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syringes, gauze, alcohol pads, </a:t>
            </a:r>
            <a:b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band-aids)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Vaccine Clinic signs/banners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UAMS drive-thru flyers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FAQs for vaccines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Additional flyers of upcoming </a:t>
            </a:r>
            <a:b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mobile events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sz="2400" dirty="0">
              <a:solidFill>
                <a:srgbClr val="19191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sz="2400" dirty="0">
              <a:solidFill>
                <a:srgbClr val="19191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69937" y="352787"/>
            <a:ext cx="8639408" cy="2733313"/>
          </a:xfrm>
          <a:prstGeom prst="rect">
            <a:avLst/>
          </a:prstGeom>
          <a:solidFill>
            <a:srgbClr val="A30B32"/>
          </a:solidFill>
        </p:spPr>
      </p:sp>
      <p:sp>
        <p:nvSpPr>
          <p:cNvPr id="4" name="Freeform 4"/>
          <p:cNvSpPr/>
          <p:nvPr/>
        </p:nvSpPr>
        <p:spPr>
          <a:xfrm>
            <a:off x="9278656" y="355214"/>
            <a:ext cx="4185048" cy="4766810"/>
          </a:xfrm>
          <a:custGeom>
            <a:avLst/>
            <a:gdLst/>
            <a:ahLst/>
            <a:cxnLst/>
            <a:rect l="l" t="t" r="r" b="b"/>
            <a:pathLst>
              <a:path w="9335000" h="10632654">
                <a:moveTo>
                  <a:pt x="0" y="0"/>
                </a:moveTo>
                <a:lnTo>
                  <a:pt x="0" y="10632654"/>
                </a:lnTo>
                <a:lnTo>
                  <a:pt x="9335000" y="10632654"/>
                </a:lnTo>
                <a:lnTo>
                  <a:pt x="9335000" y="0"/>
                </a:lnTo>
                <a:lnTo>
                  <a:pt x="0" y="0"/>
                </a:lnTo>
                <a:close/>
                <a:moveTo>
                  <a:pt x="9274040" y="10571694"/>
                </a:moveTo>
                <a:lnTo>
                  <a:pt x="59690" y="10571694"/>
                </a:lnTo>
                <a:lnTo>
                  <a:pt x="59690" y="59690"/>
                </a:lnTo>
                <a:lnTo>
                  <a:pt x="9274040" y="59690"/>
                </a:lnTo>
                <a:lnTo>
                  <a:pt x="9274040" y="10571694"/>
                </a:lnTo>
                <a:close/>
              </a:path>
            </a:pathLst>
          </a:custGeom>
          <a:solidFill>
            <a:srgbClr val="A30B32"/>
          </a:solidFill>
          <a:ln>
            <a:solidFill>
              <a:srgbClr val="A30B32"/>
            </a:solidFill>
          </a:ln>
        </p:spPr>
      </p:sp>
      <p:sp>
        <p:nvSpPr>
          <p:cNvPr id="6" name="Freeform 6"/>
          <p:cNvSpPr/>
          <p:nvPr/>
        </p:nvSpPr>
        <p:spPr>
          <a:xfrm>
            <a:off x="13733015" y="355214"/>
            <a:ext cx="4185048" cy="4766810"/>
          </a:xfrm>
          <a:custGeom>
            <a:avLst/>
            <a:gdLst/>
            <a:ahLst/>
            <a:cxnLst/>
            <a:rect l="l" t="t" r="r" b="b"/>
            <a:pathLst>
              <a:path w="9335000" h="10632654">
                <a:moveTo>
                  <a:pt x="0" y="0"/>
                </a:moveTo>
                <a:lnTo>
                  <a:pt x="0" y="10632654"/>
                </a:lnTo>
                <a:lnTo>
                  <a:pt x="9335000" y="10632654"/>
                </a:lnTo>
                <a:lnTo>
                  <a:pt x="9335000" y="0"/>
                </a:lnTo>
                <a:lnTo>
                  <a:pt x="0" y="0"/>
                </a:lnTo>
                <a:close/>
                <a:moveTo>
                  <a:pt x="9274040" y="10571694"/>
                </a:moveTo>
                <a:lnTo>
                  <a:pt x="59690" y="10571694"/>
                </a:lnTo>
                <a:lnTo>
                  <a:pt x="59690" y="59690"/>
                </a:lnTo>
                <a:lnTo>
                  <a:pt x="9274040" y="59690"/>
                </a:lnTo>
                <a:lnTo>
                  <a:pt x="9274040" y="10571694"/>
                </a:lnTo>
                <a:close/>
              </a:path>
            </a:pathLst>
          </a:custGeom>
          <a:solidFill>
            <a:srgbClr val="A30B32"/>
          </a:solidFill>
          <a:ln>
            <a:solidFill>
              <a:srgbClr val="A30B32"/>
            </a:solidFill>
          </a:ln>
        </p:spPr>
      </p:sp>
      <p:sp>
        <p:nvSpPr>
          <p:cNvPr id="8" name="Freeform 8"/>
          <p:cNvSpPr/>
          <p:nvPr/>
        </p:nvSpPr>
        <p:spPr>
          <a:xfrm>
            <a:off x="9278655" y="5410562"/>
            <a:ext cx="8639407" cy="4523651"/>
          </a:xfrm>
          <a:custGeom>
            <a:avLst/>
            <a:gdLst/>
            <a:ahLst/>
            <a:cxnLst/>
            <a:rect l="l" t="t" r="r" b="b"/>
            <a:pathLst>
              <a:path w="9335000" h="10090273">
                <a:moveTo>
                  <a:pt x="0" y="0"/>
                </a:moveTo>
                <a:lnTo>
                  <a:pt x="0" y="10090273"/>
                </a:lnTo>
                <a:lnTo>
                  <a:pt x="9335000" y="10090273"/>
                </a:lnTo>
                <a:lnTo>
                  <a:pt x="9335000" y="0"/>
                </a:lnTo>
                <a:lnTo>
                  <a:pt x="0" y="0"/>
                </a:lnTo>
                <a:close/>
                <a:moveTo>
                  <a:pt x="9274040" y="10029313"/>
                </a:moveTo>
                <a:lnTo>
                  <a:pt x="59690" y="10029313"/>
                </a:lnTo>
                <a:lnTo>
                  <a:pt x="59690" y="59690"/>
                </a:lnTo>
                <a:lnTo>
                  <a:pt x="9274040" y="59690"/>
                </a:lnTo>
                <a:lnTo>
                  <a:pt x="9274040" y="10029313"/>
                </a:lnTo>
                <a:close/>
              </a:path>
            </a:pathLst>
          </a:custGeom>
          <a:solidFill>
            <a:srgbClr val="A30B32"/>
          </a:solidFill>
          <a:ln>
            <a:solidFill>
              <a:srgbClr val="A30B32"/>
            </a:solidFill>
          </a:ln>
        </p:spPr>
      </p:sp>
      <p:sp>
        <p:nvSpPr>
          <p:cNvPr id="12" name="Freeform 12"/>
          <p:cNvSpPr/>
          <p:nvPr/>
        </p:nvSpPr>
        <p:spPr>
          <a:xfrm>
            <a:off x="369937" y="3619500"/>
            <a:ext cx="8639408" cy="6314713"/>
          </a:xfrm>
          <a:custGeom>
            <a:avLst/>
            <a:gdLst/>
            <a:ahLst/>
            <a:cxnLst/>
            <a:rect l="l" t="t" r="r" b="b"/>
            <a:pathLst>
              <a:path w="19270715" h="10090273">
                <a:moveTo>
                  <a:pt x="0" y="0"/>
                </a:moveTo>
                <a:lnTo>
                  <a:pt x="0" y="10090273"/>
                </a:lnTo>
                <a:lnTo>
                  <a:pt x="19270715" y="10090273"/>
                </a:lnTo>
                <a:lnTo>
                  <a:pt x="19270715" y="0"/>
                </a:lnTo>
                <a:lnTo>
                  <a:pt x="0" y="0"/>
                </a:lnTo>
                <a:close/>
                <a:moveTo>
                  <a:pt x="19209755" y="10029313"/>
                </a:moveTo>
                <a:lnTo>
                  <a:pt x="59690" y="10029313"/>
                </a:lnTo>
                <a:lnTo>
                  <a:pt x="59690" y="59690"/>
                </a:lnTo>
                <a:lnTo>
                  <a:pt x="19209755" y="59690"/>
                </a:lnTo>
                <a:lnTo>
                  <a:pt x="19209755" y="10029313"/>
                </a:lnTo>
                <a:close/>
              </a:path>
            </a:pathLst>
          </a:custGeom>
          <a:solidFill>
            <a:srgbClr val="A30B32"/>
          </a:solidFill>
          <a:ln>
            <a:solidFill>
              <a:srgbClr val="A30B32"/>
            </a:solidFill>
          </a:ln>
        </p:spPr>
      </p:sp>
      <p:sp>
        <p:nvSpPr>
          <p:cNvPr id="15" name="TextBox 15"/>
          <p:cNvSpPr txBox="1"/>
          <p:nvPr/>
        </p:nvSpPr>
        <p:spPr>
          <a:xfrm>
            <a:off x="609600" y="859648"/>
            <a:ext cx="761786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Sample Event </a:t>
            </a:r>
            <a:br>
              <a:rPr lang="en-US" sz="4800" dirty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4800" dirty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Floor Plans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EF58D8-8EF0-4548-9BFE-EFF54056786B}"/>
              </a:ext>
            </a:extLst>
          </p:cNvPr>
          <p:cNvSpPr txBox="1"/>
          <p:nvPr/>
        </p:nvSpPr>
        <p:spPr>
          <a:xfrm>
            <a:off x="9278655" y="566737"/>
            <a:ext cx="123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Bare Basics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A6C49-BC1D-43AF-BFAC-BE155EF0D8D9}"/>
              </a:ext>
            </a:extLst>
          </p:cNvPr>
          <p:cNvSpPr txBox="1"/>
          <p:nvPr/>
        </p:nvSpPr>
        <p:spPr>
          <a:xfrm>
            <a:off x="13868400" y="566737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Indoor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67CF0A-0373-4703-966C-442996B70070}"/>
              </a:ext>
            </a:extLst>
          </p:cNvPr>
          <p:cNvSpPr txBox="1"/>
          <p:nvPr/>
        </p:nvSpPr>
        <p:spPr>
          <a:xfrm>
            <a:off x="9322964" y="56007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Outdoor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A78CF-B6C8-4618-8E52-B0EAB3F0AFBA}"/>
              </a:ext>
            </a:extLst>
          </p:cNvPr>
          <p:cNvSpPr txBox="1"/>
          <p:nvPr/>
        </p:nvSpPr>
        <p:spPr>
          <a:xfrm>
            <a:off x="457200" y="3771900"/>
            <a:ext cx="137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Indoor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D52D6EC3-9F51-41CC-8C74-0B649CCD9E26}"/>
              </a:ext>
            </a:extLst>
          </p:cNvPr>
          <p:cNvSpPr/>
          <p:nvPr/>
        </p:nvSpPr>
        <p:spPr>
          <a:xfrm>
            <a:off x="10797239" y="6362700"/>
            <a:ext cx="3252904" cy="2819400"/>
          </a:xfrm>
          <a:prstGeom prst="frame">
            <a:avLst/>
          </a:prstGeom>
          <a:ln>
            <a:solidFill>
              <a:srgbClr val="E3B5C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Frame 30">
            <a:extLst>
              <a:ext uri="{FF2B5EF4-FFF2-40B4-BE49-F238E27FC236}">
                <a16:creationId xmlns:a16="http://schemas.microsoft.com/office/drawing/2014/main" id="{F5525146-CC3E-4AD0-B85A-72D7858262E5}"/>
              </a:ext>
            </a:extLst>
          </p:cNvPr>
          <p:cNvSpPr/>
          <p:nvPr/>
        </p:nvSpPr>
        <p:spPr>
          <a:xfrm>
            <a:off x="14069193" y="6362700"/>
            <a:ext cx="3252904" cy="2819400"/>
          </a:xfrm>
          <a:prstGeom prst="frame">
            <a:avLst/>
          </a:prstGeom>
          <a:ln>
            <a:solidFill>
              <a:srgbClr val="E3B5C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203142A-0473-4A85-8442-B5E14A3E23A9}"/>
              </a:ext>
            </a:extLst>
          </p:cNvPr>
          <p:cNvSpPr/>
          <p:nvPr/>
        </p:nvSpPr>
        <p:spPr>
          <a:xfrm>
            <a:off x="11353800" y="3086100"/>
            <a:ext cx="1905000" cy="1828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Observation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909B43C-7152-4C41-9237-D2162E4A502C}"/>
              </a:ext>
            </a:extLst>
          </p:cNvPr>
          <p:cNvSpPr/>
          <p:nvPr/>
        </p:nvSpPr>
        <p:spPr>
          <a:xfrm>
            <a:off x="14247918" y="3270528"/>
            <a:ext cx="1905000" cy="1828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Observation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3E6F91C-DA12-413C-80E5-092216D7B499}"/>
              </a:ext>
            </a:extLst>
          </p:cNvPr>
          <p:cNvSpPr/>
          <p:nvPr/>
        </p:nvSpPr>
        <p:spPr>
          <a:xfrm>
            <a:off x="965902" y="6362700"/>
            <a:ext cx="3606097" cy="2819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Observation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32585AF-3CE6-42AD-8EA4-5BB1F96273F5}"/>
              </a:ext>
            </a:extLst>
          </p:cNvPr>
          <p:cNvSpPr/>
          <p:nvPr/>
        </p:nvSpPr>
        <p:spPr>
          <a:xfrm>
            <a:off x="14762580" y="6858000"/>
            <a:ext cx="1905000" cy="1828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Observation</a:t>
            </a:r>
          </a:p>
        </p:txBody>
      </p:sp>
      <p:sp>
        <p:nvSpPr>
          <p:cNvPr id="36" name="Double Bracket 35">
            <a:extLst>
              <a:ext uri="{FF2B5EF4-FFF2-40B4-BE49-F238E27FC236}">
                <a16:creationId xmlns:a16="http://schemas.microsoft.com/office/drawing/2014/main" id="{B1BFEA6E-8543-4B72-90B3-72E80684DC72}"/>
              </a:ext>
            </a:extLst>
          </p:cNvPr>
          <p:cNvSpPr/>
          <p:nvPr/>
        </p:nvSpPr>
        <p:spPr>
          <a:xfrm rot="5400000">
            <a:off x="771190" y="4340278"/>
            <a:ext cx="4876800" cy="5363607"/>
          </a:xfrm>
          <a:prstGeom prst="bracketPair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uble Bracket 36">
            <a:extLst>
              <a:ext uri="{FF2B5EF4-FFF2-40B4-BE49-F238E27FC236}">
                <a16:creationId xmlns:a16="http://schemas.microsoft.com/office/drawing/2014/main" id="{52E592CC-EA14-4952-B2D1-34A93B0F2216}"/>
              </a:ext>
            </a:extLst>
          </p:cNvPr>
          <p:cNvSpPr/>
          <p:nvPr/>
        </p:nvSpPr>
        <p:spPr>
          <a:xfrm>
            <a:off x="14069193" y="1431369"/>
            <a:ext cx="3484250" cy="3645262"/>
          </a:xfrm>
          <a:prstGeom prst="bracketPair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53225A-2CEB-47A5-911C-A5B8CB8C87B6}"/>
              </a:ext>
            </a:extLst>
          </p:cNvPr>
          <p:cNvSpPr txBox="1"/>
          <p:nvPr/>
        </p:nvSpPr>
        <p:spPr>
          <a:xfrm rot="5572203">
            <a:off x="385662" y="6951707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Exit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E2340D-5ABB-4D86-8D72-9AFE391022AF}"/>
              </a:ext>
            </a:extLst>
          </p:cNvPr>
          <p:cNvSpPr txBox="1"/>
          <p:nvPr/>
        </p:nvSpPr>
        <p:spPr>
          <a:xfrm rot="5400000">
            <a:off x="17102881" y="3825971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Exit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AD44C7-8BE2-49EE-BDF9-EC79C1F37A21}"/>
              </a:ext>
            </a:extLst>
          </p:cNvPr>
          <p:cNvSpPr txBox="1"/>
          <p:nvPr/>
        </p:nvSpPr>
        <p:spPr>
          <a:xfrm rot="5400000">
            <a:off x="17152687" y="7520445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Exit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AA6979E-5B81-4375-88CE-FE3CE2A280B0}"/>
              </a:ext>
            </a:extLst>
          </p:cNvPr>
          <p:cNvSpPr/>
          <p:nvPr/>
        </p:nvSpPr>
        <p:spPr>
          <a:xfrm rot="5400000">
            <a:off x="5776258" y="7620000"/>
            <a:ext cx="14478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Registration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340AA3C-7B05-4128-AE63-11751CC13763}"/>
              </a:ext>
            </a:extLst>
          </p:cNvPr>
          <p:cNvSpPr/>
          <p:nvPr/>
        </p:nvSpPr>
        <p:spPr>
          <a:xfrm rot="5400000">
            <a:off x="15925800" y="1812369"/>
            <a:ext cx="14478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Registration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C9FA9C0-1E02-45CA-B541-075DD399A049}"/>
              </a:ext>
            </a:extLst>
          </p:cNvPr>
          <p:cNvSpPr/>
          <p:nvPr/>
        </p:nvSpPr>
        <p:spPr>
          <a:xfrm rot="5400000">
            <a:off x="5776258" y="5839187"/>
            <a:ext cx="14478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Registration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C57211E-DE57-4F1A-BAF6-A13F5D8A9638}"/>
              </a:ext>
            </a:extLst>
          </p:cNvPr>
          <p:cNvSpPr/>
          <p:nvPr/>
        </p:nvSpPr>
        <p:spPr>
          <a:xfrm rot="5400000">
            <a:off x="10314471" y="7403081"/>
            <a:ext cx="14478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Registration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D5DDAD3-323C-42D9-8FB5-D99E058D88CA}"/>
              </a:ext>
            </a:extLst>
          </p:cNvPr>
          <p:cNvSpPr/>
          <p:nvPr/>
        </p:nvSpPr>
        <p:spPr>
          <a:xfrm rot="5400000">
            <a:off x="9730439" y="1507207"/>
            <a:ext cx="14478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Registration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19A4B1E-0BDC-46DA-9733-699BF92DCC18}"/>
              </a:ext>
            </a:extLst>
          </p:cNvPr>
          <p:cNvSpPr/>
          <p:nvPr/>
        </p:nvSpPr>
        <p:spPr>
          <a:xfrm rot="5400000">
            <a:off x="12600470" y="7362211"/>
            <a:ext cx="1447800" cy="685800"/>
          </a:xfrm>
          <a:prstGeom prst="rect">
            <a:avLst/>
          </a:prstGeom>
          <a:solidFill>
            <a:srgbClr val="D18598"/>
          </a:solidFill>
          <a:ln>
            <a:solidFill>
              <a:srgbClr val="A30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Vaccination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1E79FE6-9956-46E6-AB9F-98E47A2DFABE}"/>
              </a:ext>
            </a:extLst>
          </p:cNvPr>
          <p:cNvSpPr/>
          <p:nvPr/>
        </p:nvSpPr>
        <p:spPr>
          <a:xfrm>
            <a:off x="3452569" y="5004309"/>
            <a:ext cx="1447800" cy="685800"/>
          </a:xfrm>
          <a:prstGeom prst="rect">
            <a:avLst/>
          </a:prstGeom>
          <a:solidFill>
            <a:srgbClr val="D18598"/>
          </a:solidFill>
          <a:ln>
            <a:solidFill>
              <a:srgbClr val="A30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Vaccination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E82A70B-E189-4188-ABDF-12E5AA7494D5}"/>
              </a:ext>
            </a:extLst>
          </p:cNvPr>
          <p:cNvSpPr/>
          <p:nvPr/>
        </p:nvSpPr>
        <p:spPr>
          <a:xfrm>
            <a:off x="1489866" y="5017518"/>
            <a:ext cx="1447800" cy="685800"/>
          </a:xfrm>
          <a:prstGeom prst="rect">
            <a:avLst/>
          </a:prstGeom>
          <a:solidFill>
            <a:srgbClr val="D18598"/>
          </a:solidFill>
          <a:ln>
            <a:solidFill>
              <a:srgbClr val="A30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Vaccination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177BAD3-F720-4C94-9881-70F69191FB5A}"/>
              </a:ext>
            </a:extLst>
          </p:cNvPr>
          <p:cNvSpPr/>
          <p:nvPr/>
        </p:nvSpPr>
        <p:spPr>
          <a:xfrm rot="5400000">
            <a:off x="9723717" y="3516881"/>
            <a:ext cx="1447800" cy="685800"/>
          </a:xfrm>
          <a:prstGeom prst="rect">
            <a:avLst/>
          </a:prstGeom>
          <a:solidFill>
            <a:srgbClr val="D18598"/>
          </a:solidFill>
          <a:ln>
            <a:solidFill>
              <a:srgbClr val="A30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Vaccination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52DF198-C318-4BAF-83C1-718DC0E538A9}"/>
              </a:ext>
            </a:extLst>
          </p:cNvPr>
          <p:cNvSpPr/>
          <p:nvPr/>
        </p:nvSpPr>
        <p:spPr>
          <a:xfrm>
            <a:off x="14153172" y="2524656"/>
            <a:ext cx="1447800" cy="685800"/>
          </a:xfrm>
          <a:prstGeom prst="rect">
            <a:avLst/>
          </a:prstGeom>
          <a:solidFill>
            <a:srgbClr val="D18598"/>
          </a:solidFill>
          <a:ln>
            <a:solidFill>
              <a:srgbClr val="A30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Vaccination</a:t>
            </a:r>
          </a:p>
        </p:txBody>
      </p:sp>
      <p:sp>
        <p:nvSpPr>
          <p:cNvPr id="54" name="Cloud 53">
            <a:extLst>
              <a:ext uri="{FF2B5EF4-FFF2-40B4-BE49-F238E27FC236}">
                <a16:creationId xmlns:a16="http://schemas.microsoft.com/office/drawing/2014/main" id="{E0AD64BA-CDD0-416E-BC65-5C01EB3B4282}"/>
              </a:ext>
            </a:extLst>
          </p:cNvPr>
          <p:cNvSpPr/>
          <p:nvPr/>
        </p:nvSpPr>
        <p:spPr>
          <a:xfrm>
            <a:off x="6944827" y="5206490"/>
            <a:ext cx="1871350" cy="3631182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Greeting/Navigation</a:t>
            </a:r>
          </a:p>
        </p:txBody>
      </p:sp>
      <p:sp>
        <p:nvSpPr>
          <p:cNvPr id="56" name="Cloud 55">
            <a:extLst>
              <a:ext uri="{FF2B5EF4-FFF2-40B4-BE49-F238E27FC236}">
                <a16:creationId xmlns:a16="http://schemas.microsoft.com/office/drawing/2014/main" id="{B2428202-BA8F-4497-A528-78EA2BFDB763}"/>
              </a:ext>
            </a:extLst>
          </p:cNvPr>
          <p:cNvSpPr/>
          <p:nvPr/>
        </p:nvSpPr>
        <p:spPr>
          <a:xfrm>
            <a:off x="4900369" y="6054485"/>
            <a:ext cx="525319" cy="722371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8" name="Graphic 57" descr="Family with boy">
            <a:extLst>
              <a:ext uri="{FF2B5EF4-FFF2-40B4-BE49-F238E27FC236}">
                <a16:creationId xmlns:a16="http://schemas.microsoft.com/office/drawing/2014/main" id="{25A0453A-FEEC-43DA-A899-A7D1D1DBA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5728" y="9003282"/>
            <a:ext cx="914400" cy="914400"/>
          </a:xfrm>
          <a:prstGeom prst="rect">
            <a:avLst/>
          </a:prstGeom>
        </p:spPr>
      </p:pic>
      <p:pic>
        <p:nvPicPr>
          <p:cNvPr id="59" name="Graphic 58" descr="Family with boy">
            <a:extLst>
              <a:ext uri="{FF2B5EF4-FFF2-40B4-BE49-F238E27FC236}">
                <a16:creationId xmlns:a16="http://schemas.microsoft.com/office/drawing/2014/main" id="{84AB8AEF-DBE6-4D3E-9276-C67249CF4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2855" y="1104900"/>
            <a:ext cx="914400" cy="914400"/>
          </a:xfrm>
          <a:prstGeom prst="rect">
            <a:avLst/>
          </a:prstGeom>
        </p:spPr>
      </p:pic>
      <p:pic>
        <p:nvPicPr>
          <p:cNvPr id="60" name="Graphic 59" descr="Family with boy">
            <a:extLst>
              <a:ext uri="{FF2B5EF4-FFF2-40B4-BE49-F238E27FC236}">
                <a16:creationId xmlns:a16="http://schemas.microsoft.com/office/drawing/2014/main" id="{67DA9833-92E0-464F-8D98-7374189BE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55285" y="436092"/>
            <a:ext cx="914400" cy="914400"/>
          </a:xfrm>
          <a:prstGeom prst="rect">
            <a:avLst/>
          </a:prstGeom>
        </p:spPr>
      </p:pic>
      <p:pic>
        <p:nvPicPr>
          <p:cNvPr id="61" name="Graphic 60" descr="Family with boy">
            <a:extLst>
              <a:ext uri="{FF2B5EF4-FFF2-40B4-BE49-F238E27FC236}">
                <a16:creationId xmlns:a16="http://schemas.microsoft.com/office/drawing/2014/main" id="{7BA970F6-4EF3-4249-A548-CA8381232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52247" y="9003282"/>
            <a:ext cx="914400" cy="914400"/>
          </a:xfrm>
          <a:prstGeom prst="rect">
            <a:avLst/>
          </a:prstGeom>
        </p:spPr>
      </p:pic>
      <p:sp>
        <p:nvSpPr>
          <p:cNvPr id="62" name="Cloud 61">
            <a:extLst>
              <a:ext uri="{FF2B5EF4-FFF2-40B4-BE49-F238E27FC236}">
                <a16:creationId xmlns:a16="http://schemas.microsoft.com/office/drawing/2014/main" id="{DA969363-081A-43B2-A8BB-41AA405C8C72}"/>
              </a:ext>
            </a:extLst>
          </p:cNvPr>
          <p:cNvSpPr/>
          <p:nvPr/>
        </p:nvSpPr>
        <p:spPr>
          <a:xfrm rot="5400000">
            <a:off x="8856781" y="7242111"/>
            <a:ext cx="2266570" cy="1255772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Greeting/ Navigation</a:t>
            </a:r>
          </a:p>
        </p:txBody>
      </p:sp>
      <p:sp>
        <p:nvSpPr>
          <p:cNvPr id="63" name="Cloud 62">
            <a:extLst>
              <a:ext uri="{FF2B5EF4-FFF2-40B4-BE49-F238E27FC236}">
                <a16:creationId xmlns:a16="http://schemas.microsoft.com/office/drawing/2014/main" id="{342A3142-D1FA-427C-9073-A0478AFE0D52}"/>
              </a:ext>
            </a:extLst>
          </p:cNvPr>
          <p:cNvSpPr/>
          <p:nvPr/>
        </p:nvSpPr>
        <p:spPr>
          <a:xfrm>
            <a:off x="14649274" y="436092"/>
            <a:ext cx="2018306" cy="1023386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Greeting/ Navigation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DCA8869-4898-486E-A1BE-C16E96C37B2E}"/>
              </a:ext>
            </a:extLst>
          </p:cNvPr>
          <p:cNvCxnSpPr/>
          <p:nvPr/>
        </p:nvCxnSpPr>
        <p:spPr>
          <a:xfrm>
            <a:off x="11133417" y="9003282"/>
            <a:ext cx="223497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DDCC3F9-4C87-4F1C-A35E-C09D538CF661}"/>
              </a:ext>
            </a:extLst>
          </p:cNvPr>
          <p:cNvCxnSpPr>
            <a:cxnSpLocks/>
          </p:cNvCxnSpPr>
          <p:nvPr/>
        </p:nvCxnSpPr>
        <p:spPr>
          <a:xfrm>
            <a:off x="13776428" y="7658100"/>
            <a:ext cx="6253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99F438E-3208-4095-AAD5-77337635EAE4}"/>
              </a:ext>
            </a:extLst>
          </p:cNvPr>
          <p:cNvCxnSpPr>
            <a:cxnSpLocks/>
          </p:cNvCxnSpPr>
          <p:nvPr/>
        </p:nvCxnSpPr>
        <p:spPr>
          <a:xfrm flipH="1">
            <a:off x="15600972" y="2748956"/>
            <a:ext cx="68451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1098FBA-C7D0-4268-8577-C0371B58FE7A}"/>
              </a:ext>
            </a:extLst>
          </p:cNvPr>
          <p:cNvCxnSpPr>
            <a:cxnSpLocks/>
          </p:cNvCxnSpPr>
          <p:nvPr/>
        </p:nvCxnSpPr>
        <p:spPr>
          <a:xfrm>
            <a:off x="11057868" y="1708125"/>
            <a:ext cx="0" cy="10408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646B73B-0C10-4506-9D79-611458D20891}"/>
              </a:ext>
            </a:extLst>
          </p:cNvPr>
          <p:cNvCxnSpPr>
            <a:cxnSpLocks/>
          </p:cNvCxnSpPr>
          <p:nvPr/>
        </p:nvCxnSpPr>
        <p:spPr>
          <a:xfrm>
            <a:off x="10790517" y="4762500"/>
            <a:ext cx="6253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FBD2F1BC-8538-4C98-B981-90BB839D839C}"/>
              </a:ext>
            </a:extLst>
          </p:cNvPr>
          <p:cNvCxnSpPr>
            <a:cxnSpLocks/>
          </p:cNvCxnSpPr>
          <p:nvPr/>
        </p:nvCxnSpPr>
        <p:spPr>
          <a:xfrm>
            <a:off x="3200400" y="5600700"/>
            <a:ext cx="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902851E-646D-4DD5-B1CB-4B3C20EA7C83}"/>
              </a:ext>
            </a:extLst>
          </p:cNvPr>
          <p:cNvCxnSpPr>
            <a:cxnSpLocks/>
          </p:cNvCxnSpPr>
          <p:nvPr/>
        </p:nvCxnSpPr>
        <p:spPr>
          <a:xfrm flipH="1" flipV="1">
            <a:off x="5425688" y="6591300"/>
            <a:ext cx="432368" cy="1259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EB68B52-4F9A-4953-8BDF-B51FD0B51384}"/>
              </a:ext>
            </a:extLst>
          </p:cNvPr>
          <p:cNvCxnSpPr>
            <a:cxnSpLocks/>
          </p:cNvCxnSpPr>
          <p:nvPr/>
        </p:nvCxnSpPr>
        <p:spPr>
          <a:xfrm flipH="1" flipV="1">
            <a:off x="4468001" y="5928504"/>
            <a:ext cx="432368" cy="1259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1503950-67F8-4074-8019-E44BCC12BE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693" y="4961156"/>
            <a:ext cx="6162948" cy="40812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8D86091-A8AC-40A8-A584-A7701FCF99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953" y="139869"/>
            <a:ext cx="7066775" cy="46797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C2B9F5A-6920-4558-8B17-0300AC82E1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8" r="113"/>
          <a:stretch/>
        </p:blipFill>
        <p:spPr>
          <a:xfrm>
            <a:off x="162967" y="95401"/>
            <a:ext cx="6321233" cy="47896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DAF8C-13E3-4CBA-B605-EA41D7DEFA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8039"/>
            <a:ext cx="6201539" cy="41343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B9CCAC-DB6A-43E8-B6BC-1C01AEEFCB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057" y="2119"/>
            <a:ext cx="7420535" cy="4914900"/>
          </a:xfrm>
          <a:prstGeom prst="rect">
            <a:avLst/>
          </a:prstGeom>
        </p:spPr>
      </p:pic>
      <p:sp>
        <p:nvSpPr>
          <p:cNvPr id="8" name="AutoShape 3">
            <a:extLst>
              <a:ext uri="{FF2B5EF4-FFF2-40B4-BE49-F238E27FC236}">
                <a16:creationId xmlns:a16="http://schemas.microsoft.com/office/drawing/2014/main" id="{2A6D6180-6B07-4D74-8970-C92092A94CBD}"/>
              </a:ext>
            </a:extLst>
          </p:cNvPr>
          <p:cNvSpPr/>
          <p:nvPr/>
        </p:nvSpPr>
        <p:spPr>
          <a:xfrm>
            <a:off x="0" y="9013233"/>
            <a:ext cx="18288000" cy="1273767"/>
          </a:xfrm>
          <a:prstGeom prst="rect">
            <a:avLst/>
          </a:prstGeom>
          <a:solidFill>
            <a:srgbClr val="A30B32"/>
          </a:solid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81C10C-C2C9-45F9-BAF1-28E292569C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975" y="9258300"/>
            <a:ext cx="1953625" cy="10244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313267F-FBEF-43E1-97EA-B45D83021351}"/>
              </a:ext>
            </a:extLst>
          </p:cNvPr>
          <p:cNvSpPr/>
          <p:nvPr/>
        </p:nvSpPr>
        <p:spPr>
          <a:xfrm>
            <a:off x="0" y="4819644"/>
            <a:ext cx="18300592" cy="171456"/>
          </a:xfrm>
          <a:prstGeom prst="rect">
            <a:avLst/>
          </a:prstGeom>
          <a:solidFill>
            <a:srgbClr val="A30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26AAEA-A415-4FC8-93AD-F9487089EEFB}"/>
              </a:ext>
            </a:extLst>
          </p:cNvPr>
          <p:cNvSpPr/>
          <p:nvPr/>
        </p:nvSpPr>
        <p:spPr>
          <a:xfrm rot="5400000">
            <a:off x="4107456" y="2363255"/>
            <a:ext cx="4931836" cy="171456"/>
          </a:xfrm>
          <a:prstGeom prst="rect">
            <a:avLst/>
          </a:prstGeom>
          <a:solidFill>
            <a:srgbClr val="A30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96B845-B409-4783-A6DB-7D3E5E1D6CAE}"/>
              </a:ext>
            </a:extLst>
          </p:cNvPr>
          <p:cNvSpPr/>
          <p:nvPr/>
        </p:nvSpPr>
        <p:spPr>
          <a:xfrm rot="5400000">
            <a:off x="8414139" y="2363255"/>
            <a:ext cx="4931836" cy="171456"/>
          </a:xfrm>
          <a:prstGeom prst="rect">
            <a:avLst/>
          </a:prstGeom>
          <a:solidFill>
            <a:srgbClr val="A30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43DEF1-4CA1-4FF5-BA1C-3417432162A6}"/>
              </a:ext>
            </a:extLst>
          </p:cNvPr>
          <p:cNvSpPr/>
          <p:nvPr/>
        </p:nvSpPr>
        <p:spPr>
          <a:xfrm rot="5400000">
            <a:off x="9607952" y="7199834"/>
            <a:ext cx="4931836" cy="171456"/>
          </a:xfrm>
          <a:prstGeom prst="rect">
            <a:avLst/>
          </a:prstGeom>
          <a:solidFill>
            <a:srgbClr val="A30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8E7269-A59A-4DA5-AC0F-9C6EA5F5E618}"/>
              </a:ext>
            </a:extLst>
          </p:cNvPr>
          <p:cNvSpPr/>
          <p:nvPr/>
        </p:nvSpPr>
        <p:spPr>
          <a:xfrm rot="5400000">
            <a:off x="3460141" y="7199834"/>
            <a:ext cx="4931836" cy="171456"/>
          </a:xfrm>
          <a:prstGeom prst="rect">
            <a:avLst/>
          </a:prstGeom>
          <a:solidFill>
            <a:srgbClr val="A30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0572DE-B81B-4A4F-BC43-9B5438E47025}"/>
              </a:ext>
            </a:extLst>
          </p:cNvPr>
          <p:cNvSpPr/>
          <p:nvPr/>
        </p:nvSpPr>
        <p:spPr>
          <a:xfrm rot="5400000">
            <a:off x="-4456533" y="4427002"/>
            <a:ext cx="9059335" cy="171458"/>
          </a:xfrm>
          <a:prstGeom prst="rect">
            <a:avLst/>
          </a:prstGeom>
          <a:solidFill>
            <a:srgbClr val="A30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2E643C-6BB3-406C-9F0A-D11B4FBFE0B6}"/>
              </a:ext>
            </a:extLst>
          </p:cNvPr>
          <p:cNvSpPr/>
          <p:nvPr/>
        </p:nvSpPr>
        <p:spPr>
          <a:xfrm rot="5400000">
            <a:off x="13681747" y="4427005"/>
            <a:ext cx="9059335" cy="171456"/>
          </a:xfrm>
          <a:prstGeom prst="rect">
            <a:avLst/>
          </a:prstGeom>
          <a:solidFill>
            <a:srgbClr val="A30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833CE0-B7FB-410D-BB55-38DBADB673F5}"/>
              </a:ext>
            </a:extLst>
          </p:cNvPr>
          <p:cNvSpPr/>
          <p:nvPr/>
        </p:nvSpPr>
        <p:spPr>
          <a:xfrm>
            <a:off x="0" y="-14820"/>
            <a:ext cx="18147641" cy="165103"/>
          </a:xfrm>
          <a:prstGeom prst="rect">
            <a:avLst/>
          </a:prstGeom>
          <a:solidFill>
            <a:srgbClr val="A30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B2B60EB-DE4C-40AE-BC30-621E7239714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0"/>
          <a:stretch/>
        </p:blipFill>
        <p:spPr>
          <a:xfrm>
            <a:off x="5999195" y="4974332"/>
            <a:ext cx="5985501" cy="40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74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E7FD92-6184-4448-964B-438D4F9BA4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 b="7529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AAE80F-2F77-4B06-B52F-EF01E8C778A4}"/>
              </a:ext>
            </a:extLst>
          </p:cNvPr>
          <p:cNvSpPr/>
          <p:nvPr/>
        </p:nvSpPr>
        <p:spPr>
          <a:xfrm>
            <a:off x="11963401" y="419100"/>
            <a:ext cx="6324600" cy="17526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43A51589-2604-4B60-92E2-1AFA629DEC62}"/>
              </a:ext>
            </a:extLst>
          </p:cNvPr>
          <p:cNvSpPr txBox="1"/>
          <p:nvPr/>
        </p:nvSpPr>
        <p:spPr>
          <a:xfrm>
            <a:off x="13030200" y="718319"/>
            <a:ext cx="655319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dirty="0">
                <a:solidFill>
                  <a:srgbClr val="FFFFFF"/>
                </a:solidFill>
                <a:latin typeface="Segoe UI" panose="020B0502040204020203" pitchFamily="34" charset="0"/>
              </a:rPr>
              <a:t>Follow-Up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B2FC40-9985-4528-844B-754AD72AD84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A30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8901094"/>
            <a:ext cx="18288000" cy="9535"/>
          </a:xfrm>
          <a:prstGeom prst="rect">
            <a:avLst/>
          </a:prstGeom>
          <a:solidFill>
            <a:srgbClr val="F8F8F8"/>
          </a:solid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C74C31-1EF0-4A34-B984-FAADB4200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925" y="9224437"/>
            <a:ext cx="1953625" cy="1024463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22F14D1C-67EC-4AF2-B35D-3248FCDFF60E}"/>
              </a:ext>
            </a:extLst>
          </p:cNvPr>
          <p:cNvSpPr txBox="1"/>
          <p:nvPr/>
        </p:nvSpPr>
        <p:spPr>
          <a:xfrm>
            <a:off x="4490918" y="1746436"/>
            <a:ext cx="9306169" cy="389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25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WHO WE ARE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C02D83BB-EB11-466D-9062-A28404322111}"/>
              </a:ext>
            </a:extLst>
          </p:cNvPr>
          <p:cNvSpPr txBox="1"/>
          <p:nvPr/>
        </p:nvSpPr>
        <p:spPr>
          <a:xfrm>
            <a:off x="1596766" y="2552700"/>
            <a:ext cx="14966209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50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We seek to identify and understand health needs through research and programs and work to </a:t>
            </a:r>
            <a:br>
              <a:rPr lang="en-US" sz="50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50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create an environment where </a:t>
            </a:r>
            <a:r>
              <a:rPr lang="en-US" sz="5000" dirty="0">
                <a:solidFill>
                  <a:srgbClr val="FFFFFF"/>
                </a:solidFill>
                <a:latin typeface="Segoe UI Semibold" panose="020B0702040204020203" pitchFamily="34" charset="0"/>
                <a:ea typeface="Open Sans 2 Bold" panose="020B0604020202020204" charset="0"/>
                <a:cs typeface="Segoe UI Semibold" panose="020B0702040204020203" pitchFamily="34" charset="0"/>
              </a:rPr>
              <a:t>every person </a:t>
            </a:r>
            <a:r>
              <a:rPr lang="en-US" sz="50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has </a:t>
            </a:r>
            <a:br>
              <a:rPr lang="en-US" sz="50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50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access to their </a:t>
            </a:r>
            <a:r>
              <a:rPr lang="en-US" sz="5000" dirty="0">
                <a:solidFill>
                  <a:srgbClr val="FFFFFF"/>
                </a:solidFill>
                <a:latin typeface="Segoe UI Semibold" panose="020B0702040204020203" pitchFamily="34" charset="0"/>
                <a:ea typeface="Open Sans 2 Bold" panose="020B0604020202020204" charset="0"/>
                <a:cs typeface="Segoe UI Semibold" panose="020B0702040204020203" pitchFamily="34" charset="0"/>
              </a:rPr>
              <a:t>best health</a:t>
            </a:r>
            <a:r>
              <a:rPr lang="en-US" sz="50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984917"/>
          </a:xfrm>
          <a:prstGeom prst="rect">
            <a:avLst/>
          </a:prstGeom>
          <a:solidFill>
            <a:srgbClr val="A30B32"/>
          </a:solidFill>
        </p:spPr>
      </p:sp>
      <p:sp>
        <p:nvSpPr>
          <p:cNvPr id="4" name="TextBox 4"/>
          <p:cNvSpPr txBox="1"/>
          <p:nvPr/>
        </p:nvSpPr>
        <p:spPr>
          <a:xfrm>
            <a:off x="1028700" y="992458"/>
            <a:ext cx="10325100" cy="474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250"/>
              </a:lnSpc>
            </a:pPr>
            <a:r>
              <a:rPr lang="en-US" sz="5400" u="none" spc="-75" dirty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What happens after an event</a:t>
            </a:r>
          </a:p>
        </p:txBody>
      </p:sp>
      <p:sp>
        <p:nvSpPr>
          <p:cNvPr id="7" name="Freeform 7"/>
          <p:cNvSpPr/>
          <p:nvPr/>
        </p:nvSpPr>
        <p:spPr>
          <a:xfrm>
            <a:off x="1264048" y="2705100"/>
            <a:ext cx="7644603" cy="5410200"/>
          </a:xfrm>
          <a:custGeom>
            <a:avLst/>
            <a:gdLst/>
            <a:ahLst/>
            <a:cxnLst/>
            <a:rect l="l" t="t" r="r" b="b"/>
            <a:pathLst>
              <a:path w="17051744" h="11237562">
                <a:moveTo>
                  <a:pt x="0" y="0"/>
                </a:moveTo>
                <a:lnTo>
                  <a:pt x="0" y="11237562"/>
                </a:lnTo>
                <a:lnTo>
                  <a:pt x="17051744" y="11237562"/>
                </a:lnTo>
                <a:lnTo>
                  <a:pt x="17051744" y="0"/>
                </a:lnTo>
                <a:lnTo>
                  <a:pt x="0" y="0"/>
                </a:lnTo>
                <a:close/>
                <a:moveTo>
                  <a:pt x="16990783" y="11176602"/>
                </a:moveTo>
                <a:lnTo>
                  <a:pt x="59690" y="11176602"/>
                </a:lnTo>
                <a:lnTo>
                  <a:pt x="59690" y="59690"/>
                </a:lnTo>
                <a:lnTo>
                  <a:pt x="16990783" y="59690"/>
                </a:lnTo>
                <a:lnTo>
                  <a:pt x="16990783" y="11176602"/>
                </a:lnTo>
                <a:close/>
              </a:path>
            </a:pathLst>
          </a:custGeom>
          <a:solidFill>
            <a:srgbClr val="A30B32"/>
          </a:solidFill>
          <a:ln>
            <a:solidFill>
              <a:srgbClr val="A30B32"/>
            </a:solidFill>
          </a:ln>
        </p:spPr>
      </p:sp>
      <p:sp>
        <p:nvSpPr>
          <p:cNvPr id="8" name="TextBox 8"/>
          <p:cNvSpPr txBox="1"/>
          <p:nvPr/>
        </p:nvSpPr>
        <p:spPr>
          <a:xfrm>
            <a:off x="1600200" y="3283589"/>
            <a:ext cx="5621099" cy="400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50"/>
              </a:lnSpc>
            </a:pPr>
            <a:r>
              <a:rPr lang="en-US" sz="2500" u="none" spc="-75" dirty="0">
                <a:solidFill>
                  <a:srgbClr val="19191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Community Partner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66333" y="4107644"/>
            <a:ext cx="6781801" cy="2536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Debrief with the host to allow for clear communication of:</a:t>
            </a:r>
            <a:br>
              <a:rPr lang="en-US" sz="18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8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marL="742950" lvl="1" indent="-285750">
              <a:lnSpc>
                <a:spcPts val="252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Formal Thank-you</a:t>
            </a:r>
          </a:p>
          <a:p>
            <a:pPr marL="742950" lvl="1" indent="-285750">
              <a:lnSpc>
                <a:spcPts val="252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Final numbers</a:t>
            </a:r>
          </a:p>
          <a:p>
            <a:pPr marL="742950" lvl="1" indent="-285750">
              <a:lnSpc>
                <a:spcPts val="252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Process Improvement</a:t>
            </a:r>
          </a:p>
          <a:p>
            <a:pPr marL="742950" lvl="1" indent="-285750">
              <a:lnSpc>
                <a:spcPts val="252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Community feedback </a:t>
            </a:r>
          </a:p>
          <a:p>
            <a:pPr marL="285750" indent="-285750">
              <a:lnSpc>
                <a:spcPts val="252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dirty="0">
              <a:solidFill>
                <a:srgbClr val="19191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Exploration of follow-up vaccination event in 3 weeks</a:t>
            </a:r>
          </a:p>
        </p:txBody>
      </p:sp>
      <p:sp>
        <p:nvSpPr>
          <p:cNvPr id="11" name="Freeform 11"/>
          <p:cNvSpPr/>
          <p:nvPr/>
        </p:nvSpPr>
        <p:spPr>
          <a:xfrm>
            <a:off x="9379348" y="2705100"/>
            <a:ext cx="7644603" cy="5410199"/>
          </a:xfrm>
          <a:custGeom>
            <a:avLst/>
            <a:gdLst/>
            <a:ahLst/>
            <a:cxnLst/>
            <a:rect l="l" t="t" r="r" b="b"/>
            <a:pathLst>
              <a:path w="17051744" h="11237562">
                <a:moveTo>
                  <a:pt x="0" y="0"/>
                </a:moveTo>
                <a:lnTo>
                  <a:pt x="0" y="11237562"/>
                </a:lnTo>
                <a:lnTo>
                  <a:pt x="17051744" y="11237562"/>
                </a:lnTo>
                <a:lnTo>
                  <a:pt x="17051744" y="0"/>
                </a:lnTo>
                <a:lnTo>
                  <a:pt x="0" y="0"/>
                </a:lnTo>
                <a:close/>
                <a:moveTo>
                  <a:pt x="16990783" y="11176602"/>
                </a:moveTo>
                <a:lnTo>
                  <a:pt x="59690" y="11176602"/>
                </a:lnTo>
                <a:lnTo>
                  <a:pt x="59690" y="59690"/>
                </a:lnTo>
                <a:lnTo>
                  <a:pt x="16990783" y="59690"/>
                </a:lnTo>
                <a:lnTo>
                  <a:pt x="16990783" y="11176602"/>
                </a:lnTo>
                <a:close/>
              </a:path>
            </a:pathLst>
          </a:custGeom>
          <a:solidFill>
            <a:srgbClr val="A30B32"/>
          </a:solidFill>
          <a:ln>
            <a:solidFill>
              <a:srgbClr val="A30B32"/>
            </a:solidFill>
          </a:ln>
        </p:spPr>
      </p:sp>
      <p:sp>
        <p:nvSpPr>
          <p:cNvPr id="13" name="TextBox 13"/>
          <p:cNvSpPr txBox="1"/>
          <p:nvPr/>
        </p:nvSpPr>
        <p:spPr>
          <a:xfrm>
            <a:off x="9694332" y="3256818"/>
            <a:ext cx="5621099" cy="400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50"/>
              </a:lnSpc>
            </a:pPr>
            <a:r>
              <a:rPr lang="en-US" sz="2500" u="none" spc="-75" dirty="0">
                <a:solidFill>
                  <a:srgbClr val="19191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Vaccinated client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94332" y="4107644"/>
            <a:ext cx="7145867" cy="2857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Clear availability of information regarding any follow-up doses, as needed:</a:t>
            </a:r>
            <a:br>
              <a:rPr lang="en-US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en-US" dirty="0">
              <a:solidFill>
                <a:srgbClr val="19191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lnSpc>
                <a:spcPts val="252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UAMS drive-thru flyer</a:t>
            </a:r>
          </a:p>
          <a:p>
            <a:pPr marL="285750" indent="-285750">
              <a:lnSpc>
                <a:spcPts val="252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Local clini</a:t>
            </a:r>
            <a:r>
              <a:rPr lang="en-US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cs that offer the vaccination</a:t>
            </a:r>
          </a:p>
          <a:p>
            <a:pPr marL="285750" indent="-285750">
              <a:lnSpc>
                <a:spcPts val="252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Additional mobile events in the community</a:t>
            </a:r>
          </a:p>
          <a:p>
            <a:pPr marL="285750" indent="-285750">
              <a:lnSpc>
                <a:spcPts val="252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dirty="0">
              <a:solidFill>
                <a:srgbClr val="19191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If a follow-up clinic is already scheduled, they can be directly scheduled for that date and time and receive reminders for their scheduled return. </a:t>
            </a:r>
          </a:p>
          <a:p>
            <a:pPr marL="285750" indent="-285750">
              <a:lnSpc>
                <a:spcPts val="252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sz="1800" dirty="0">
              <a:solidFill>
                <a:srgbClr val="19191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7F239A-1E4A-4655-9BA7-46303419E0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9313993"/>
            <a:ext cx="1326148" cy="85870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032775" y="6737035"/>
            <a:ext cx="5255225" cy="3581400"/>
          </a:xfrm>
          <a:prstGeom prst="rect">
            <a:avLst/>
          </a:prstGeom>
          <a:solidFill>
            <a:srgbClr val="A30B32"/>
          </a:solidFill>
        </p:spPr>
      </p:sp>
      <p:sp>
        <p:nvSpPr>
          <p:cNvPr id="6" name="TextBox 6"/>
          <p:cNvSpPr txBox="1"/>
          <p:nvPr/>
        </p:nvSpPr>
        <p:spPr>
          <a:xfrm>
            <a:off x="1028700" y="2840675"/>
            <a:ext cx="9730355" cy="5340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20"/>
              </a:lnSpc>
            </a:pPr>
            <a:r>
              <a:rPr lang="en-US" sz="5400" dirty="0">
                <a:solidFill>
                  <a:srgbClr val="191919"/>
                </a:solidFill>
                <a:latin typeface="Open Sans 1 Bold"/>
              </a:rPr>
              <a:t>Due to our success with outreach and mobile events, we are exploring expanding services statewide to underserved areas.</a:t>
            </a:r>
            <a:endParaRPr lang="en-US" sz="5400" dirty="0">
              <a:solidFill>
                <a:srgbClr val="191919"/>
              </a:solidFill>
              <a:latin typeface="Open Sans 1 Bold"/>
              <a:ea typeface="Open Sans 1 Bold"/>
              <a:cs typeface="Open Sans 1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173200" y="7174300"/>
            <a:ext cx="3568345" cy="823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50"/>
              </a:lnSpc>
            </a:pPr>
            <a:r>
              <a:rPr lang="en-US" sz="2500" u="none" spc="-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better state of health </a:t>
            </a:r>
            <a:br>
              <a:rPr lang="en-US" sz="2500" u="none" spc="-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500" u="none" spc="-75" dirty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for all.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2160C1-0D9B-42F4-9E8A-2BDCB4DC4F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975" y="9258300"/>
            <a:ext cx="1953625" cy="1024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406CED-4AF3-4EB8-9006-E4AC27D242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1" r="18643"/>
          <a:stretch/>
        </p:blipFill>
        <p:spPr>
          <a:xfrm>
            <a:off x="13032775" y="0"/>
            <a:ext cx="5255226" cy="67370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A728DEB-7F46-400E-9A37-ADF56BCD4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0287000"/>
          </a:xfrm>
          <a:prstGeom prst="rect">
            <a:avLst/>
          </a:prstGeom>
        </p:spPr>
      </p:pic>
      <p:sp>
        <p:nvSpPr>
          <p:cNvPr id="7" name="AutoShape 3">
            <a:extLst>
              <a:ext uri="{FF2B5EF4-FFF2-40B4-BE49-F238E27FC236}">
                <a16:creationId xmlns:a16="http://schemas.microsoft.com/office/drawing/2014/main" id="{CD0285D4-B285-47F1-BBA1-6C13A8DF1D70}"/>
              </a:ext>
            </a:extLst>
          </p:cNvPr>
          <p:cNvSpPr/>
          <p:nvPr/>
        </p:nvSpPr>
        <p:spPr>
          <a:xfrm>
            <a:off x="6858000" y="9013233"/>
            <a:ext cx="11430000" cy="1273767"/>
          </a:xfrm>
          <a:prstGeom prst="rect">
            <a:avLst/>
          </a:prstGeom>
          <a:solidFill>
            <a:srgbClr val="A30B32"/>
          </a:solid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9724B3-9E1C-4BB6-AC4F-EEE8D98CDD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975" y="9258300"/>
            <a:ext cx="1953625" cy="1024463"/>
          </a:xfrm>
          <a:prstGeom prst="rect">
            <a:avLst/>
          </a:prstGeom>
        </p:spPr>
      </p:pic>
      <p:pic>
        <p:nvPicPr>
          <p:cNvPr id="3" name="Graphic 2" descr="Help">
            <a:extLst>
              <a:ext uri="{FF2B5EF4-FFF2-40B4-BE49-F238E27FC236}">
                <a16:creationId xmlns:a16="http://schemas.microsoft.com/office/drawing/2014/main" id="{3F593828-66C6-4A9A-BFE5-621EBE31D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30002" y="1181100"/>
            <a:ext cx="2133600" cy="2133600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B6CCE659-33D1-4C24-B48F-4B54F35AFC88}"/>
              </a:ext>
            </a:extLst>
          </p:cNvPr>
          <p:cNvSpPr txBox="1"/>
          <p:nvPr/>
        </p:nvSpPr>
        <p:spPr>
          <a:xfrm>
            <a:off x="7657022" y="3559767"/>
            <a:ext cx="9730355" cy="85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0"/>
              </a:lnSpc>
            </a:pPr>
            <a:r>
              <a:rPr lang="en-US" sz="5400" dirty="0">
                <a:solidFill>
                  <a:srgbClr val="191919"/>
                </a:solidFill>
                <a:latin typeface="Segoe UI Semibold" panose="020B0702040204020203" pitchFamily="34" charset="0"/>
              </a:rPr>
              <a:t>Any questions?  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BF74D0D8-14B4-45AB-9070-F756752A3E45}"/>
              </a:ext>
            </a:extLst>
          </p:cNvPr>
          <p:cNvSpPr txBox="1"/>
          <p:nvPr/>
        </p:nvSpPr>
        <p:spPr>
          <a:xfrm>
            <a:off x="8915400" y="4656862"/>
            <a:ext cx="68580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000" dirty="0">
                <a:solidFill>
                  <a:srgbClr val="191919"/>
                </a:solidFill>
                <a:latin typeface="Segoe UI Light" panose="020B0502040204020203" pitchFamily="34" charset="0"/>
              </a:rPr>
              <a:t>For additional questions, please contact</a:t>
            </a:r>
          </a:p>
          <a:p>
            <a:pPr algn="ctr">
              <a:spcBef>
                <a:spcPct val="0"/>
              </a:spcBef>
            </a:pPr>
            <a:r>
              <a:rPr lang="en-US" sz="3000" dirty="0">
                <a:solidFill>
                  <a:srgbClr val="19191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iwelch@uams.edu</a:t>
            </a:r>
          </a:p>
        </p:txBody>
      </p:sp>
    </p:spTree>
    <p:extLst>
      <p:ext uri="{BB962C8B-B14F-4D97-AF65-F5344CB8AC3E}">
        <p14:creationId xmlns:p14="http://schemas.microsoft.com/office/powerpoint/2010/main" val="2376930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3">
            <a:extLst>
              <a:ext uri="{FF2B5EF4-FFF2-40B4-BE49-F238E27FC236}">
                <a16:creationId xmlns:a16="http://schemas.microsoft.com/office/drawing/2014/main" id="{20D10AE7-456F-4DF8-A2AC-342563D71587}"/>
              </a:ext>
            </a:extLst>
          </p:cNvPr>
          <p:cNvSpPr/>
          <p:nvPr/>
        </p:nvSpPr>
        <p:spPr>
          <a:xfrm>
            <a:off x="10262436" y="9013233"/>
            <a:ext cx="8025564" cy="1273767"/>
          </a:xfrm>
          <a:prstGeom prst="rect">
            <a:avLst/>
          </a:prstGeom>
          <a:solidFill>
            <a:srgbClr val="A30B32"/>
          </a:solidFill>
        </p:spPr>
      </p:sp>
      <p:grpSp>
        <p:nvGrpSpPr>
          <p:cNvPr id="4" name="Group 4"/>
          <p:cNvGrpSpPr/>
          <p:nvPr/>
        </p:nvGrpSpPr>
        <p:grpSpPr>
          <a:xfrm>
            <a:off x="12192000" y="1164665"/>
            <a:ext cx="387584" cy="399974"/>
            <a:chOff x="0" y="0"/>
            <a:chExt cx="508000" cy="508000"/>
          </a:xfrm>
          <a:solidFill>
            <a:srgbClr val="A30B32"/>
          </a:solidFill>
        </p:grpSpPr>
        <p:grpSp>
          <p:nvGrpSpPr>
            <p:cNvPr id="5" name="Group 5"/>
            <p:cNvGrpSpPr/>
            <p:nvPr/>
          </p:nvGrpSpPr>
          <p:grpSpPr>
            <a:xfrm>
              <a:off x="56351" y="56351"/>
              <a:ext cx="395299" cy="395299"/>
              <a:chOff x="0" y="0"/>
              <a:chExt cx="6350000" cy="6350000"/>
            </a:xfrm>
            <a:grpFill/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-2540" y="-2540"/>
              <a:chExt cx="6355080" cy="6355080"/>
            </a:xfrm>
            <a:grpFill/>
          </p:grpSpPr>
          <p:sp>
            <p:nvSpPr>
              <p:cNvPr id="8" name="Freeform 8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grpFill/>
            </p:spPr>
          </p:sp>
        </p:grpSp>
      </p:grpSp>
      <p:grpSp>
        <p:nvGrpSpPr>
          <p:cNvPr id="9" name="Group 9"/>
          <p:cNvGrpSpPr/>
          <p:nvPr/>
        </p:nvGrpSpPr>
        <p:grpSpPr>
          <a:xfrm>
            <a:off x="12192000" y="3449238"/>
            <a:ext cx="387584" cy="399974"/>
            <a:chOff x="0" y="0"/>
            <a:chExt cx="508000" cy="508000"/>
          </a:xfrm>
          <a:solidFill>
            <a:srgbClr val="A30B32"/>
          </a:solidFill>
        </p:grpSpPr>
        <p:grpSp>
          <p:nvGrpSpPr>
            <p:cNvPr id="10" name="Group 10"/>
            <p:cNvGrpSpPr/>
            <p:nvPr/>
          </p:nvGrpSpPr>
          <p:grpSpPr>
            <a:xfrm>
              <a:off x="56351" y="56351"/>
              <a:ext cx="395299" cy="395299"/>
              <a:chOff x="0" y="0"/>
              <a:chExt cx="6350000" cy="6350000"/>
            </a:xfrm>
            <a:grpFill/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-2540" y="-2540"/>
              <a:chExt cx="6355080" cy="6355080"/>
            </a:xfrm>
            <a:grpFill/>
          </p:grpSpPr>
          <p:sp>
            <p:nvSpPr>
              <p:cNvPr id="13" name="Freeform 13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grpFill/>
            </p:spPr>
          </p:sp>
        </p:grpSp>
      </p:grpSp>
      <p:grpSp>
        <p:nvGrpSpPr>
          <p:cNvPr id="14" name="Group 14"/>
          <p:cNvGrpSpPr/>
          <p:nvPr/>
        </p:nvGrpSpPr>
        <p:grpSpPr>
          <a:xfrm>
            <a:off x="12192000" y="5733809"/>
            <a:ext cx="387584" cy="399974"/>
            <a:chOff x="0" y="0"/>
            <a:chExt cx="508000" cy="508000"/>
          </a:xfrm>
          <a:solidFill>
            <a:srgbClr val="A30B32"/>
          </a:solidFill>
        </p:grpSpPr>
        <p:grpSp>
          <p:nvGrpSpPr>
            <p:cNvPr id="15" name="Group 15"/>
            <p:cNvGrpSpPr/>
            <p:nvPr/>
          </p:nvGrpSpPr>
          <p:grpSpPr>
            <a:xfrm>
              <a:off x="56351" y="56351"/>
              <a:ext cx="395299" cy="395299"/>
              <a:chOff x="0" y="0"/>
              <a:chExt cx="6350000" cy="6350000"/>
            </a:xfrm>
            <a:grpFill/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-2540" y="-2540"/>
              <a:chExt cx="6355080" cy="6355080"/>
            </a:xfrm>
            <a:grpFill/>
          </p:grpSpPr>
          <p:sp>
            <p:nvSpPr>
              <p:cNvPr id="18" name="Freeform 18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26" name="TextBox 26"/>
          <p:cNvSpPr txBox="1"/>
          <p:nvPr/>
        </p:nvSpPr>
        <p:spPr>
          <a:xfrm>
            <a:off x="13029913" y="1048550"/>
            <a:ext cx="4343685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50"/>
              </a:lnSpc>
            </a:pPr>
            <a:r>
              <a:rPr lang="en-US" sz="3200" u="none" spc="-75" dirty="0">
                <a:solidFill>
                  <a:srgbClr val="191919"/>
                </a:solidFill>
                <a:latin typeface="Segoe UI Semibold" panose="020B0702040204020203" pitchFamily="34" charset="0"/>
              </a:rPr>
              <a:t>Part 1: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029913" y="1566096"/>
            <a:ext cx="4343685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191919"/>
                </a:solidFill>
                <a:latin typeface="Segoe UI" panose="020B0502040204020203" pitchFamily="34" charset="0"/>
              </a:rPr>
              <a:t>Our Mission &amp; Populations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029913" y="3333123"/>
            <a:ext cx="4343685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50"/>
              </a:lnSpc>
            </a:pPr>
            <a:r>
              <a:rPr lang="en-US" sz="3200" u="none" spc="-75" dirty="0">
                <a:solidFill>
                  <a:srgbClr val="191919"/>
                </a:solidFill>
                <a:latin typeface="Segoe UI Semibold" panose="020B0702040204020203" pitchFamily="34" charset="0"/>
              </a:rPr>
              <a:t>Part 2: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029913" y="3850669"/>
            <a:ext cx="434368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191919"/>
                </a:solidFill>
                <a:latin typeface="Segoe UI" panose="020B0502040204020203" pitchFamily="34" charset="0"/>
              </a:rPr>
              <a:t>Vaccinations: Mobile &amp; Annex Locations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029913" y="5617694"/>
            <a:ext cx="4343686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50"/>
              </a:lnSpc>
            </a:pPr>
            <a:r>
              <a:rPr lang="en-US" sz="3200" u="none" spc="-75" dirty="0">
                <a:solidFill>
                  <a:srgbClr val="191919"/>
                </a:solidFill>
                <a:latin typeface="Segoe UI Semibold" panose="020B0702040204020203" pitchFamily="34" charset="0"/>
              </a:rPr>
              <a:t>Part 3: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029914" y="6135240"/>
            <a:ext cx="4343687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191919"/>
                </a:solidFill>
                <a:latin typeface="Segoe UI" panose="020B0502040204020203" pitchFamily="34" charset="0"/>
              </a:rPr>
              <a:t>Follow-up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1DD2C30-897D-4F03-A4FB-4B2F9F322D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975" y="9258300"/>
            <a:ext cx="1953625" cy="102446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CD236-C37A-45C2-9BEE-470D58456C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0" r="20903"/>
          <a:stretch/>
        </p:blipFill>
        <p:spPr>
          <a:xfrm>
            <a:off x="-15240" y="10384"/>
            <a:ext cx="10277675" cy="1027661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55F9DE5-C707-40B7-98D8-37ED013084DE}"/>
              </a:ext>
            </a:extLst>
          </p:cNvPr>
          <p:cNvSpPr/>
          <p:nvPr/>
        </p:nvSpPr>
        <p:spPr>
          <a:xfrm>
            <a:off x="-15241" y="190500"/>
            <a:ext cx="8321041" cy="2438400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346548" y="317713"/>
            <a:ext cx="728530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Stages of Vaccine Clinic Coordination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6ACB71-9511-4537-B0D8-DA7377527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975" y="9258300"/>
            <a:ext cx="1953625" cy="102446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CCA57C5-133D-4855-8997-B6CDFB0B033B}"/>
              </a:ext>
            </a:extLst>
          </p:cNvPr>
          <p:cNvGrpSpPr/>
          <p:nvPr/>
        </p:nvGrpSpPr>
        <p:grpSpPr>
          <a:xfrm>
            <a:off x="11463423" y="4838700"/>
            <a:ext cx="6100884" cy="3962400"/>
            <a:chOff x="12420600" y="4533900"/>
            <a:chExt cx="5579181" cy="36737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5C80028-B18D-4D95-BCBF-8D940DA214CB}"/>
                </a:ext>
              </a:extLst>
            </p:cNvPr>
            <p:cNvGrpSpPr/>
            <p:nvPr/>
          </p:nvGrpSpPr>
          <p:grpSpPr>
            <a:xfrm>
              <a:off x="12420600" y="4533900"/>
              <a:ext cx="5441244" cy="3304411"/>
              <a:chOff x="12360981" y="1409700"/>
              <a:chExt cx="5441244" cy="33044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98E019A-54BB-49A0-BBB2-CEDB280404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360981" y="4307711"/>
                <a:ext cx="5441244" cy="4064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FF104D0-3251-448F-B295-BCDEDC91E1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182600" y="1409700"/>
                <a:ext cx="3619500" cy="2655289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33A0A1-8216-4B77-9D19-FAB71646FDB5}"/>
                </a:ext>
              </a:extLst>
            </p:cNvPr>
            <p:cNvSpPr txBox="1"/>
            <p:nvPr/>
          </p:nvSpPr>
          <p:spPr>
            <a:xfrm>
              <a:off x="13718794" y="7838311"/>
              <a:ext cx="4280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Source: NWA Council 2021 Diversity Report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888FF39-2DA0-485A-8E3D-B85271EF6654}"/>
              </a:ext>
            </a:extLst>
          </p:cNvPr>
          <p:cNvSpPr txBox="1"/>
          <p:nvPr/>
        </p:nvSpPr>
        <p:spPr>
          <a:xfrm>
            <a:off x="457200" y="1065622"/>
            <a:ext cx="1082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A30B3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Northwest Arkansas counties: </a:t>
            </a:r>
            <a:r>
              <a:rPr lang="en-US" sz="3000" dirty="0">
                <a:latin typeface="Segoe UI" panose="020B0502040204020203" pitchFamily="34" charset="0"/>
                <a:cs typeface="Segoe UI" panose="020B0502040204020203" pitchFamily="34" charset="0"/>
              </a:rPr>
              <a:t>Washington, Benton, </a:t>
            </a:r>
            <a:br>
              <a:rPr lang="en-US" sz="3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000" dirty="0">
                <a:latin typeface="Segoe UI" panose="020B0502040204020203" pitchFamily="34" charset="0"/>
                <a:cs typeface="Segoe UI" panose="020B0502040204020203" pitchFamily="34" charset="0"/>
              </a:rPr>
              <a:t>Carroll &amp; Madison</a:t>
            </a:r>
          </a:p>
          <a:p>
            <a:endParaRPr lang="en-US" sz="3000" dirty="0">
              <a:solidFill>
                <a:srgbClr val="A30B3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3000" dirty="0">
                <a:latin typeface="Segoe UI" panose="020B0502040204020203" pitchFamily="34" charset="0"/>
                <a:cs typeface="Segoe UI" panose="020B0502040204020203" pitchFamily="34" charset="0"/>
              </a:rPr>
              <a:t>Providing family wellness programs, health education and individual case management to navigate health care and community resources</a:t>
            </a:r>
          </a:p>
          <a:p>
            <a:endParaRPr lang="en-US" sz="3000" dirty="0">
              <a:solidFill>
                <a:srgbClr val="A30B3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3000" dirty="0">
                <a:solidFill>
                  <a:srgbClr val="A30B3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Priority populations: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dirty="0" err="1">
                <a:latin typeface="Segoe UI" panose="020B0502040204020203" pitchFamily="34" charset="0"/>
                <a:cs typeface="Segoe UI" panose="020B0502040204020203" pitchFamily="34" charset="0"/>
              </a:rPr>
              <a:t>LatinX</a:t>
            </a:r>
            <a:endParaRPr lang="en-US" sz="3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dirty="0">
                <a:latin typeface="Segoe UI" panose="020B0502040204020203" pitchFamily="34" charset="0"/>
                <a:cs typeface="Segoe UI" panose="020B0502040204020203" pitchFamily="34" charset="0"/>
              </a:rPr>
              <a:t>Marshallese/ Pacific Islander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CC3585-18A3-46CD-B1C6-C45338EDC8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448" y="-80637"/>
            <a:ext cx="5132834" cy="5132834"/>
          </a:xfrm>
          <a:prstGeom prst="rect">
            <a:avLst/>
          </a:prstGeom>
        </p:spPr>
      </p:pic>
      <p:sp>
        <p:nvSpPr>
          <p:cNvPr id="16" name="AutoShape 3">
            <a:extLst>
              <a:ext uri="{FF2B5EF4-FFF2-40B4-BE49-F238E27FC236}">
                <a16:creationId xmlns:a16="http://schemas.microsoft.com/office/drawing/2014/main" id="{FCD117F1-7FB4-4BAA-974A-17E36964E147}"/>
              </a:ext>
            </a:extLst>
          </p:cNvPr>
          <p:cNvSpPr/>
          <p:nvPr/>
        </p:nvSpPr>
        <p:spPr>
          <a:xfrm>
            <a:off x="0" y="9031216"/>
            <a:ext cx="18288000" cy="1273767"/>
          </a:xfrm>
          <a:prstGeom prst="rect">
            <a:avLst/>
          </a:prstGeom>
          <a:solidFill>
            <a:srgbClr val="A30B32"/>
          </a:solid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10B450-7EDB-4768-879D-274C639E07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375" y="9236080"/>
            <a:ext cx="1953625" cy="102446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0B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67000" y="2324100"/>
            <a:ext cx="12649200" cy="542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UAMS Northwest began offering vaccines starting April 1, 2021</a:t>
            </a:r>
          </a:p>
          <a:p>
            <a:endParaRPr lang="en-US" sz="3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11,616 doses administered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endParaRPr lang="en-US" sz="3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Hosted and/or supported 80+ pop-up vaccination clinics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endParaRPr lang="en-US" sz="3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Maintained our Annex location as permanent drive-thru for </a:t>
            </a:r>
            <a:b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COVID-19 vaccines and testing </a:t>
            </a:r>
          </a:p>
          <a:p>
            <a:pPr marL="914400" lvl="1" indent="-457200">
              <a:lnSpc>
                <a:spcPts val="7020"/>
              </a:lnSpc>
              <a:buFont typeface="Wingdings" panose="05000000000000000000" pitchFamily="2" charset="2"/>
              <a:buChar char="ü"/>
            </a:pPr>
            <a:endParaRPr lang="en-US" sz="3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7020"/>
              </a:lnSpc>
            </a:pPr>
            <a:endParaRPr lang="en-US" sz="5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905000" y="1343782"/>
            <a:ext cx="9306169" cy="474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50"/>
              </a:lnSpc>
            </a:pPr>
            <a:r>
              <a:rPr lang="en-US" sz="5400" spc="250" dirty="0">
                <a:solidFill>
                  <a:schemeClr val="bg1"/>
                </a:solidFill>
                <a:latin typeface="Segoe UI Light" panose="020B0502040204020203" pitchFamily="34" charset="0"/>
              </a:rPr>
              <a:t>To date: </a:t>
            </a:r>
            <a:endParaRPr lang="en-US" sz="5400" u="none" spc="250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5951A4-6E83-4382-AAFD-F4AEA66DB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375" y="9236080"/>
            <a:ext cx="1953625" cy="1024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632F5B-B4E3-43D9-A458-0929DB38BDFE}"/>
              </a:ext>
            </a:extLst>
          </p:cNvPr>
          <p:cNvSpPr txBox="1"/>
          <p:nvPr/>
        </p:nvSpPr>
        <p:spPr>
          <a:xfrm>
            <a:off x="7772400" y="49149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051800" y="1409700"/>
            <a:ext cx="7622487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4400" u="none" spc="250" dirty="0">
                <a:solidFill>
                  <a:srgbClr val="191919"/>
                </a:solidFill>
                <a:latin typeface="Segoe UI Light" panose="020B0502040204020203" pitchFamily="34" charset="0"/>
              </a:rPr>
              <a:t>How do we do this?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en-US" sz="4400" spc="250" dirty="0">
              <a:solidFill>
                <a:srgbClr val="191919"/>
              </a:solidFill>
              <a:latin typeface="Segoe UI Light" panose="020B0502040204020203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4400" u="none" spc="250" dirty="0">
                <a:solidFill>
                  <a:srgbClr val="191919"/>
                </a:solidFill>
                <a:latin typeface="Segoe UI Light" panose="020B0502040204020203" pitchFamily="34" charset="0"/>
              </a:rPr>
              <a:t>What does it take for our clinics to happen?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CD0285D4-B285-47F1-BBA1-6C13A8DF1D70}"/>
              </a:ext>
            </a:extLst>
          </p:cNvPr>
          <p:cNvSpPr/>
          <p:nvPr/>
        </p:nvSpPr>
        <p:spPr>
          <a:xfrm>
            <a:off x="6858000" y="9013233"/>
            <a:ext cx="11430000" cy="1273767"/>
          </a:xfrm>
          <a:prstGeom prst="rect">
            <a:avLst/>
          </a:prstGeom>
          <a:solidFill>
            <a:srgbClr val="A30B32"/>
          </a:solid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9724B3-9E1C-4BB6-AC4F-EEE8D98CDD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975" y="9258300"/>
            <a:ext cx="1953625" cy="1024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D1912C-8C6A-4746-8A73-77CE1ACFE9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9" t="41" r="25469" b="-1"/>
          <a:stretch/>
        </p:blipFill>
        <p:spPr>
          <a:xfrm>
            <a:off x="0" y="-12700"/>
            <a:ext cx="7391400" cy="1028276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B398FD-DA96-49E9-9E46-4D7251522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" b="11936"/>
          <a:stretch/>
        </p:blipFill>
        <p:spPr>
          <a:xfrm>
            <a:off x="0" y="0"/>
            <a:ext cx="18300700" cy="10287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45507C-71D5-4FC8-9D98-E49E3C7243B4}"/>
              </a:ext>
            </a:extLst>
          </p:cNvPr>
          <p:cNvSpPr/>
          <p:nvPr/>
        </p:nvSpPr>
        <p:spPr>
          <a:xfrm>
            <a:off x="10515600" y="723900"/>
            <a:ext cx="7785100" cy="2667000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353800" y="876300"/>
            <a:ext cx="74295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dirty="0">
                <a:solidFill>
                  <a:schemeClr val="bg1"/>
                </a:solidFill>
                <a:latin typeface="Segoe UI" panose="020B0502040204020203" pitchFamily="34" charset="0"/>
              </a:rPr>
              <a:t>Vaccination site on-campus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1C218D-441A-4385-81E3-74ACBA874A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975" y="9258300"/>
            <a:ext cx="1953625" cy="102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35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60927"/>
            <a:ext cx="16344900" cy="830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20"/>
              </a:lnSpc>
            </a:pPr>
            <a:r>
              <a:rPr lang="en-US" sz="5400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What we provide at our permanent drive-up location: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B4DB21-DEFB-48CC-B7A6-F7F65651BD31}"/>
              </a:ext>
            </a:extLst>
          </p:cNvPr>
          <p:cNvGrpSpPr/>
          <p:nvPr/>
        </p:nvGrpSpPr>
        <p:grpSpPr>
          <a:xfrm>
            <a:off x="2839410" y="2857500"/>
            <a:ext cx="4965461" cy="5617768"/>
            <a:chOff x="1028700" y="3640532"/>
            <a:chExt cx="4965461" cy="5617768"/>
          </a:xfrm>
        </p:grpSpPr>
        <p:sp>
          <p:nvSpPr>
            <p:cNvPr id="3" name="AutoShape 3"/>
            <p:cNvSpPr/>
            <p:nvPr/>
          </p:nvSpPr>
          <p:spPr>
            <a:xfrm>
              <a:off x="1028700" y="3640532"/>
              <a:ext cx="4965461" cy="5617768"/>
            </a:xfrm>
            <a:prstGeom prst="rect">
              <a:avLst/>
            </a:prstGeom>
            <a:solidFill>
              <a:srgbClr val="EBEB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313490" y="4051068"/>
              <a:ext cx="4343400" cy="47089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>
                  <a:solidFill>
                    <a:srgbClr val="191919"/>
                  </a:solidFill>
                  <a:latin typeface="Segoe UI Light" panose="020B0502040204020203" pitchFamily="34" charset="0"/>
                </a:rPr>
                <a:t>COVID-19 vaccines (primary series &amp; boosters)</a:t>
              </a:r>
              <a:br>
                <a:rPr lang="en-US" sz="2400" dirty="0">
                  <a:solidFill>
                    <a:srgbClr val="191919"/>
                  </a:solidFill>
                  <a:latin typeface="Segoe UI Light" panose="020B0502040204020203" pitchFamily="34" charset="0"/>
                </a:rPr>
              </a:br>
              <a:endParaRPr lang="en-US" sz="2400" dirty="0">
                <a:solidFill>
                  <a:srgbClr val="191919"/>
                </a:solidFill>
                <a:latin typeface="Segoe UI Light" panose="020B0502040204020203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sz="2400" dirty="0">
                  <a:solidFill>
                    <a:srgbClr val="191919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Pfizer</a:t>
              </a:r>
              <a:br>
                <a:rPr lang="en-US" sz="2400" dirty="0">
                  <a:solidFill>
                    <a:srgbClr val="191919"/>
                  </a:solidFill>
                  <a:latin typeface="Segoe UI Light" panose="020B0502040204020203" pitchFamily="34" charset="0"/>
                </a:rPr>
              </a:br>
              <a:endParaRPr lang="en-US" sz="1200" dirty="0">
                <a:solidFill>
                  <a:srgbClr val="191919"/>
                </a:solidFill>
                <a:latin typeface="Segoe UI Light" panose="020B0502040204020203" pitchFamily="34" charset="0"/>
              </a:endParaRPr>
            </a:p>
            <a:p>
              <a:pPr marL="914400" lvl="1" indent="-457200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191919"/>
                  </a:solidFill>
                  <a:latin typeface="Segoe UI Light" panose="020B0502040204020203" pitchFamily="34" charset="0"/>
                </a:rPr>
                <a:t>Pediatric (5-11 </a:t>
              </a:r>
              <a:r>
                <a:rPr lang="en-US" sz="2400" dirty="0" err="1">
                  <a:solidFill>
                    <a:srgbClr val="191919"/>
                  </a:solidFill>
                  <a:latin typeface="Segoe UI Light" panose="020B0502040204020203" pitchFamily="34" charset="0"/>
                </a:rPr>
                <a:t>yrs</a:t>
              </a:r>
              <a:r>
                <a:rPr lang="en-US" sz="2400" dirty="0">
                  <a:solidFill>
                    <a:srgbClr val="191919"/>
                  </a:solidFill>
                  <a:latin typeface="Segoe UI Light" panose="020B0502040204020203" pitchFamily="34" charset="0"/>
                </a:rPr>
                <a:t>)</a:t>
              </a:r>
              <a:br>
                <a:rPr lang="en-US" sz="2400" dirty="0">
                  <a:solidFill>
                    <a:srgbClr val="191919"/>
                  </a:solidFill>
                  <a:latin typeface="Segoe UI Light" panose="020B0502040204020203" pitchFamily="34" charset="0"/>
                </a:rPr>
              </a:br>
              <a:endParaRPr lang="en-US" sz="1200" dirty="0">
                <a:solidFill>
                  <a:srgbClr val="191919"/>
                </a:solidFill>
                <a:latin typeface="Segoe UI Light" panose="020B0502040204020203" pitchFamily="34" charset="0"/>
              </a:endParaRPr>
            </a:p>
            <a:p>
              <a:pPr marL="914400" lvl="1" indent="-457200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191919"/>
                  </a:solidFill>
                  <a:latin typeface="Segoe UI Light" panose="020B0502040204020203" pitchFamily="34" charset="0"/>
                </a:rPr>
                <a:t>Teen (11-17 </a:t>
              </a:r>
              <a:r>
                <a:rPr lang="en-US" sz="2400" dirty="0" err="1">
                  <a:solidFill>
                    <a:srgbClr val="191919"/>
                  </a:solidFill>
                  <a:latin typeface="Segoe UI Light" panose="020B0502040204020203" pitchFamily="34" charset="0"/>
                </a:rPr>
                <a:t>yrs</a:t>
              </a:r>
              <a:r>
                <a:rPr lang="en-US" sz="2400" dirty="0">
                  <a:solidFill>
                    <a:srgbClr val="191919"/>
                  </a:solidFill>
                  <a:latin typeface="Segoe UI Light" panose="020B0502040204020203" pitchFamily="34" charset="0"/>
                </a:rPr>
                <a:t>)</a:t>
              </a:r>
              <a:br>
                <a:rPr lang="en-US" sz="2400" dirty="0">
                  <a:solidFill>
                    <a:srgbClr val="191919"/>
                  </a:solidFill>
                  <a:latin typeface="Segoe UI Light" panose="020B0502040204020203" pitchFamily="34" charset="0"/>
                </a:rPr>
              </a:br>
              <a:endParaRPr lang="en-US" sz="1200" dirty="0">
                <a:solidFill>
                  <a:srgbClr val="191919"/>
                </a:solidFill>
                <a:latin typeface="Segoe UI Light" panose="020B0502040204020203" pitchFamily="34" charset="0"/>
              </a:endParaRPr>
            </a:p>
            <a:p>
              <a:pPr marL="914400" lvl="1" indent="-457200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191919"/>
                  </a:solidFill>
                  <a:latin typeface="Segoe UI Light" panose="020B0502040204020203" pitchFamily="34" charset="0"/>
                </a:rPr>
                <a:t>Adult (18+ </a:t>
              </a:r>
              <a:r>
                <a:rPr lang="en-US" sz="2400" dirty="0" err="1">
                  <a:solidFill>
                    <a:srgbClr val="191919"/>
                  </a:solidFill>
                  <a:latin typeface="Segoe UI Light" panose="020B0502040204020203" pitchFamily="34" charset="0"/>
                </a:rPr>
                <a:t>yrs</a:t>
              </a:r>
              <a:r>
                <a:rPr lang="en-US" sz="2400" dirty="0">
                  <a:solidFill>
                    <a:srgbClr val="191919"/>
                  </a:solidFill>
                  <a:latin typeface="Segoe UI Light" panose="020B0502040204020203" pitchFamily="34" charset="0"/>
                </a:rPr>
                <a:t>)</a:t>
              </a:r>
              <a:br>
                <a:rPr lang="en-US" sz="2400" dirty="0">
                  <a:solidFill>
                    <a:srgbClr val="191919"/>
                  </a:solidFill>
                  <a:latin typeface="Segoe UI Light" panose="020B0502040204020203" pitchFamily="34" charset="0"/>
                </a:rPr>
              </a:br>
              <a:endParaRPr lang="en-US" sz="2400" dirty="0">
                <a:solidFill>
                  <a:srgbClr val="191919"/>
                </a:solidFill>
                <a:latin typeface="Segoe UI Light" panose="020B0502040204020203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sz="2400" dirty="0" err="1">
                  <a:solidFill>
                    <a:srgbClr val="191919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Moderna</a:t>
              </a:r>
              <a:br>
                <a:rPr lang="en-US" sz="2400" dirty="0">
                  <a:solidFill>
                    <a:srgbClr val="191919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endParaRPr lang="en-US" sz="2400" dirty="0">
                <a:solidFill>
                  <a:srgbClr val="19191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sz="2400" dirty="0">
                  <a:solidFill>
                    <a:srgbClr val="191919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J&amp;J</a:t>
              </a:r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5041176" y="8252280"/>
              <a:ext cx="952985" cy="1006020"/>
              <a:chOff x="0" y="0"/>
              <a:chExt cx="1270646" cy="1341359"/>
            </a:xfrm>
            <a:solidFill>
              <a:srgbClr val="A30B32"/>
            </a:solidFill>
          </p:grpSpPr>
          <p:sp>
            <p:nvSpPr>
              <p:cNvPr id="6" name="AutoShape 6"/>
              <p:cNvSpPr/>
              <p:nvPr/>
            </p:nvSpPr>
            <p:spPr>
              <a:xfrm>
                <a:off x="0" y="0"/>
                <a:ext cx="1270646" cy="1341359"/>
              </a:xfrm>
              <a:prstGeom prst="rect">
                <a:avLst/>
              </a:prstGeom>
              <a:grpFill/>
            </p:spPr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82C7A2B-051C-49D2-B849-910861B43C40}"/>
              </a:ext>
            </a:extLst>
          </p:cNvPr>
          <p:cNvGrpSpPr/>
          <p:nvPr/>
        </p:nvGrpSpPr>
        <p:grpSpPr>
          <a:xfrm>
            <a:off x="10483129" y="2857500"/>
            <a:ext cx="4965461" cy="5617768"/>
            <a:chOff x="12293839" y="3640532"/>
            <a:chExt cx="4965461" cy="5617768"/>
          </a:xfrm>
        </p:grpSpPr>
        <p:sp>
          <p:nvSpPr>
            <p:cNvPr id="11" name="AutoShape 11"/>
            <p:cNvSpPr/>
            <p:nvPr/>
          </p:nvSpPr>
          <p:spPr>
            <a:xfrm>
              <a:off x="12293839" y="3640532"/>
              <a:ext cx="4965461" cy="5617768"/>
            </a:xfrm>
            <a:prstGeom prst="rect">
              <a:avLst/>
            </a:prstGeom>
            <a:solidFill>
              <a:srgbClr val="EBEBEB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3024450" y="4188553"/>
              <a:ext cx="3504238" cy="369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>
                  <a:solidFill>
                    <a:srgbClr val="191919"/>
                  </a:solidFill>
                  <a:latin typeface="Segoe UI Light" panose="020B0502040204020203" pitchFamily="34" charset="0"/>
                </a:rPr>
                <a:t>FREE PCR COVID-19 Tests</a:t>
              </a:r>
            </a:p>
          </p:txBody>
        </p:sp>
        <p:sp>
          <p:nvSpPr>
            <p:cNvPr id="13" name="AutoShape 13"/>
            <p:cNvSpPr/>
            <p:nvPr/>
          </p:nvSpPr>
          <p:spPr>
            <a:xfrm>
              <a:off x="16306315" y="8252280"/>
              <a:ext cx="952985" cy="1006020"/>
            </a:xfrm>
            <a:prstGeom prst="rect">
              <a:avLst/>
            </a:prstGeom>
            <a:solidFill>
              <a:srgbClr val="A30B32"/>
            </a:solidFill>
          </p:spPr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B10D859-F1D1-4DF8-8D57-461C4EC2D1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9313993"/>
            <a:ext cx="1326148" cy="85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07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004075" y="0"/>
            <a:ext cx="6283925" cy="3581400"/>
          </a:xfrm>
          <a:prstGeom prst="rect">
            <a:avLst/>
          </a:prstGeom>
          <a:solidFill>
            <a:srgbClr val="EBEBEB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8898" r="18898"/>
          <a:stretch>
            <a:fillRect/>
          </a:stretch>
        </p:blipFill>
        <p:spPr>
          <a:xfrm>
            <a:off x="12004075" y="3581400"/>
            <a:ext cx="6283925" cy="673703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361864" y="638279"/>
            <a:ext cx="356834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/>
            <a:r>
              <a:rPr lang="en-US" sz="2500" spc="-75" dirty="0">
                <a:solidFill>
                  <a:srgbClr val="1919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Providing accessible and quality care is our focus. </a:t>
            </a:r>
            <a:endParaRPr lang="en-US" sz="2500" u="none" spc="-75" dirty="0">
              <a:solidFill>
                <a:srgbClr val="19191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594825" y="638279"/>
            <a:ext cx="9730355" cy="7230712"/>
            <a:chOff x="520064" y="-1651488"/>
            <a:chExt cx="12973807" cy="9640947"/>
          </a:xfrm>
        </p:grpSpPr>
        <p:sp>
          <p:nvSpPr>
            <p:cNvPr id="8" name="TextBox 8"/>
            <p:cNvSpPr txBox="1"/>
            <p:nvPr/>
          </p:nvSpPr>
          <p:spPr>
            <a:xfrm>
              <a:off x="520064" y="-53767"/>
              <a:ext cx="11546820" cy="80432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800" dirty="0">
                  <a:solidFill>
                    <a:srgbClr val="191919"/>
                  </a:solidFill>
                  <a:latin typeface="Segoe UI Light" panose="020B0502040204020203" pitchFamily="34" charset="0"/>
                </a:rPr>
                <a:t>Open Monday through Friday – 10 a.m.-5:30 p.m.</a:t>
              </a:r>
            </a:p>
            <a:p>
              <a:pPr algn="ctr">
                <a:spcBef>
                  <a:spcPct val="0"/>
                </a:spcBef>
              </a:pPr>
              <a:r>
                <a:rPr lang="en-US" sz="2800" dirty="0">
                  <a:solidFill>
                    <a:srgbClr val="191919"/>
                  </a:solidFill>
                  <a:latin typeface="Segoe UI Light" panose="020B0502040204020203" pitchFamily="34" charset="0"/>
                </a:rPr>
                <a:t>Closed for lunch from 1-2 p.m.</a:t>
              </a:r>
            </a:p>
            <a:p>
              <a:pPr>
                <a:spcBef>
                  <a:spcPct val="0"/>
                </a:spcBef>
              </a:pPr>
              <a:endParaRPr lang="en-US" sz="2800" dirty="0">
                <a:solidFill>
                  <a:srgbClr val="191919"/>
                </a:solidFill>
                <a:latin typeface="Segoe UI Light" panose="020B0502040204020203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sz="2800" dirty="0">
                  <a:solidFill>
                    <a:srgbClr val="191919"/>
                  </a:solidFill>
                  <a:latin typeface="Segoe UI Light" panose="020B0502040204020203" pitchFamily="34" charset="0"/>
                </a:rPr>
                <a:t>Typical Staffing: </a:t>
              </a:r>
            </a:p>
            <a:p>
              <a:pPr marL="914400" lvl="1" indent="-457200">
                <a:spcBef>
                  <a:spcPct val="0"/>
                </a:spcBef>
                <a:buFont typeface="Wingdings" panose="05000000000000000000" pitchFamily="2" charset="2"/>
                <a:buChar char="§"/>
              </a:pPr>
              <a:r>
                <a:rPr lang="en-US" sz="2800" dirty="0">
                  <a:solidFill>
                    <a:srgbClr val="191919"/>
                  </a:solidFill>
                  <a:latin typeface="Segoe UI Light" panose="020B0502040204020203" pitchFamily="34" charset="0"/>
                </a:rPr>
                <a:t>Site Lead</a:t>
              </a:r>
            </a:p>
            <a:p>
              <a:pPr marL="914400" lvl="1" indent="-457200">
                <a:spcBef>
                  <a:spcPct val="0"/>
                </a:spcBef>
                <a:buFont typeface="Wingdings" panose="05000000000000000000" pitchFamily="2" charset="2"/>
                <a:buChar char="§"/>
              </a:pPr>
              <a:r>
                <a:rPr lang="en-US" sz="2800" dirty="0">
                  <a:solidFill>
                    <a:srgbClr val="191919"/>
                  </a:solidFill>
                  <a:latin typeface="Segoe UI Light" panose="020B0502040204020203" pitchFamily="34" charset="0"/>
                </a:rPr>
                <a:t>2 Registrars</a:t>
              </a:r>
            </a:p>
            <a:p>
              <a:pPr marL="914400" lvl="1" indent="-457200">
                <a:spcBef>
                  <a:spcPct val="0"/>
                </a:spcBef>
                <a:buFont typeface="Wingdings" panose="05000000000000000000" pitchFamily="2" charset="2"/>
                <a:buChar char="§"/>
              </a:pPr>
              <a:r>
                <a:rPr lang="en-US" sz="2800" dirty="0">
                  <a:solidFill>
                    <a:srgbClr val="191919"/>
                  </a:solidFill>
                  <a:latin typeface="Segoe UI Light" panose="020B0502040204020203" pitchFamily="34" charset="0"/>
                </a:rPr>
                <a:t>3-4 Vaccinators</a:t>
              </a:r>
            </a:p>
            <a:p>
              <a:pPr marL="914400" lvl="1" indent="-457200">
                <a:spcBef>
                  <a:spcPct val="0"/>
                </a:spcBef>
                <a:buFont typeface="Wingdings" panose="05000000000000000000" pitchFamily="2" charset="2"/>
                <a:buChar char="§"/>
              </a:pPr>
              <a:r>
                <a:rPr lang="en-US" sz="2800" dirty="0">
                  <a:solidFill>
                    <a:srgbClr val="191919"/>
                  </a:solidFill>
                  <a:latin typeface="Segoe UI Light" panose="020B0502040204020203" pitchFamily="34" charset="0"/>
                </a:rPr>
                <a:t>3 bilingual CHWs </a:t>
              </a:r>
            </a:p>
            <a:p>
              <a:pPr marL="914400" lvl="1" indent="-457200">
                <a:spcBef>
                  <a:spcPct val="0"/>
                </a:spcBef>
                <a:buFont typeface="Wingdings" panose="05000000000000000000" pitchFamily="2" charset="2"/>
                <a:buChar char="§"/>
              </a:pPr>
              <a:r>
                <a:rPr lang="en-US" sz="2800" dirty="0">
                  <a:solidFill>
                    <a:srgbClr val="191919"/>
                  </a:solidFill>
                  <a:latin typeface="Segoe UI Light" panose="020B0502040204020203" pitchFamily="34" charset="0"/>
                </a:rPr>
                <a:t>Pharmacist on-call</a:t>
              </a:r>
            </a:p>
            <a:p>
              <a:pPr marL="914400" lvl="1" indent="-457200">
                <a:spcBef>
                  <a:spcPct val="0"/>
                </a:spcBef>
                <a:buFont typeface="Wingdings" panose="05000000000000000000" pitchFamily="2" charset="2"/>
                <a:buChar char="§"/>
              </a:pPr>
              <a:r>
                <a:rPr lang="en-US" sz="2800" dirty="0">
                  <a:solidFill>
                    <a:srgbClr val="191919"/>
                  </a:solidFill>
                  <a:latin typeface="Segoe UI Light"/>
                  <a:cs typeface="Segoe UI Light"/>
                </a:rPr>
                <a:t>Physician oversight</a:t>
              </a:r>
              <a:endParaRPr lang="en-US" sz="2800" dirty="0">
                <a:solidFill>
                  <a:srgbClr val="191919"/>
                </a:solidFill>
                <a:latin typeface="Segoe UI Light" panose="020B0502040204020203" pitchFamily="34" charset="0"/>
                <a:cs typeface="Segoe UI Light"/>
              </a:endParaRPr>
            </a:p>
            <a:p>
              <a:pPr marL="457200" indent="-457200">
                <a:spcBef>
                  <a:spcPct val="0"/>
                </a:spcBef>
                <a:buFont typeface="Courier New" panose="02070309020205020404" pitchFamily="49" charset="0"/>
                <a:buChar char="o"/>
              </a:pPr>
              <a:endParaRPr lang="en-US" sz="2800" dirty="0">
                <a:solidFill>
                  <a:srgbClr val="191919"/>
                </a:solidFill>
                <a:latin typeface="Segoe UI Light" panose="020B0502040204020203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sz="2800" dirty="0">
                  <a:solidFill>
                    <a:srgbClr val="191919"/>
                  </a:solidFill>
                  <a:latin typeface="Segoe UI Light" panose="020B0502040204020203" pitchFamily="34" charset="0"/>
                </a:rPr>
                <a:t>Appointments preferred but not required</a:t>
              </a:r>
            </a:p>
            <a:p>
              <a:pPr>
                <a:spcBef>
                  <a:spcPct val="0"/>
                </a:spcBef>
              </a:pPr>
              <a:endParaRPr lang="en-US" sz="2800" dirty="0">
                <a:solidFill>
                  <a:srgbClr val="191919"/>
                </a:solidFill>
                <a:latin typeface="Segoe UI Light" panose="020B0502040204020203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sz="2800" dirty="0">
                  <a:solidFill>
                    <a:srgbClr val="191919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Bilingual staff is always on hand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20064" y="-1651488"/>
              <a:ext cx="12973807" cy="1136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20"/>
                </a:lnSpc>
              </a:pPr>
              <a:r>
                <a:rPr lang="en-US" sz="5400" dirty="0">
                  <a:solidFill>
                    <a:srgbClr val="191919"/>
                  </a:solidFill>
                  <a:latin typeface="Segoe UI Semibold" panose="020B0702040204020203" pitchFamily="34" charset="0"/>
                </a:rPr>
                <a:t>Annex Vaccination Site 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9DB0798-D06C-4AAA-9FBB-7FA7C0B7A8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975" y="9258300"/>
            <a:ext cx="1953625" cy="1024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F4229D-1EA5-47AE-B300-88960053D1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9" b="609"/>
          <a:stretch/>
        </p:blipFill>
        <p:spPr>
          <a:xfrm>
            <a:off x="12004074" y="3552721"/>
            <a:ext cx="6283925" cy="67657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E2262C-0DDC-47E2-A870-44E497443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975" y="9222628"/>
            <a:ext cx="1953625" cy="102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735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988&quot;&gt;&lt;object type=&quot;3&quot; unique_id=&quot;10989&quot;&gt;&lt;property id=&quot;20148&quot; value=&quot;5&quot;/&gt;&lt;property id=&quot;20300&quot; value=&quot;Slide 1&quot;/&gt;&lt;property id=&quot;20307&quot; value=&quot;256&quot;/&gt;&lt;/object&gt;&lt;object type=&quot;3&quot; unique_id=&quot;10990&quot;&gt;&lt;property id=&quot;20148&quot; value=&quot;5&quot;/&gt;&lt;property id=&quot;20300&quot; value=&quot;Slide 2&quot;/&gt;&lt;property id=&quot;20307&quot; value=&quot;257&quot;/&gt;&lt;/object&gt;&lt;object type=&quot;3&quot; unique_id=&quot;10991&quot;&gt;&lt;property id=&quot;20148&quot; value=&quot;5&quot;/&gt;&lt;property id=&quot;20300&quot; value=&quot;Slide 3&quot;/&gt;&lt;property id=&quot;20307&quot; value=&quot;258&quot;/&gt;&lt;/object&gt;&lt;object type=&quot;3&quot; unique_id=&quot;10992&quot;&gt;&lt;property id=&quot;20148&quot; value=&quot;5&quot;/&gt;&lt;property id=&quot;20300&quot; value=&quot;Slide 4&quot;/&gt;&lt;property id=&quot;20307&quot; value=&quot;259&quot;/&gt;&lt;/object&gt;&lt;object type=&quot;3&quot; unique_id=&quot;10993&quot;&gt;&lt;property id=&quot;20148&quot; value=&quot;5&quot;/&gt;&lt;property id=&quot;20300&quot; value=&quot;Slide 5&quot;/&gt;&lt;property id=&quot;20307&quot; value=&quot;260&quot;/&gt;&lt;/object&gt;&lt;object type=&quot;3&quot; unique_id=&quot;10994&quot;&gt;&lt;property id=&quot;20148&quot; value=&quot;5&quot;/&gt;&lt;property id=&quot;20300&quot; value=&quot;Slide 6&quot;/&gt;&lt;property id=&quot;20307&quot; value=&quot;261&quot;/&gt;&lt;/object&gt;&lt;object type=&quot;3&quot; unique_id=&quot;10995&quot;&gt;&lt;property id=&quot;20148&quot; value=&quot;5&quot;/&gt;&lt;property id=&quot;20300&quot; value=&quot;Slide 7&quot;/&gt;&lt;property id=&quot;20307&quot; value=&quot;262&quot;/&gt;&lt;/object&gt;&lt;object type=&quot;3&quot; unique_id=&quot;10996&quot;&gt;&lt;property id=&quot;20148&quot; value=&quot;5&quot;/&gt;&lt;property id=&quot;20300&quot; value=&quot;Slide 8&quot;/&gt;&lt;property id=&quot;20307&quot; value=&quot;263&quot;/&gt;&lt;/object&gt;&lt;object type=&quot;3&quot; unique_id=&quot;10997&quot;&gt;&lt;property id=&quot;20148&quot; value=&quot;5&quot;/&gt;&lt;property id=&quot;20300&quot; value=&quot;Slide 9&quot;/&gt;&lt;property id=&quot;20307&quot; value=&quot;264&quot;/&gt;&lt;/object&gt;&lt;object type=&quot;3&quot; unique_id=&quot;10998&quot;&gt;&lt;property id=&quot;20148&quot; value=&quot;5&quot;/&gt;&lt;property id=&quot;20300&quot; value=&quot;Slide 10&quot;/&gt;&lt;property id=&quot;20307&quot; value=&quot;265&quot;/&gt;&lt;/object&gt;&lt;object type=&quot;3&quot; unique_id=&quot;10999&quot;&gt;&lt;property id=&quot;20148&quot; value=&quot;5&quot;/&gt;&lt;property id=&quot;20300&quot; value=&quot;Slide 11&quot;/&gt;&lt;property id=&quot;20307&quot; value=&quot;266&quot;/&gt;&lt;/object&gt;&lt;object type=&quot;3&quot; unique_id=&quot;11000&quot;&gt;&lt;property id=&quot;20148&quot; value=&quot;5&quot;/&gt;&lt;property id=&quot;20300&quot; value=&quot;Slide 12&quot;/&gt;&lt;property id=&quot;20307&quot; value=&quot;267&quot;/&gt;&lt;/object&gt;&lt;object type=&quot;3&quot; unique_id=&quot;11001&quot;&gt;&lt;property id=&quot;20148&quot; value=&quot;5&quot;/&gt;&lt;property id=&quot;20300&quot; value=&quot;Slide 13&quot;/&gt;&lt;property id=&quot;20307&quot; value=&quot;268&quot;/&gt;&lt;/object&gt;&lt;object type=&quot;3&quot; unique_id=&quot;11002&quot;&gt;&lt;property id=&quot;20148&quot; value=&quot;5&quot;/&gt;&lt;property id=&quot;20300&quot; value=&quot;Slide 14&quot;/&gt;&lt;property id=&quot;20307&quot; value=&quot;269&quot;/&gt;&lt;/object&gt;&lt;object type=&quot;3&quot; unique_id=&quot;11003&quot;&gt;&lt;property id=&quot;20148&quot; value=&quot;5&quot;/&gt;&lt;property id=&quot;20300&quot; value=&quot;Slide 15&quot;/&gt;&lt;property id=&quot;20307&quot; value=&quot;270&quot;/&gt;&lt;/object&gt;&lt;object type=&quot;3&quot; unique_id=&quot;11004&quot;&gt;&lt;property id=&quot;20148&quot; value=&quot;5&quot;/&gt;&lt;property id=&quot;20300&quot; value=&quot;Slide 16&quot;/&gt;&lt;property id=&quot;20307&quot; value=&quot;271&quot;/&gt;&lt;/object&gt;&lt;object type=&quot;3&quot; unique_id=&quot;11005&quot;&gt;&lt;property id=&quot;20148&quot; value=&quot;5&quot;/&gt;&lt;property id=&quot;20300&quot; value=&quot;Slide 17&quot;/&gt;&lt;property id=&quot;20307&quot; value=&quot;272&quot;/&gt;&lt;/object&gt;&lt;object type=&quot;3&quot; unique_id=&quot;11006&quot;&gt;&lt;property id=&quot;20148&quot; value=&quot;5&quot;/&gt;&lt;property id=&quot;20300&quot; value=&quot;Slide 18&quot;/&gt;&lt;property id=&quot;20307&quot; value=&quot;273&quot;/&gt;&lt;/object&gt;&lt;object type=&quot;3&quot; unique_id=&quot;11007&quot;&gt;&lt;property id=&quot;20148&quot; value=&quot;5&quot;/&gt;&lt;property id=&quot;20300&quot; value=&quot;Slide 19&quot;/&gt;&lt;property id=&quot;20307&quot; value=&quot;274&quot;/&gt;&lt;/object&gt;&lt;object type=&quot;3&quot; unique_id=&quot;11008&quot;&gt;&lt;property id=&quot;20148&quot; value=&quot;5&quot;/&gt;&lt;property id=&quot;20300&quot; value=&quot;Slide 20&quot;/&gt;&lt;property id=&quot;20307&quot; value=&quot;275&quot;/&gt;&lt;/object&gt;&lt;object type=&quot;3&quot; unique_id=&quot;11009&quot;&gt;&lt;property id=&quot;20148&quot; value=&quot;5&quot;/&gt;&lt;property id=&quot;20300&quot; value=&quot;Slide 21&quot;/&gt;&lt;property id=&quot;20307&quot; value=&quot;276&quot;/&gt;&lt;/object&gt;&lt;object type=&quot;3&quot; unique_id=&quot;11010&quot;&gt;&lt;property id=&quot;20148&quot; value=&quot;5&quot;/&gt;&lt;property id=&quot;20300&quot; value=&quot;Slide 22&quot;/&gt;&lt;property id=&quot;20307&quot; value=&quot;277&quot;/&gt;&lt;/object&gt;&lt;object type=&quot;3&quot; unique_id=&quot;11011&quot;&gt;&lt;property id=&quot;20148&quot; value=&quot;5&quot;/&gt;&lt;property id=&quot;20300&quot; value=&quot;Slide 23&quot;/&gt;&lt;property id=&quot;20307&quot; value=&quot;278&quot;/&gt;&lt;/object&gt;&lt;object type=&quot;3&quot; unique_id=&quot;11012&quot;&gt;&lt;property id=&quot;20148&quot; value=&quot;5&quot;/&gt;&lt;property id=&quot;20300&quot; value=&quot;Slide 24&quot;/&gt;&lt;property id=&quot;20307&quot; value=&quot;279&quot;/&gt;&lt;/object&gt;&lt;object type=&quot;3&quot; unique_id=&quot;11013&quot;&gt;&lt;property id=&quot;20148&quot; value=&quot;5&quot;/&gt;&lt;property id=&quot;20300&quot; value=&quot;Slide 25&quot;/&gt;&lt;property id=&quot;20307&quot; value=&quot;280&quot;/&gt;&lt;/object&gt;&lt;object type=&quot;3&quot; unique_id=&quot;11014&quot;&gt;&lt;property id=&quot;20148&quot; value=&quot;5&quot;/&gt;&lt;property id=&quot;20300&quot; value=&quot;Slide 26&quot;/&gt;&lt;property id=&quot;20307&quot; value=&quot;281&quot;/&gt;&lt;/object&gt;&lt;/object&gt;&lt;object type=&quot;8&quot; unique_id=&quot;11042&quot;&gt;&lt;/object&gt;&lt;/object&gt;&lt;/database&gt;"/>
  <p:tag name="MMPROD_NEXTUNIQUEID" val="10012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20CA019E6D83468B49A8C1ACE4E28C" ma:contentTypeVersion="12" ma:contentTypeDescription="Create a new document." ma:contentTypeScope="" ma:versionID="ac6f58f4dff5d52036de37cae6d06f8f">
  <xsd:schema xmlns:xsd="http://www.w3.org/2001/XMLSchema" xmlns:xs="http://www.w3.org/2001/XMLSchema" xmlns:p="http://schemas.microsoft.com/office/2006/metadata/properties" xmlns:ns2="e799f2bb-61d9-4c67-b79c-06381e063e2e" xmlns:ns3="2ceb403e-feb1-4214-b2c0-f8373a89cec3" targetNamespace="http://schemas.microsoft.com/office/2006/metadata/properties" ma:root="true" ma:fieldsID="99cfece2864930e0a3b09ce1d5e91795" ns2:_="" ns3:_="">
    <xsd:import namespace="e799f2bb-61d9-4c67-b79c-06381e063e2e"/>
    <xsd:import namespace="2ceb403e-feb1-4214-b2c0-f8373a89ce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99f2bb-61d9-4c67-b79c-06381e063e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eb403e-feb1-4214-b2c0-f8373a89cec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CA8C99-E8A4-499A-B017-0D60E1827AEF}"/>
</file>

<file path=customXml/itemProps2.xml><?xml version="1.0" encoding="utf-8"?>
<ds:datastoreItem xmlns:ds="http://schemas.openxmlformats.org/officeDocument/2006/customXml" ds:itemID="{C67BBE14-53AA-4BAA-8DC8-A256DAE952F7}">
  <ds:schemaRefs>
    <ds:schemaRef ds:uri="http://schemas.openxmlformats.org/package/2006/metadata/core-properties"/>
    <ds:schemaRef ds:uri="99029308-504d-45ee-abe2-606769dcbcb4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78325029-cc70-4f92-bd08-341159b95a8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2015F78-4AEA-4CCA-BD55-35E21412AE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4858</TotalTime>
  <Words>793</Words>
  <Application>Microsoft Office PowerPoint</Application>
  <PresentationFormat>Custom</PresentationFormat>
  <Paragraphs>178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Wingdings</vt:lpstr>
      <vt:lpstr>Calibri</vt:lpstr>
      <vt:lpstr>Courier New</vt:lpstr>
      <vt:lpstr>Segoe UI</vt:lpstr>
      <vt:lpstr>Open Sans 2 Bold</vt:lpstr>
      <vt:lpstr>Open Sans 1 Bold</vt:lpstr>
      <vt:lpstr>Open Sans 1</vt:lpstr>
      <vt:lpstr>Segoe UI Semibold</vt:lpstr>
      <vt:lpstr>Segoe UI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Green Smart Corporate Healthcare Proposal Mission and Goals Presentation</dc:title>
  <dc:creator>Kent, Carrie B</dc:creator>
  <cp:lastModifiedBy>Trevor Jennings</cp:lastModifiedBy>
  <cp:revision>77</cp:revision>
  <dcterms:created xsi:type="dcterms:W3CDTF">2006-08-16T00:00:00Z</dcterms:created>
  <dcterms:modified xsi:type="dcterms:W3CDTF">2021-12-10T16:38:55Z</dcterms:modified>
  <dc:identifier>DAEaJ6U9Buo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0x0101002320CA019E6D83468B49A8C1ACE4E28C</vt:lpwstr>
  </property>
</Properties>
</file>