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7" r:id="rId6"/>
    <p:sldId id="268" r:id="rId7"/>
    <p:sldId id="257" r:id="rId8"/>
    <p:sldId id="270" r:id="rId9"/>
    <p:sldId id="271" r:id="rId10"/>
    <p:sldId id="269" r:id="rId11"/>
    <p:sldId id="259" r:id="rId12"/>
    <p:sldId id="258" r:id="rId13"/>
    <p:sldId id="262" r:id="rId14"/>
    <p:sldId id="263" r:id="rId15"/>
    <p:sldId id="272" r:id="rId16"/>
    <p:sldId id="264" r:id="rId17"/>
    <p:sldId id="265" r:id="rId18"/>
    <p:sldId id="273" r:id="rId19"/>
    <p:sldId id="274" r:id="rId20"/>
    <p:sldId id="266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2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0E33E-2268-452A-BD60-A8B53A4F25C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EA1213-1B28-471F-99D9-2346D6E9FE71}">
      <dgm:prSet/>
      <dgm:spPr/>
      <dgm:t>
        <a:bodyPr/>
        <a:lstStyle/>
        <a:p>
          <a:r>
            <a:rPr lang="en-US"/>
            <a:t>Define</a:t>
          </a:r>
        </a:p>
      </dgm:t>
    </dgm:pt>
    <dgm:pt modelId="{B2DDDF40-03DB-42EA-A36E-BEEB7C914A44}" type="parTrans" cxnId="{BF118AFA-4B8A-4F39-A2F9-2461EEFA2EAA}">
      <dgm:prSet/>
      <dgm:spPr/>
      <dgm:t>
        <a:bodyPr/>
        <a:lstStyle/>
        <a:p>
          <a:endParaRPr lang="en-US"/>
        </a:p>
      </dgm:t>
    </dgm:pt>
    <dgm:pt modelId="{13D9BF7C-3363-43E1-B5CF-C26820E9E283}" type="sibTrans" cxnId="{BF118AFA-4B8A-4F39-A2F9-2461EEFA2EAA}">
      <dgm:prSet/>
      <dgm:spPr/>
      <dgm:t>
        <a:bodyPr/>
        <a:lstStyle/>
        <a:p>
          <a:endParaRPr lang="en-US"/>
        </a:p>
      </dgm:t>
    </dgm:pt>
    <dgm:pt modelId="{A5071C42-57A9-419A-9FED-4F99AC8F4185}">
      <dgm:prSet/>
      <dgm:spPr/>
      <dgm:t>
        <a:bodyPr/>
        <a:lstStyle/>
        <a:p>
          <a:r>
            <a:rPr lang="en-US"/>
            <a:t>Define Health Disparity and Health Equity</a:t>
          </a:r>
        </a:p>
      </dgm:t>
    </dgm:pt>
    <dgm:pt modelId="{F5708600-A4FD-4EC8-A545-B2DCF2AB4E66}" type="parTrans" cxnId="{F0A41611-B94B-4653-A8FA-4883CC22584F}">
      <dgm:prSet/>
      <dgm:spPr/>
      <dgm:t>
        <a:bodyPr/>
        <a:lstStyle/>
        <a:p>
          <a:endParaRPr lang="en-US"/>
        </a:p>
      </dgm:t>
    </dgm:pt>
    <dgm:pt modelId="{0AFB7DC7-E03D-447B-A8BE-8D96D02EA060}" type="sibTrans" cxnId="{F0A41611-B94B-4653-A8FA-4883CC22584F}">
      <dgm:prSet/>
      <dgm:spPr/>
      <dgm:t>
        <a:bodyPr/>
        <a:lstStyle/>
        <a:p>
          <a:endParaRPr lang="en-US"/>
        </a:p>
      </dgm:t>
    </dgm:pt>
    <dgm:pt modelId="{86C63D94-74E0-4BB6-8697-B78C88923EEE}">
      <dgm:prSet/>
      <dgm:spPr/>
      <dgm:t>
        <a:bodyPr/>
        <a:lstStyle/>
        <a:p>
          <a:r>
            <a:rPr lang="en-US"/>
            <a:t>Discuss</a:t>
          </a:r>
        </a:p>
      </dgm:t>
    </dgm:pt>
    <dgm:pt modelId="{A7CFE9B5-96B3-4DB8-9C24-10FD95D9DD92}" type="parTrans" cxnId="{738EDE1C-E198-4660-8AB6-1A5CAA30A60C}">
      <dgm:prSet/>
      <dgm:spPr/>
      <dgm:t>
        <a:bodyPr/>
        <a:lstStyle/>
        <a:p>
          <a:endParaRPr lang="en-US"/>
        </a:p>
      </dgm:t>
    </dgm:pt>
    <dgm:pt modelId="{880CFBEB-18E3-4E5C-BCA9-AFBE64C35998}" type="sibTrans" cxnId="{738EDE1C-E198-4660-8AB6-1A5CAA30A60C}">
      <dgm:prSet/>
      <dgm:spPr/>
      <dgm:t>
        <a:bodyPr/>
        <a:lstStyle/>
        <a:p>
          <a:endParaRPr lang="en-US"/>
        </a:p>
      </dgm:t>
    </dgm:pt>
    <dgm:pt modelId="{F7BFC4C9-CDEE-4D2D-8676-85D761A408F0}">
      <dgm:prSet/>
      <dgm:spPr/>
      <dgm:t>
        <a:bodyPr/>
        <a:lstStyle/>
        <a:p>
          <a:r>
            <a:rPr lang="en-US"/>
            <a:t>Discuss how to create pragmatic and informed message development for a target audience/end-user</a:t>
          </a:r>
        </a:p>
      </dgm:t>
    </dgm:pt>
    <dgm:pt modelId="{FD58BEE7-AACC-43D6-A82C-03D227B529F3}" type="parTrans" cxnId="{EFED154F-855F-4CFB-BB39-83135E6D7BF7}">
      <dgm:prSet/>
      <dgm:spPr/>
      <dgm:t>
        <a:bodyPr/>
        <a:lstStyle/>
        <a:p>
          <a:endParaRPr lang="en-US"/>
        </a:p>
      </dgm:t>
    </dgm:pt>
    <dgm:pt modelId="{AF16D6D0-770F-4601-8D0F-CF75AC512B81}" type="sibTrans" cxnId="{EFED154F-855F-4CFB-BB39-83135E6D7BF7}">
      <dgm:prSet/>
      <dgm:spPr/>
      <dgm:t>
        <a:bodyPr/>
        <a:lstStyle/>
        <a:p>
          <a:endParaRPr lang="en-US"/>
        </a:p>
      </dgm:t>
    </dgm:pt>
    <dgm:pt modelId="{E84D1495-9EFF-468A-BB62-46DFF8D7F376}">
      <dgm:prSet/>
      <dgm:spPr/>
      <dgm:t>
        <a:bodyPr/>
        <a:lstStyle/>
        <a:p>
          <a:r>
            <a:rPr lang="en-US"/>
            <a:t>Identify</a:t>
          </a:r>
        </a:p>
      </dgm:t>
    </dgm:pt>
    <dgm:pt modelId="{E428ABE2-3AA9-49DD-BC01-4A937EDC89B6}" type="parTrans" cxnId="{B28AF4F7-190C-4F3F-95E8-605809531569}">
      <dgm:prSet/>
      <dgm:spPr/>
      <dgm:t>
        <a:bodyPr/>
        <a:lstStyle/>
        <a:p>
          <a:endParaRPr lang="en-US"/>
        </a:p>
      </dgm:t>
    </dgm:pt>
    <dgm:pt modelId="{D426D4C5-78D3-46AE-8C94-E7C883765347}" type="sibTrans" cxnId="{B28AF4F7-190C-4F3F-95E8-605809531569}">
      <dgm:prSet/>
      <dgm:spPr/>
      <dgm:t>
        <a:bodyPr/>
        <a:lstStyle/>
        <a:p>
          <a:endParaRPr lang="en-US"/>
        </a:p>
      </dgm:t>
    </dgm:pt>
    <dgm:pt modelId="{5A1C1B08-C332-4518-B330-14DCABB2E969}">
      <dgm:prSet/>
      <dgm:spPr/>
      <dgm:t>
        <a:bodyPr/>
        <a:lstStyle/>
        <a:p>
          <a:r>
            <a:rPr lang="en-US"/>
            <a:t>Identify ways to foster culturally competent and digestible communications</a:t>
          </a:r>
        </a:p>
      </dgm:t>
    </dgm:pt>
    <dgm:pt modelId="{23F12F74-D9EA-42DF-9F22-488DE50DFBED}" type="parTrans" cxnId="{7AF5D6E4-9930-41B7-B538-70C34BF7695B}">
      <dgm:prSet/>
      <dgm:spPr/>
      <dgm:t>
        <a:bodyPr/>
        <a:lstStyle/>
        <a:p>
          <a:endParaRPr lang="en-US"/>
        </a:p>
      </dgm:t>
    </dgm:pt>
    <dgm:pt modelId="{0FD94B4F-0F70-4ACF-9FDC-02F7CC330DAB}" type="sibTrans" cxnId="{7AF5D6E4-9930-41B7-B538-70C34BF7695B}">
      <dgm:prSet/>
      <dgm:spPr/>
      <dgm:t>
        <a:bodyPr/>
        <a:lstStyle/>
        <a:p>
          <a:endParaRPr lang="en-US"/>
        </a:p>
      </dgm:t>
    </dgm:pt>
    <dgm:pt modelId="{CF240A0F-0059-4D32-AB4B-30C11DC54667}">
      <dgm:prSet/>
      <dgm:spPr/>
      <dgm:t>
        <a:bodyPr/>
        <a:lstStyle/>
        <a:p>
          <a:r>
            <a:rPr lang="en-US"/>
            <a:t>Identify</a:t>
          </a:r>
        </a:p>
      </dgm:t>
    </dgm:pt>
    <dgm:pt modelId="{5239B3D2-68FE-4232-A6BD-911791F1DF97}" type="parTrans" cxnId="{931F59D2-F6F7-441B-AAB1-7251785D60BF}">
      <dgm:prSet/>
      <dgm:spPr/>
      <dgm:t>
        <a:bodyPr/>
        <a:lstStyle/>
        <a:p>
          <a:endParaRPr lang="en-US"/>
        </a:p>
      </dgm:t>
    </dgm:pt>
    <dgm:pt modelId="{E733988F-A3F8-4191-884C-27BAD7015641}" type="sibTrans" cxnId="{931F59D2-F6F7-441B-AAB1-7251785D60BF}">
      <dgm:prSet/>
      <dgm:spPr/>
      <dgm:t>
        <a:bodyPr/>
        <a:lstStyle/>
        <a:p>
          <a:endParaRPr lang="en-US"/>
        </a:p>
      </dgm:t>
    </dgm:pt>
    <dgm:pt modelId="{2C239C2A-2038-478F-9E88-04FC5185628C}">
      <dgm:prSet/>
      <dgm:spPr/>
      <dgm:t>
        <a:bodyPr/>
        <a:lstStyle/>
        <a:p>
          <a:r>
            <a:rPr lang="en-US"/>
            <a:t>Identify characteristics of a successful program/initiative</a:t>
          </a:r>
        </a:p>
      </dgm:t>
    </dgm:pt>
    <dgm:pt modelId="{97CC7A7A-BE8D-48EA-96F8-18B4E73FE193}" type="parTrans" cxnId="{DDCB753B-0E96-4C9C-BEBA-8413531F9F62}">
      <dgm:prSet/>
      <dgm:spPr/>
      <dgm:t>
        <a:bodyPr/>
        <a:lstStyle/>
        <a:p>
          <a:endParaRPr lang="en-US"/>
        </a:p>
      </dgm:t>
    </dgm:pt>
    <dgm:pt modelId="{C13A76A5-BC2B-4D6D-9D85-BF19B6672EEA}" type="sibTrans" cxnId="{DDCB753B-0E96-4C9C-BEBA-8413531F9F62}">
      <dgm:prSet/>
      <dgm:spPr/>
      <dgm:t>
        <a:bodyPr/>
        <a:lstStyle/>
        <a:p>
          <a:endParaRPr lang="en-US"/>
        </a:p>
      </dgm:t>
    </dgm:pt>
    <dgm:pt modelId="{770E360C-F3A0-45D6-8AA2-F2AD2013518E}">
      <dgm:prSet/>
      <dgm:spPr/>
      <dgm:t>
        <a:bodyPr/>
        <a:lstStyle/>
        <a:p>
          <a:r>
            <a:rPr lang="en-US"/>
            <a:t>Discuss</a:t>
          </a:r>
        </a:p>
      </dgm:t>
    </dgm:pt>
    <dgm:pt modelId="{7C4794F6-6721-4BF0-8CA9-28E0962DA893}" type="parTrans" cxnId="{818E56FF-F3D3-42F7-BE1B-54ABE4CB5F32}">
      <dgm:prSet/>
      <dgm:spPr/>
      <dgm:t>
        <a:bodyPr/>
        <a:lstStyle/>
        <a:p>
          <a:endParaRPr lang="en-US"/>
        </a:p>
      </dgm:t>
    </dgm:pt>
    <dgm:pt modelId="{09876FE3-2FDA-4E2A-9BCA-03D27E6707A9}" type="sibTrans" cxnId="{818E56FF-F3D3-42F7-BE1B-54ABE4CB5F32}">
      <dgm:prSet/>
      <dgm:spPr/>
      <dgm:t>
        <a:bodyPr/>
        <a:lstStyle/>
        <a:p>
          <a:endParaRPr lang="en-US"/>
        </a:p>
      </dgm:t>
    </dgm:pt>
    <dgm:pt modelId="{F40EFAFD-1A7D-4545-AD01-1B2A1BDB387D}">
      <dgm:prSet/>
      <dgm:spPr/>
      <dgm:t>
        <a:bodyPr/>
        <a:lstStyle/>
        <a:p>
          <a:r>
            <a:rPr lang="en-US"/>
            <a:t>Discuss ways to “bridge the gap” from acute response phase to sustainability (long term).</a:t>
          </a:r>
        </a:p>
      </dgm:t>
    </dgm:pt>
    <dgm:pt modelId="{7BF08ED0-BA2E-4C56-A615-8CAA2D680637}" type="parTrans" cxnId="{80FD7D6D-8CA4-4FCA-856E-57F8A758669B}">
      <dgm:prSet/>
      <dgm:spPr/>
      <dgm:t>
        <a:bodyPr/>
        <a:lstStyle/>
        <a:p>
          <a:endParaRPr lang="en-US"/>
        </a:p>
      </dgm:t>
    </dgm:pt>
    <dgm:pt modelId="{31B89637-135F-4601-BA8E-EC61A088640C}" type="sibTrans" cxnId="{80FD7D6D-8CA4-4FCA-856E-57F8A758669B}">
      <dgm:prSet/>
      <dgm:spPr/>
      <dgm:t>
        <a:bodyPr/>
        <a:lstStyle/>
        <a:p>
          <a:endParaRPr lang="en-US"/>
        </a:p>
      </dgm:t>
    </dgm:pt>
    <dgm:pt modelId="{EF62961A-30E7-433F-865E-10157D6E31E9}" type="pres">
      <dgm:prSet presAssocID="{9230E33E-2268-452A-BD60-A8B53A4F25CE}" presName="Name0" presStyleCnt="0">
        <dgm:presLayoutVars>
          <dgm:dir/>
          <dgm:animLvl val="lvl"/>
          <dgm:resizeHandles val="exact"/>
        </dgm:presLayoutVars>
      </dgm:prSet>
      <dgm:spPr/>
    </dgm:pt>
    <dgm:pt modelId="{99FE16B7-07B3-4216-B16C-737B4A727753}" type="pres">
      <dgm:prSet presAssocID="{770E360C-F3A0-45D6-8AA2-F2AD2013518E}" presName="boxAndChildren" presStyleCnt="0"/>
      <dgm:spPr/>
    </dgm:pt>
    <dgm:pt modelId="{7E4817FF-1F74-4B45-A9A0-5C24ACA26DC8}" type="pres">
      <dgm:prSet presAssocID="{770E360C-F3A0-45D6-8AA2-F2AD2013518E}" presName="parentTextBox" presStyleLbl="alignNode1" presStyleIdx="0" presStyleCnt="5"/>
      <dgm:spPr/>
    </dgm:pt>
    <dgm:pt modelId="{D1B6A004-CC6B-4285-80D0-BA513408967F}" type="pres">
      <dgm:prSet presAssocID="{770E360C-F3A0-45D6-8AA2-F2AD2013518E}" presName="descendantBox" presStyleLbl="bgAccFollowNode1" presStyleIdx="0" presStyleCnt="5"/>
      <dgm:spPr/>
    </dgm:pt>
    <dgm:pt modelId="{4D819C26-F2DF-4657-AF6A-0C042595241D}" type="pres">
      <dgm:prSet presAssocID="{E733988F-A3F8-4191-884C-27BAD7015641}" presName="sp" presStyleCnt="0"/>
      <dgm:spPr/>
    </dgm:pt>
    <dgm:pt modelId="{0123B45E-02EF-4E86-AF36-14B9AD65B327}" type="pres">
      <dgm:prSet presAssocID="{CF240A0F-0059-4D32-AB4B-30C11DC54667}" presName="arrowAndChildren" presStyleCnt="0"/>
      <dgm:spPr/>
    </dgm:pt>
    <dgm:pt modelId="{EB840A58-B935-4841-90E7-63E3B7E94D3C}" type="pres">
      <dgm:prSet presAssocID="{CF240A0F-0059-4D32-AB4B-30C11DC54667}" presName="parentTextArrow" presStyleLbl="node1" presStyleIdx="0" presStyleCnt="0"/>
      <dgm:spPr/>
    </dgm:pt>
    <dgm:pt modelId="{628EC0FB-43F3-41D8-9C6A-F9A12CF762F9}" type="pres">
      <dgm:prSet presAssocID="{CF240A0F-0059-4D32-AB4B-30C11DC54667}" presName="arrow" presStyleLbl="alignNode1" presStyleIdx="1" presStyleCnt="5"/>
      <dgm:spPr/>
    </dgm:pt>
    <dgm:pt modelId="{8D112B23-A0C4-40A8-807B-6B37B3368EB8}" type="pres">
      <dgm:prSet presAssocID="{CF240A0F-0059-4D32-AB4B-30C11DC54667}" presName="descendantArrow" presStyleLbl="bgAccFollowNode1" presStyleIdx="1" presStyleCnt="5"/>
      <dgm:spPr/>
    </dgm:pt>
    <dgm:pt modelId="{E351F187-4A50-4BC1-8582-3BAC1CF8B5F1}" type="pres">
      <dgm:prSet presAssocID="{D426D4C5-78D3-46AE-8C94-E7C883765347}" presName="sp" presStyleCnt="0"/>
      <dgm:spPr/>
    </dgm:pt>
    <dgm:pt modelId="{492965F0-5875-4617-ABB4-65787213C5C2}" type="pres">
      <dgm:prSet presAssocID="{E84D1495-9EFF-468A-BB62-46DFF8D7F376}" presName="arrowAndChildren" presStyleCnt="0"/>
      <dgm:spPr/>
    </dgm:pt>
    <dgm:pt modelId="{D4A1A4C3-0D34-467D-AFFF-76AF65F72626}" type="pres">
      <dgm:prSet presAssocID="{E84D1495-9EFF-468A-BB62-46DFF8D7F376}" presName="parentTextArrow" presStyleLbl="node1" presStyleIdx="0" presStyleCnt="0"/>
      <dgm:spPr/>
    </dgm:pt>
    <dgm:pt modelId="{8141F3AD-5A83-41C3-B737-3470F7D7E620}" type="pres">
      <dgm:prSet presAssocID="{E84D1495-9EFF-468A-BB62-46DFF8D7F376}" presName="arrow" presStyleLbl="alignNode1" presStyleIdx="2" presStyleCnt="5"/>
      <dgm:spPr/>
    </dgm:pt>
    <dgm:pt modelId="{3F5ADB9E-F5B6-42D3-883A-CC0A7D5F7BC6}" type="pres">
      <dgm:prSet presAssocID="{E84D1495-9EFF-468A-BB62-46DFF8D7F376}" presName="descendantArrow" presStyleLbl="bgAccFollowNode1" presStyleIdx="2" presStyleCnt="5"/>
      <dgm:spPr/>
    </dgm:pt>
    <dgm:pt modelId="{D5E8FB34-7469-4A66-B6F9-E4FEF3683EA0}" type="pres">
      <dgm:prSet presAssocID="{880CFBEB-18E3-4E5C-BCA9-AFBE64C35998}" presName="sp" presStyleCnt="0"/>
      <dgm:spPr/>
    </dgm:pt>
    <dgm:pt modelId="{8619ED4C-72A3-45D3-B6DA-A5BE8C8D545F}" type="pres">
      <dgm:prSet presAssocID="{86C63D94-74E0-4BB6-8697-B78C88923EEE}" presName="arrowAndChildren" presStyleCnt="0"/>
      <dgm:spPr/>
    </dgm:pt>
    <dgm:pt modelId="{4B9F1CFF-40D0-4945-B348-7D4E7B486F96}" type="pres">
      <dgm:prSet presAssocID="{86C63D94-74E0-4BB6-8697-B78C88923EEE}" presName="parentTextArrow" presStyleLbl="node1" presStyleIdx="0" presStyleCnt="0"/>
      <dgm:spPr/>
    </dgm:pt>
    <dgm:pt modelId="{493A8014-5965-4FD5-B411-C952673DA203}" type="pres">
      <dgm:prSet presAssocID="{86C63D94-74E0-4BB6-8697-B78C88923EEE}" presName="arrow" presStyleLbl="alignNode1" presStyleIdx="3" presStyleCnt="5"/>
      <dgm:spPr/>
    </dgm:pt>
    <dgm:pt modelId="{5ECE0BAC-E7D7-41F5-8CE8-E6CB0C4678D2}" type="pres">
      <dgm:prSet presAssocID="{86C63D94-74E0-4BB6-8697-B78C88923EEE}" presName="descendantArrow" presStyleLbl="bgAccFollowNode1" presStyleIdx="3" presStyleCnt="5"/>
      <dgm:spPr/>
    </dgm:pt>
    <dgm:pt modelId="{3597242A-3DFA-45F2-8C76-AC9931BB984E}" type="pres">
      <dgm:prSet presAssocID="{13D9BF7C-3363-43E1-B5CF-C26820E9E283}" presName="sp" presStyleCnt="0"/>
      <dgm:spPr/>
    </dgm:pt>
    <dgm:pt modelId="{C5978B73-813F-4D38-8F0D-20D4FE0DFF09}" type="pres">
      <dgm:prSet presAssocID="{2BEA1213-1B28-471F-99D9-2346D6E9FE71}" presName="arrowAndChildren" presStyleCnt="0"/>
      <dgm:spPr/>
    </dgm:pt>
    <dgm:pt modelId="{B604C3C2-EFC6-401A-A2F4-1CC129A56514}" type="pres">
      <dgm:prSet presAssocID="{2BEA1213-1B28-471F-99D9-2346D6E9FE71}" presName="parentTextArrow" presStyleLbl="node1" presStyleIdx="0" presStyleCnt="0"/>
      <dgm:spPr/>
    </dgm:pt>
    <dgm:pt modelId="{D5F36B87-86C8-4E89-982A-67FD51CE44ED}" type="pres">
      <dgm:prSet presAssocID="{2BEA1213-1B28-471F-99D9-2346D6E9FE71}" presName="arrow" presStyleLbl="alignNode1" presStyleIdx="4" presStyleCnt="5"/>
      <dgm:spPr/>
    </dgm:pt>
    <dgm:pt modelId="{72222876-60FB-4ED0-A0BF-37753611F160}" type="pres">
      <dgm:prSet presAssocID="{2BEA1213-1B28-471F-99D9-2346D6E9FE71}" presName="descendantArrow" presStyleLbl="bgAccFollowNode1" presStyleIdx="4" presStyleCnt="5"/>
      <dgm:spPr/>
    </dgm:pt>
  </dgm:ptLst>
  <dgm:cxnLst>
    <dgm:cxn modelId="{4648C905-48A7-4103-B18C-44533F65E0E4}" type="presOf" srcId="{CF240A0F-0059-4D32-AB4B-30C11DC54667}" destId="{628EC0FB-43F3-41D8-9C6A-F9A12CF762F9}" srcOrd="1" destOrd="0" presId="urn:microsoft.com/office/officeart/2016/7/layout/VerticalDownArrowProcess"/>
    <dgm:cxn modelId="{F0A41611-B94B-4653-A8FA-4883CC22584F}" srcId="{2BEA1213-1B28-471F-99D9-2346D6E9FE71}" destId="{A5071C42-57A9-419A-9FED-4F99AC8F4185}" srcOrd="0" destOrd="0" parTransId="{F5708600-A4FD-4EC8-A545-B2DCF2AB4E66}" sibTransId="{0AFB7DC7-E03D-447B-A8BE-8D96D02EA060}"/>
    <dgm:cxn modelId="{738EDE1C-E198-4660-8AB6-1A5CAA30A60C}" srcId="{9230E33E-2268-452A-BD60-A8B53A4F25CE}" destId="{86C63D94-74E0-4BB6-8697-B78C88923EEE}" srcOrd="1" destOrd="0" parTransId="{A7CFE9B5-96B3-4DB8-9C24-10FD95D9DD92}" sibTransId="{880CFBEB-18E3-4E5C-BCA9-AFBE64C35998}"/>
    <dgm:cxn modelId="{FA845333-B321-4AF6-A7E6-7129BEF2F255}" type="presOf" srcId="{2BEA1213-1B28-471F-99D9-2346D6E9FE71}" destId="{B604C3C2-EFC6-401A-A2F4-1CC129A56514}" srcOrd="0" destOrd="0" presId="urn:microsoft.com/office/officeart/2016/7/layout/VerticalDownArrowProcess"/>
    <dgm:cxn modelId="{DDCB753B-0E96-4C9C-BEBA-8413531F9F62}" srcId="{CF240A0F-0059-4D32-AB4B-30C11DC54667}" destId="{2C239C2A-2038-478F-9E88-04FC5185628C}" srcOrd="0" destOrd="0" parTransId="{97CC7A7A-BE8D-48EA-96F8-18B4E73FE193}" sibTransId="{C13A76A5-BC2B-4D6D-9D85-BF19B6672EEA}"/>
    <dgm:cxn modelId="{C036755B-C12E-4ED8-9373-0EAFF0352353}" type="presOf" srcId="{2BEA1213-1B28-471F-99D9-2346D6E9FE71}" destId="{D5F36B87-86C8-4E89-982A-67FD51CE44ED}" srcOrd="1" destOrd="0" presId="urn:microsoft.com/office/officeart/2016/7/layout/VerticalDownArrowProcess"/>
    <dgm:cxn modelId="{A4E21460-FF5B-42CB-A2B7-6D0C87D60A41}" type="presOf" srcId="{E84D1495-9EFF-468A-BB62-46DFF8D7F376}" destId="{D4A1A4C3-0D34-467D-AFFF-76AF65F72626}" srcOrd="0" destOrd="0" presId="urn:microsoft.com/office/officeart/2016/7/layout/VerticalDownArrowProcess"/>
    <dgm:cxn modelId="{EEE1516A-963E-4170-9EC1-BBC22CA17751}" type="presOf" srcId="{F40EFAFD-1A7D-4545-AD01-1B2A1BDB387D}" destId="{D1B6A004-CC6B-4285-80D0-BA513408967F}" srcOrd="0" destOrd="0" presId="urn:microsoft.com/office/officeart/2016/7/layout/VerticalDownArrowProcess"/>
    <dgm:cxn modelId="{80FD7D6D-8CA4-4FCA-856E-57F8A758669B}" srcId="{770E360C-F3A0-45D6-8AA2-F2AD2013518E}" destId="{F40EFAFD-1A7D-4545-AD01-1B2A1BDB387D}" srcOrd="0" destOrd="0" parTransId="{7BF08ED0-BA2E-4C56-A615-8CAA2D680637}" sibTransId="{31B89637-135F-4601-BA8E-EC61A088640C}"/>
    <dgm:cxn modelId="{EFED154F-855F-4CFB-BB39-83135E6D7BF7}" srcId="{86C63D94-74E0-4BB6-8697-B78C88923EEE}" destId="{F7BFC4C9-CDEE-4D2D-8676-85D761A408F0}" srcOrd="0" destOrd="0" parTransId="{FD58BEE7-AACC-43D6-A82C-03D227B529F3}" sibTransId="{AF16D6D0-770F-4601-8D0F-CF75AC512B81}"/>
    <dgm:cxn modelId="{7CF90A53-8DC7-4B49-903A-4B0467B53CE5}" type="presOf" srcId="{5A1C1B08-C332-4518-B330-14DCABB2E969}" destId="{3F5ADB9E-F5B6-42D3-883A-CC0A7D5F7BC6}" srcOrd="0" destOrd="0" presId="urn:microsoft.com/office/officeart/2016/7/layout/VerticalDownArrowProcess"/>
    <dgm:cxn modelId="{E2195F85-4513-4A7D-BCBD-19F47BFD7FB0}" type="presOf" srcId="{770E360C-F3A0-45D6-8AA2-F2AD2013518E}" destId="{7E4817FF-1F74-4B45-A9A0-5C24ACA26DC8}" srcOrd="0" destOrd="0" presId="urn:microsoft.com/office/officeart/2016/7/layout/VerticalDownArrowProcess"/>
    <dgm:cxn modelId="{A9D73191-DB72-46F8-AD87-4E9C991FECD4}" type="presOf" srcId="{86C63D94-74E0-4BB6-8697-B78C88923EEE}" destId="{4B9F1CFF-40D0-4945-B348-7D4E7B486F96}" srcOrd="0" destOrd="0" presId="urn:microsoft.com/office/officeart/2016/7/layout/VerticalDownArrowProcess"/>
    <dgm:cxn modelId="{58CE5D9A-F257-4D0F-9674-96FC49301781}" type="presOf" srcId="{9230E33E-2268-452A-BD60-A8B53A4F25CE}" destId="{EF62961A-30E7-433F-865E-10157D6E31E9}" srcOrd="0" destOrd="0" presId="urn:microsoft.com/office/officeart/2016/7/layout/VerticalDownArrowProcess"/>
    <dgm:cxn modelId="{76B146B9-FB1D-4F46-97E9-35397D7F2B6C}" type="presOf" srcId="{86C63D94-74E0-4BB6-8697-B78C88923EEE}" destId="{493A8014-5965-4FD5-B411-C952673DA203}" srcOrd="1" destOrd="0" presId="urn:microsoft.com/office/officeart/2016/7/layout/VerticalDownArrowProcess"/>
    <dgm:cxn modelId="{B13876C7-1A9C-4082-B440-7166063FE6BC}" type="presOf" srcId="{F7BFC4C9-CDEE-4D2D-8676-85D761A408F0}" destId="{5ECE0BAC-E7D7-41F5-8CE8-E6CB0C4678D2}" srcOrd="0" destOrd="0" presId="urn:microsoft.com/office/officeart/2016/7/layout/VerticalDownArrowProcess"/>
    <dgm:cxn modelId="{931F59D2-F6F7-441B-AAB1-7251785D60BF}" srcId="{9230E33E-2268-452A-BD60-A8B53A4F25CE}" destId="{CF240A0F-0059-4D32-AB4B-30C11DC54667}" srcOrd="3" destOrd="0" parTransId="{5239B3D2-68FE-4232-A6BD-911791F1DF97}" sibTransId="{E733988F-A3F8-4191-884C-27BAD7015641}"/>
    <dgm:cxn modelId="{B31720DC-09A8-4D2F-AB0E-A2038F14E6BC}" type="presOf" srcId="{2C239C2A-2038-478F-9E88-04FC5185628C}" destId="{8D112B23-A0C4-40A8-807B-6B37B3368EB8}" srcOrd="0" destOrd="0" presId="urn:microsoft.com/office/officeart/2016/7/layout/VerticalDownArrowProcess"/>
    <dgm:cxn modelId="{7AF5D6E4-9930-41B7-B538-70C34BF7695B}" srcId="{E84D1495-9EFF-468A-BB62-46DFF8D7F376}" destId="{5A1C1B08-C332-4518-B330-14DCABB2E969}" srcOrd="0" destOrd="0" parTransId="{23F12F74-D9EA-42DF-9F22-488DE50DFBED}" sibTransId="{0FD94B4F-0F70-4ACF-9FDC-02F7CC330DAB}"/>
    <dgm:cxn modelId="{B8C4F5EB-6E47-4A15-9C15-687F29C7840D}" type="presOf" srcId="{A5071C42-57A9-419A-9FED-4F99AC8F4185}" destId="{72222876-60FB-4ED0-A0BF-37753611F160}" srcOrd="0" destOrd="0" presId="urn:microsoft.com/office/officeart/2016/7/layout/VerticalDownArrowProcess"/>
    <dgm:cxn modelId="{1932E2F7-19AD-4B9C-ACFF-C05CA26CEBEE}" type="presOf" srcId="{CF240A0F-0059-4D32-AB4B-30C11DC54667}" destId="{EB840A58-B935-4841-90E7-63E3B7E94D3C}" srcOrd="0" destOrd="0" presId="urn:microsoft.com/office/officeart/2016/7/layout/VerticalDownArrowProcess"/>
    <dgm:cxn modelId="{B28AF4F7-190C-4F3F-95E8-605809531569}" srcId="{9230E33E-2268-452A-BD60-A8B53A4F25CE}" destId="{E84D1495-9EFF-468A-BB62-46DFF8D7F376}" srcOrd="2" destOrd="0" parTransId="{E428ABE2-3AA9-49DD-BC01-4A937EDC89B6}" sibTransId="{D426D4C5-78D3-46AE-8C94-E7C883765347}"/>
    <dgm:cxn modelId="{37E7ABF8-83D1-46B5-A10A-602D0E3801BB}" type="presOf" srcId="{E84D1495-9EFF-468A-BB62-46DFF8D7F376}" destId="{8141F3AD-5A83-41C3-B737-3470F7D7E620}" srcOrd="1" destOrd="0" presId="urn:microsoft.com/office/officeart/2016/7/layout/VerticalDownArrowProcess"/>
    <dgm:cxn modelId="{BF118AFA-4B8A-4F39-A2F9-2461EEFA2EAA}" srcId="{9230E33E-2268-452A-BD60-A8B53A4F25CE}" destId="{2BEA1213-1B28-471F-99D9-2346D6E9FE71}" srcOrd="0" destOrd="0" parTransId="{B2DDDF40-03DB-42EA-A36E-BEEB7C914A44}" sibTransId="{13D9BF7C-3363-43E1-B5CF-C26820E9E283}"/>
    <dgm:cxn modelId="{818E56FF-F3D3-42F7-BE1B-54ABE4CB5F32}" srcId="{9230E33E-2268-452A-BD60-A8B53A4F25CE}" destId="{770E360C-F3A0-45D6-8AA2-F2AD2013518E}" srcOrd="4" destOrd="0" parTransId="{7C4794F6-6721-4BF0-8CA9-28E0962DA893}" sibTransId="{09876FE3-2FDA-4E2A-9BCA-03D27E6707A9}"/>
    <dgm:cxn modelId="{EA10CDE6-C771-403C-99B4-1DBA8A995452}" type="presParOf" srcId="{EF62961A-30E7-433F-865E-10157D6E31E9}" destId="{99FE16B7-07B3-4216-B16C-737B4A727753}" srcOrd="0" destOrd="0" presId="urn:microsoft.com/office/officeart/2016/7/layout/VerticalDownArrowProcess"/>
    <dgm:cxn modelId="{F9FEBBCF-E38F-4FCA-AECE-3D2238421089}" type="presParOf" srcId="{99FE16B7-07B3-4216-B16C-737B4A727753}" destId="{7E4817FF-1F74-4B45-A9A0-5C24ACA26DC8}" srcOrd="0" destOrd="0" presId="urn:microsoft.com/office/officeart/2016/7/layout/VerticalDownArrowProcess"/>
    <dgm:cxn modelId="{06F635FE-A0BE-482B-8A5D-E088BD078D28}" type="presParOf" srcId="{99FE16B7-07B3-4216-B16C-737B4A727753}" destId="{D1B6A004-CC6B-4285-80D0-BA513408967F}" srcOrd="1" destOrd="0" presId="urn:microsoft.com/office/officeart/2016/7/layout/VerticalDownArrowProcess"/>
    <dgm:cxn modelId="{8AE854ED-2167-48AD-A5EC-542860209BE2}" type="presParOf" srcId="{EF62961A-30E7-433F-865E-10157D6E31E9}" destId="{4D819C26-F2DF-4657-AF6A-0C042595241D}" srcOrd="1" destOrd="0" presId="urn:microsoft.com/office/officeart/2016/7/layout/VerticalDownArrowProcess"/>
    <dgm:cxn modelId="{6CA33E11-3961-4809-87EA-D81BE897184B}" type="presParOf" srcId="{EF62961A-30E7-433F-865E-10157D6E31E9}" destId="{0123B45E-02EF-4E86-AF36-14B9AD65B327}" srcOrd="2" destOrd="0" presId="urn:microsoft.com/office/officeart/2016/7/layout/VerticalDownArrowProcess"/>
    <dgm:cxn modelId="{EF7A7648-A774-4DAB-B9C4-94E92F7DDFEC}" type="presParOf" srcId="{0123B45E-02EF-4E86-AF36-14B9AD65B327}" destId="{EB840A58-B935-4841-90E7-63E3B7E94D3C}" srcOrd="0" destOrd="0" presId="urn:microsoft.com/office/officeart/2016/7/layout/VerticalDownArrowProcess"/>
    <dgm:cxn modelId="{02D43C18-CCEE-40CD-B557-1695694D0FC9}" type="presParOf" srcId="{0123B45E-02EF-4E86-AF36-14B9AD65B327}" destId="{628EC0FB-43F3-41D8-9C6A-F9A12CF762F9}" srcOrd="1" destOrd="0" presId="urn:microsoft.com/office/officeart/2016/7/layout/VerticalDownArrowProcess"/>
    <dgm:cxn modelId="{A111A938-4943-4C77-821C-2386F75E45B1}" type="presParOf" srcId="{0123B45E-02EF-4E86-AF36-14B9AD65B327}" destId="{8D112B23-A0C4-40A8-807B-6B37B3368EB8}" srcOrd="2" destOrd="0" presId="urn:microsoft.com/office/officeart/2016/7/layout/VerticalDownArrowProcess"/>
    <dgm:cxn modelId="{619F71F8-B38C-4715-8BF8-E0615965CD01}" type="presParOf" srcId="{EF62961A-30E7-433F-865E-10157D6E31E9}" destId="{E351F187-4A50-4BC1-8582-3BAC1CF8B5F1}" srcOrd="3" destOrd="0" presId="urn:microsoft.com/office/officeart/2016/7/layout/VerticalDownArrowProcess"/>
    <dgm:cxn modelId="{060A0397-7E98-4EF9-93CF-B54B65D913ED}" type="presParOf" srcId="{EF62961A-30E7-433F-865E-10157D6E31E9}" destId="{492965F0-5875-4617-ABB4-65787213C5C2}" srcOrd="4" destOrd="0" presId="urn:microsoft.com/office/officeart/2016/7/layout/VerticalDownArrowProcess"/>
    <dgm:cxn modelId="{8C57FDBA-4358-42DC-BFDC-F916C41EF26D}" type="presParOf" srcId="{492965F0-5875-4617-ABB4-65787213C5C2}" destId="{D4A1A4C3-0D34-467D-AFFF-76AF65F72626}" srcOrd="0" destOrd="0" presId="urn:microsoft.com/office/officeart/2016/7/layout/VerticalDownArrowProcess"/>
    <dgm:cxn modelId="{22C78AE3-3417-4810-9FAB-1DE0021F6679}" type="presParOf" srcId="{492965F0-5875-4617-ABB4-65787213C5C2}" destId="{8141F3AD-5A83-41C3-B737-3470F7D7E620}" srcOrd="1" destOrd="0" presId="urn:microsoft.com/office/officeart/2016/7/layout/VerticalDownArrowProcess"/>
    <dgm:cxn modelId="{57900CD3-CBB7-4890-8A73-606A6EE03AD5}" type="presParOf" srcId="{492965F0-5875-4617-ABB4-65787213C5C2}" destId="{3F5ADB9E-F5B6-42D3-883A-CC0A7D5F7BC6}" srcOrd="2" destOrd="0" presId="urn:microsoft.com/office/officeart/2016/7/layout/VerticalDownArrowProcess"/>
    <dgm:cxn modelId="{BD47DF53-3D9A-4578-8B16-8B2B615BA660}" type="presParOf" srcId="{EF62961A-30E7-433F-865E-10157D6E31E9}" destId="{D5E8FB34-7469-4A66-B6F9-E4FEF3683EA0}" srcOrd="5" destOrd="0" presId="urn:microsoft.com/office/officeart/2016/7/layout/VerticalDownArrowProcess"/>
    <dgm:cxn modelId="{439D359C-FED4-4147-A064-AFB4FDB9C66B}" type="presParOf" srcId="{EF62961A-30E7-433F-865E-10157D6E31E9}" destId="{8619ED4C-72A3-45D3-B6DA-A5BE8C8D545F}" srcOrd="6" destOrd="0" presId="urn:microsoft.com/office/officeart/2016/7/layout/VerticalDownArrowProcess"/>
    <dgm:cxn modelId="{57E5F82E-E5C5-42C5-A9D3-1ED9BAC92523}" type="presParOf" srcId="{8619ED4C-72A3-45D3-B6DA-A5BE8C8D545F}" destId="{4B9F1CFF-40D0-4945-B348-7D4E7B486F96}" srcOrd="0" destOrd="0" presId="urn:microsoft.com/office/officeart/2016/7/layout/VerticalDownArrowProcess"/>
    <dgm:cxn modelId="{8FDBA7B4-E69C-471A-B7B0-5A38A149FA88}" type="presParOf" srcId="{8619ED4C-72A3-45D3-B6DA-A5BE8C8D545F}" destId="{493A8014-5965-4FD5-B411-C952673DA203}" srcOrd="1" destOrd="0" presId="urn:microsoft.com/office/officeart/2016/7/layout/VerticalDownArrowProcess"/>
    <dgm:cxn modelId="{FF19BB99-5190-4228-8B59-9D9C89FCE47C}" type="presParOf" srcId="{8619ED4C-72A3-45D3-B6DA-A5BE8C8D545F}" destId="{5ECE0BAC-E7D7-41F5-8CE8-E6CB0C4678D2}" srcOrd="2" destOrd="0" presId="urn:microsoft.com/office/officeart/2016/7/layout/VerticalDownArrowProcess"/>
    <dgm:cxn modelId="{62F1965A-3B61-45E5-944E-B3B3C78ECC92}" type="presParOf" srcId="{EF62961A-30E7-433F-865E-10157D6E31E9}" destId="{3597242A-3DFA-45F2-8C76-AC9931BB984E}" srcOrd="7" destOrd="0" presId="urn:microsoft.com/office/officeart/2016/7/layout/VerticalDownArrowProcess"/>
    <dgm:cxn modelId="{D803E2E0-E595-40C5-945A-3B137B2B11DB}" type="presParOf" srcId="{EF62961A-30E7-433F-865E-10157D6E31E9}" destId="{C5978B73-813F-4D38-8F0D-20D4FE0DFF09}" srcOrd="8" destOrd="0" presId="urn:microsoft.com/office/officeart/2016/7/layout/VerticalDownArrowProcess"/>
    <dgm:cxn modelId="{90A84851-1322-4376-B03D-88ABDC50925F}" type="presParOf" srcId="{C5978B73-813F-4D38-8F0D-20D4FE0DFF09}" destId="{B604C3C2-EFC6-401A-A2F4-1CC129A56514}" srcOrd="0" destOrd="0" presId="urn:microsoft.com/office/officeart/2016/7/layout/VerticalDownArrowProcess"/>
    <dgm:cxn modelId="{1B5C66C5-236B-4062-B117-B743DD2CE9A1}" type="presParOf" srcId="{C5978B73-813F-4D38-8F0D-20D4FE0DFF09}" destId="{D5F36B87-86C8-4E89-982A-67FD51CE44ED}" srcOrd="1" destOrd="0" presId="urn:microsoft.com/office/officeart/2016/7/layout/VerticalDownArrowProcess"/>
    <dgm:cxn modelId="{A877BFA5-68A7-47B3-BC2B-A5A0DE51F684}" type="presParOf" srcId="{C5978B73-813F-4D38-8F0D-20D4FE0DFF09}" destId="{72222876-60FB-4ED0-A0BF-37753611F16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3C31B-E929-4F18-9487-F250B34462F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760BA5-0BBA-4513-8F8D-960F668F66D7}">
      <dgm:prSet/>
      <dgm:spPr/>
      <dgm:t>
        <a:bodyPr/>
        <a:lstStyle/>
        <a:p>
          <a:r>
            <a:rPr lang="en-US"/>
            <a:t>Difference in outcomes and causes among groups</a:t>
          </a:r>
        </a:p>
      </dgm:t>
    </dgm:pt>
    <dgm:pt modelId="{D83F871E-B38A-4D0C-BF43-4EA44CBBCB7F}" type="parTrans" cxnId="{D3CC7DC5-7C75-4748-91C6-A33771A86184}">
      <dgm:prSet/>
      <dgm:spPr/>
      <dgm:t>
        <a:bodyPr/>
        <a:lstStyle/>
        <a:p>
          <a:endParaRPr lang="en-US"/>
        </a:p>
      </dgm:t>
    </dgm:pt>
    <dgm:pt modelId="{A7A05D51-79F5-4373-B2AA-15711A960BC8}" type="sibTrans" cxnId="{D3CC7DC5-7C75-4748-91C6-A33771A86184}">
      <dgm:prSet/>
      <dgm:spPr/>
      <dgm:t>
        <a:bodyPr/>
        <a:lstStyle/>
        <a:p>
          <a:endParaRPr lang="en-US"/>
        </a:p>
      </dgm:t>
    </dgm:pt>
    <dgm:pt modelId="{114495E5-CD10-44FC-9AB4-F9AF72FB51BC}">
      <dgm:prSet/>
      <dgm:spPr/>
      <dgm:t>
        <a:bodyPr/>
        <a:lstStyle/>
        <a:p>
          <a:r>
            <a:rPr lang="en-US"/>
            <a:t>Characterized by differences in where they live, play, work, learn, etc. </a:t>
          </a:r>
        </a:p>
      </dgm:t>
    </dgm:pt>
    <dgm:pt modelId="{53E8CBBF-8D6B-4D0E-B276-82A39367DDAB}" type="parTrans" cxnId="{C73081F6-2548-4418-9765-03B5C3D97EAA}">
      <dgm:prSet/>
      <dgm:spPr/>
      <dgm:t>
        <a:bodyPr/>
        <a:lstStyle/>
        <a:p>
          <a:endParaRPr lang="en-US"/>
        </a:p>
      </dgm:t>
    </dgm:pt>
    <dgm:pt modelId="{A35E9508-FB73-4F63-9AA8-B28311E5629D}" type="sibTrans" cxnId="{C73081F6-2548-4418-9765-03B5C3D97EAA}">
      <dgm:prSet/>
      <dgm:spPr/>
      <dgm:t>
        <a:bodyPr/>
        <a:lstStyle/>
        <a:p>
          <a:endParaRPr lang="en-US"/>
        </a:p>
      </dgm:t>
    </dgm:pt>
    <dgm:pt modelId="{2A97A909-7F31-439A-9512-6E422298FFB2}">
      <dgm:prSet/>
      <dgm:spPr/>
      <dgm:t>
        <a:bodyPr/>
        <a:lstStyle/>
        <a:p>
          <a:r>
            <a:rPr lang="en-US"/>
            <a:t>The experience results in greater burden of disease/adverse health outcome </a:t>
          </a:r>
        </a:p>
      </dgm:t>
    </dgm:pt>
    <dgm:pt modelId="{D5574998-CBE9-4EE3-B9D9-9A2C07EBF0C6}" type="parTrans" cxnId="{32D5A2D5-810D-4F41-9236-F09015030B81}">
      <dgm:prSet/>
      <dgm:spPr/>
      <dgm:t>
        <a:bodyPr/>
        <a:lstStyle/>
        <a:p>
          <a:endParaRPr lang="en-US"/>
        </a:p>
      </dgm:t>
    </dgm:pt>
    <dgm:pt modelId="{CDAE7FC9-2259-46A9-A09D-B20A4F975CC7}" type="sibTrans" cxnId="{32D5A2D5-810D-4F41-9236-F09015030B81}">
      <dgm:prSet/>
      <dgm:spPr/>
      <dgm:t>
        <a:bodyPr/>
        <a:lstStyle/>
        <a:p>
          <a:endParaRPr lang="en-US"/>
        </a:p>
      </dgm:t>
    </dgm:pt>
    <dgm:pt modelId="{DDB5C0E4-3901-4A1D-844A-E17F73A8CA92}" type="pres">
      <dgm:prSet presAssocID="{69A3C31B-E929-4F18-9487-F250B34462FE}" presName="linear" presStyleCnt="0">
        <dgm:presLayoutVars>
          <dgm:animLvl val="lvl"/>
          <dgm:resizeHandles val="exact"/>
        </dgm:presLayoutVars>
      </dgm:prSet>
      <dgm:spPr/>
    </dgm:pt>
    <dgm:pt modelId="{89C6EDC7-8A93-40BF-A4BC-B824ACCCD125}" type="pres">
      <dgm:prSet presAssocID="{3B760BA5-0BBA-4513-8F8D-960F668F66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FC87ED-BDE9-4E79-BD20-E9477839C3AE}" type="pres">
      <dgm:prSet presAssocID="{A7A05D51-79F5-4373-B2AA-15711A960BC8}" presName="spacer" presStyleCnt="0"/>
      <dgm:spPr/>
    </dgm:pt>
    <dgm:pt modelId="{0EB6011F-18AF-4C88-A430-1699F30E90E0}" type="pres">
      <dgm:prSet presAssocID="{114495E5-CD10-44FC-9AB4-F9AF72FB51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1CE1B4-FA2F-41CB-89D9-EF2952242A74}" type="pres">
      <dgm:prSet presAssocID="{A35E9508-FB73-4F63-9AA8-B28311E5629D}" presName="spacer" presStyleCnt="0"/>
      <dgm:spPr/>
    </dgm:pt>
    <dgm:pt modelId="{BCF1B12C-2A2B-432F-95D7-9493F7DC4C49}" type="pres">
      <dgm:prSet presAssocID="{2A97A909-7F31-439A-9512-6E422298FF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878974-3682-4DE1-A6AD-943097E224D8}" type="presOf" srcId="{2A97A909-7F31-439A-9512-6E422298FFB2}" destId="{BCF1B12C-2A2B-432F-95D7-9493F7DC4C49}" srcOrd="0" destOrd="0" presId="urn:microsoft.com/office/officeart/2005/8/layout/vList2"/>
    <dgm:cxn modelId="{2B09427E-3CFD-4D8A-B7B4-2512E9EA5887}" type="presOf" srcId="{114495E5-CD10-44FC-9AB4-F9AF72FB51BC}" destId="{0EB6011F-18AF-4C88-A430-1699F30E90E0}" srcOrd="0" destOrd="0" presId="urn:microsoft.com/office/officeart/2005/8/layout/vList2"/>
    <dgm:cxn modelId="{D3CC7DC5-7C75-4748-91C6-A33771A86184}" srcId="{69A3C31B-E929-4F18-9487-F250B34462FE}" destId="{3B760BA5-0BBA-4513-8F8D-960F668F66D7}" srcOrd="0" destOrd="0" parTransId="{D83F871E-B38A-4D0C-BF43-4EA44CBBCB7F}" sibTransId="{A7A05D51-79F5-4373-B2AA-15711A960BC8}"/>
    <dgm:cxn modelId="{32D5A2D5-810D-4F41-9236-F09015030B81}" srcId="{69A3C31B-E929-4F18-9487-F250B34462FE}" destId="{2A97A909-7F31-439A-9512-6E422298FFB2}" srcOrd="2" destOrd="0" parTransId="{D5574998-CBE9-4EE3-B9D9-9A2C07EBF0C6}" sibTransId="{CDAE7FC9-2259-46A9-A09D-B20A4F975CC7}"/>
    <dgm:cxn modelId="{52CB66DA-79EE-498D-A656-35F4C100A12F}" type="presOf" srcId="{69A3C31B-E929-4F18-9487-F250B34462FE}" destId="{DDB5C0E4-3901-4A1D-844A-E17F73A8CA92}" srcOrd="0" destOrd="0" presId="urn:microsoft.com/office/officeart/2005/8/layout/vList2"/>
    <dgm:cxn modelId="{C73081F6-2548-4418-9765-03B5C3D97EAA}" srcId="{69A3C31B-E929-4F18-9487-F250B34462FE}" destId="{114495E5-CD10-44FC-9AB4-F9AF72FB51BC}" srcOrd="1" destOrd="0" parTransId="{53E8CBBF-8D6B-4D0E-B276-82A39367DDAB}" sibTransId="{A35E9508-FB73-4F63-9AA8-B28311E5629D}"/>
    <dgm:cxn modelId="{B9208CFE-3B9D-4F2D-B8A6-B4FF6B1010F0}" type="presOf" srcId="{3B760BA5-0BBA-4513-8F8D-960F668F66D7}" destId="{89C6EDC7-8A93-40BF-A4BC-B824ACCCD125}" srcOrd="0" destOrd="0" presId="urn:microsoft.com/office/officeart/2005/8/layout/vList2"/>
    <dgm:cxn modelId="{1A958A77-D2D3-4CE8-83D6-608D92F12461}" type="presParOf" srcId="{DDB5C0E4-3901-4A1D-844A-E17F73A8CA92}" destId="{89C6EDC7-8A93-40BF-A4BC-B824ACCCD125}" srcOrd="0" destOrd="0" presId="urn:microsoft.com/office/officeart/2005/8/layout/vList2"/>
    <dgm:cxn modelId="{0D537CC8-20C1-4522-BB00-06785D6EC41B}" type="presParOf" srcId="{DDB5C0E4-3901-4A1D-844A-E17F73A8CA92}" destId="{D6FC87ED-BDE9-4E79-BD20-E9477839C3AE}" srcOrd="1" destOrd="0" presId="urn:microsoft.com/office/officeart/2005/8/layout/vList2"/>
    <dgm:cxn modelId="{175949BE-F748-4FFC-8056-D6482D3272EB}" type="presParOf" srcId="{DDB5C0E4-3901-4A1D-844A-E17F73A8CA92}" destId="{0EB6011F-18AF-4C88-A430-1699F30E90E0}" srcOrd="2" destOrd="0" presId="urn:microsoft.com/office/officeart/2005/8/layout/vList2"/>
    <dgm:cxn modelId="{1DC76D8F-C6D8-4CCB-962E-F88218DFCD00}" type="presParOf" srcId="{DDB5C0E4-3901-4A1D-844A-E17F73A8CA92}" destId="{901CE1B4-FA2F-41CB-89D9-EF2952242A74}" srcOrd="3" destOrd="0" presId="urn:microsoft.com/office/officeart/2005/8/layout/vList2"/>
    <dgm:cxn modelId="{8835C074-0321-4A9F-B273-992101F4671B}" type="presParOf" srcId="{DDB5C0E4-3901-4A1D-844A-E17F73A8CA92}" destId="{BCF1B12C-2A2B-432F-95D7-9493F7DC4C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F5ACFE-78EB-4076-ACBC-9BABEFE0EF5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9CF388-D941-4398-AF98-69E89182BA15}">
      <dgm:prSet/>
      <dgm:spPr/>
      <dgm:t>
        <a:bodyPr/>
        <a:lstStyle/>
        <a:p>
          <a:r>
            <a:rPr lang="en-US"/>
            <a:t>Public Health Security threatened</a:t>
          </a:r>
        </a:p>
      </dgm:t>
    </dgm:pt>
    <dgm:pt modelId="{86991718-0BEF-4E67-B1D8-97AF2F7AA377}" type="parTrans" cxnId="{E2AA9D52-3936-466C-A20F-3FACF46414E8}">
      <dgm:prSet/>
      <dgm:spPr/>
      <dgm:t>
        <a:bodyPr/>
        <a:lstStyle/>
        <a:p>
          <a:endParaRPr lang="en-US"/>
        </a:p>
      </dgm:t>
    </dgm:pt>
    <dgm:pt modelId="{F71A45FD-83D8-40B5-A007-D85F2C919510}" type="sibTrans" cxnId="{E2AA9D52-3936-466C-A20F-3FACF46414E8}">
      <dgm:prSet/>
      <dgm:spPr/>
      <dgm:t>
        <a:bodyPr/>
        <a:lstStyle/>
        <a:p>
          <a:endParaRPr lang="en-US"/>
        </a:p>
      </dgm:t>
    </dgm:pt>
    <dgm:pt modelId="{0BFB19FE-3F08-4A7E-BD6C-146A33E598D5}">
      <dgm:prSet/>
      <dgm:spPr/>
      <dgm:t>
        <a:bodyPr/>
        <a:lstStyle/>
        <a:p>
          <a:r>
            <a:rPr lang="en-US"/>
            <a:t>Need for rapid Medical Countermeasures (MCMs), e.g. vaccines, therapeutics, PPE, etc.</a:t>
          </a:r>
        </a:p>
      </dgm:t>
    </dgm:pt>
    <dgm:pt modelId="{9009FC67-A84E-4F91-8B2D-F9130E4784B6}" type="parTrans" cxnId="{D6952749-78E4-4D32-B132-4BF59A688CBE}">
      <dgm:prSet/>
      <dgm:spPr/>
      <dgm:t>
        <a:bodyPr/>
        <a:lstStyle/>
        <a:p>
          <a:endParaRPr lang="en-US"/>
        </a:p>
      </dgm:t>
    </dgm:pt>
    <dgm:pt modelId="{BBEBE0A6-7064-4DF5-BDCC-22006B24237D}" type="sibTrans" cxnId="{D6952749-78E4-4D32-B132-4BF59A688CBE}">
      <dgm:prSet/>
      <dgm:spPr/>
      <dgm:t>
        <a:bodyPr/>
        <a:lstStyle/>
        <a:p>
          <a:endParaRPr lang="en-US"/>
        </a:p>
      </dgm:t>
    </dgm:pt>
    <dgm:pt modelId="{12C09F87-46EC-48B5-82F8-67D1B97B8299}">
      <dgm:prSet/>
      <dgm:spPr/>
      <dgm:t>
        <a:bodyPr/>
        <a:lstStyle/>
        <a:p>
          <a:r>
            <a:rPr lang="en-US"/>
            <a:t>Fear, distrust, and rampant misinformation/disinformation</a:t>
          </a:r>
        </a:p>
      </dgm:t>
    </dgm:pt>
    <dgm:pt modelId="{52355EF2-3655-4A4C-85A6-12E2447E8B4A}" type="parTrans" cxnId="{A00144E7-3E8C-4B31-9E9E-22A049B482C3}">
      <dgm:prSet/>
      <dgm:spPr/>
      <dgm:t>
        <a:bodyPr/>
        <a:lstStyle/>
        <a:p>
          <a:endParaRPr lang="en-US"/>
        </a:p>
      </dgm:t>
    </dgm:pt>
    <dgm:pt modelId="{497FA13D-08FD-4591-8833-ADA5678263CE}" type="sibTrans" cxnId="{A00144E7-3E8C-4B31-9E9E-22A049B482C3}">
      <dgm:prSet/>
      <dgm:spPr/>
      <dgm:t>
        <a:bodyPr/>
        <a:lstStyle/>
        <a:p>
          <a:endParaRPr lang="en-US"/>
        </a:p>
      </dgm:t>
    </dgm:pt>
    <dgm:pt modelId="{39A84A31-3644-45C5-BF24-67E5FBD5E1CC}">
      <dgm:prSet/>
      <dgm:spPr/>
      <dgm:t>
        <a:bodyPr/>
        <a:lstStyle/>
        <a:p>
          <a:r>
            <a:rPr lang="en-US"/>
            <a:t>Health disparities magnified!!! We couldn’t Ignore it!!!</a:t>
          </a:r>
        </a:p>
      </dgm:t>
    </dgm:pt>
    <dgm:pt modelId="{050AB781-B16F-4076-AADD-4D577DD56297}" type="parTrans" cxnId="{C9CE7FFD-BD79-4989-9B37-9D128502485A}">
      <dgm:prSet/>
      <dgm:spPr/>
      <dgm:t>
        <a:bodyPr/>
        <a:lstStyle/>
        <a:p>
          <a:endParaRPr lang="en-US"/>
        </a:p>
      </dgm:t>
    </dgm:pt>
    <dgm:pt modelId="{D3568D96-8DED-4EB6-BD1C-D6638390813A}" type="sibTrans" cxnId="{C9CE7FFD-BD79-4989-9B37-9D128502485A}">
      <dgm:prSet/>
      <dgm:spPr/>
      <dgm:t>
        <a:bodyPr/>
        <a:lstStyle/>
        <a:p>
          <a:endParaRPr lang="en-US"/>
        </a:p>
      </dgm:t>
    </dgm:pt>
    <dgm:pt modelId="{6BB28B71-1782-4622-8F3B-8AE69276EBBF}" type="pres">
      <dgm:prSet presAssocID="{9BF5ACFE-78EB-4076-ACBC-9BABEFE0EF56}" presName="linear" presStyleCnt="0">
        <dgm:presLayoutVars>
          <dgm:animLvl val="lvl"/>
          <dgm:resizeHandles val="exact"/>
        </dgm:presLayoutVars>
      </dgm:prSet>
      <dgm:spPr/>
    </dgm:pt>
    <dgm:pt modelId="{6413BED1-0161-4B98-953B-F84E82E387E4}" type="pres">
      <dgm:prSet presAssocID="{299CF388-D941-4398-AF98-69E89182BA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6AA018-ED66-4274-9FBF-05D4247D7E24}" type="pres">
      <dgm:prSet presAssocID="{F71A45FD-83D8-40B5-A007-D85F2C919510}" presName="spacer" presStyleCnt="0"/>
      <dgm:spPr/>
    </dgm:pt>
    <dgm:pt modelId="{97A31DCA-D6D9-4E7B-ACD9-DB1B34D8AA92}" type="pres">
      <dgm:prSet presAssocID="{0BFB19FE-3F08-4A7E-BD6C-146A33E598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AEB50E-4D34-436A-B24B-73437396AEBE}" type="pres">
      <dgm:prSet presAssocID="{BBEBE0A6-7064-4DF5-BDCC-22006B24237D}" presName="spacer" presStyleCnt="0"/>
      <dgm:spPr/>
    </dgm:pt>
    <dgm:pt modelId="{2BBCC424-5DE9-448E-B25A-DBAF31413828}" type="pres">
      <dgm:prSet presAssocID="{12C09F87-46EC-48B5-82F8-67D1B97B82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88480-C7A2-48FF-9324-9F88BBB3510F}" type="pres">
      <dgm:prSet presAssocID="{497FA13D-08FD-4591-8833-ADA5678263CE}" presName="spacer" presStyleCnt="0"/>
      <dgm:spPr/>
    </dgm:pt>
    <dgm:pt modelId="{8D027C9A-983C-4648-B12D-03B29336AD54}" type="pres">
      <dgm:prSet presAssocID="{39A84A31-3644-45C5-BF24-67E5FBD5E1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1A7A0C-4BFB-4371-9ECD-6CEC6A08C6C6}" type="presOf" srcId="{9BF5ACFE-78EB-4076-ACBC-9BABEFE0EF56}" destId="{6BB28B71-1782-4622-8F3B-8AE69276EBBF}" srcOrd="0" destOrd="0" presId="urn:microsoft.com/office/officeart/2005/8/layout/vList2"/>
    <dgm:cxn modelId="{CBE84F10-9A1D-489B-92CE-F8CCDA5F186E}" type="presOf" srcId="{0BFB19FE-3F08-4A7E-BD6C-146A33E598D5}" destId="{97A31DCA-D6D9-4E7B-ACD9-DB1B34D8AA92}" srcOrd="0" destOrd="0" presId="urn:microsoft.com/office/officeart/2005/8/layout/vList2"/>
    <dgm:cxn modelId="{95C61C11-6D7E-4F45-B68D-571C72A7F039}" type="presOf" srcId="{299CF388-D941-4398-AF98-69E89182BA15}" destId="{6413BED1-0161-4B98-953B-F84E82E387E4}" srcOrd="0" destOrd="0" presId="urn:microsoft.com/office/officeart/2005/8/layout/vList2"/>
    <dgm:cxn modelId="{D6952749-78E4-4D32-B132-4BF59A688CBE}" srcId="{9BF5ACFE-78EB-4076-ACBC-9BABEFE0EF56}" destId="{0BFB19FE-3F08-4A7E-BD6C-146A33E598D5}" srcOrd="1" destOrd="0" parTransId="{9009FC67-A84E-4F91-8B2D-F9130E4784B6}" sibTransId="{BBEBE0A6-7064-4DF5-BDCC-22006B24237D}"/>
    <dgm:cxn modelId="{6013016F-4F78-4C19-BBAD-6A435C122972}" type="presOf" srcId="{12C09F87-46EC-48B5-82F8-67D1B97B8299}" destId="{2BBCC424-5DE9-448E-B25A-DBAF31413828}" srcOrd="0" destOrd="0" presId="urn:microsoft.com/office/officeart/2005/8/layout/vList2"/>
    <dgm:cxn modelId="{E2AA9D52-3936-466C-A20F-3FACF46414E8}" srcId="{9BF5ACFE-78EB-4076-ACBC-9BABEFE0EF56}" destId="{299CF388-D941-4398-AF98-69E89182BA15}" srcOrd="0" destOrd="0" parTransId="{86991718-0BEF-4E67-B1D8-97AF2F7AA377}" sibTransId="{F71A45FD-83D8-40B5-A007-D85F2C919510}"/>
    <dgm:cxn modelId="{4D4B2EB4-28A7-488D-972C-6DC3BBEF397B}" type="presOf" srcId="{39A84A31-3644-45C5-BF24-67E5FBD5E1CC}" destId="{8D027C9A-983C-4648-B12D-03B29336AD54}" srcOrd="0" destOrd="0" presId="urn:microsoft.com/office/officeart/2005/8/layout/vList2"/>
    <dgm:cxn modelId="{A00144E7-3E8C-4B31-9E9E-22A049B482C3}" srcId="{9BF5ACFE-78EB-4076-ACBC-9BABEFE0EF56}" destId="{12C09F87-46EC-48B5-82F8-67D1B97B8299}" srcOrd="2" destOrd="0" parTransId="{52355EF2-3655-4A4C-85A6-12E2447E8B4A}" sibTransId="{497FA13D-08FD-4591-8833-ADA5678263CE}"/>
    <dgm:cxn modelId="{C9CE7FFD-BD79-4989-9B37-9D128502485A}" srcId="{9BF5ACFE-78EB-4076-ACBC-9BABEFE0EF56}" destId="{39A84A31-3644-45C5-BF24-67E5FBD5E1CC}" srcOrd="3" destOrd="0" parTransId="{050AB781-B16F-4076-AADD-4D577DD56297}" sibTransId="{D3568D96-8DED-4EB6-BD1C-D6638390813A}"/>
    <dgm:cxn modelId="{277BDA1F-5A30-4351-BC77-450FA5A6EC4E}" type="presParOf" srcId="{6BB28B71-1782-4622-8F3B-8AE69276EBBF}" destId="{6413BED1-0161-4B98-953B-F84E82E387E4}" srcOrd="0" destOrd="0" presId="urn:microsoft.com/office/officeart/2005/8/layout/vList2"/>
    <dgm:cxn modelId="{55735B3A-FB07-4E16-BA2C-082F9B243289}" type="presParOf" srcId="{6BB28B71-1782-4622-8F3B-8AE69276EBBF}" destId="{B36AA018-ED66-4274-9FBF-05D4247D7E24}" srcOrd="1" destOrd="0" presId="urn:microsoft.com/office/officeart/2005/8/layout/vList2"/>
    <dgm:cxn modelId="{95CF59A0-7F1C-4613-95D8-4CDD03C4BBDE}" type="presParOf" srcId="{6BB28B71-1782-4622-8F3B-8AE69276EBBF}" destId="{97A31DCA-D6D9-4E7B-ACD9-DB1B34D8AA92}" srcOrd="2" destOrd="0" presId="urn:microsoft.com/office/officeart/2005/8/layout/vList2"/>
    <dgm:cxn modelId="{5C0DCB19-0B01-486C-917A-0C49B252CA97}" type="presParOf" srcId="{6BB28B71-1782-4622-8F3B-8AE69276EBBF}" destId="{1BAEB50E-4D34-436A-B24B-73437396AEBE}" srcOrd="3" destOrd="0" presId="urn:microsoft.com/office/officeart/2005/8/layout/vList2"/>
    <dgm:cxn modelId="{E80F0566-4B1D-4B0C-AB26-A1630BBBF501}" type="presParOf" srcId="{6BB28B71-1782-4622-8F3B-8AE69276EBBF}" destId="{2BBCC424-5DE9-448E-B25A-DBAF31413828}" srcOrd="4" destOrd="0" presId="urn:microsoft.com/office/officeart/2005/8/layout/vList2"/>
    <dgm:cxn modelId="{A7641C19-18A6-44B5-8527-FBB75D47921E}" type="presParOf" srcId="{6BB28B71-1782-4622-8F3B-8AE69276EBBF}" destId="{82388480-C7A2-48FF-9324-9F88BBB3510F}" srcOrd="5" destOrd="0" presId="urn:microsoft.com/office/officeart/2005/8/layout/vList2"/>
    <dgm:cxn modelId="{5A57F9A6-9163-47FA-B74C-639DAE1BEDD3}" type="presParOf" srcId="{6BB28B71-1782-4622-8F3B-8AE69276EBBF}" destId="{8D027C9A-983C-4648-B12D-03B29336AD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817FF-1F74-4B45-A9A0-5C24ACA26DC8}">
      <dsp:nvSpPr>
        <dsp:cNvPr id="0" name=""/>
        <dsp:cNvSpPr/>
      </dsp:nvSpPr>
      <dsp:spPr>
        <a:xfrm>
          <a:off x="0" y="4440079"/>
          <a:ext cx="1435383" cy="728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177800" rIns="10208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</a:t>
          </a:r>
        </a:p>
      </dsp:txBody>
      <dsp:txXfrm>
        <a:off x="0" y="4440079"/>
        <a:ext cx="1435383" cy="728431"/>
      </dsp:txXfrm>
    </dsp:sp>
    <dsp:sp modelId="{D1B6A004-CC6B-4285-80D0-BA513408967F}">
      <dsp:nvSpPr>
        <dsp:cNvPr id="0" name=""/>
        <dsp:cNvSpPr/>
      </dsp:nvSpPr>
      <dsp:spPr>
        <a:xfrm>
          <a:off x="1435383" y="4440079"/>
          <a:ext cx="4306150" cy="7284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65100" rIns="8734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Discuss ways to “bridge the gap” from acute response phase to sustainability (long term).</a:t>
          </a:r>
        </a:p>
      </dsp:txBody>
      <dsp:txXfrm>
        <a:off x="1435383" y="4440079"/>
        <a:ext cx="4306150" cy="728431"/>
      </dsp:txXfrm>
    </dsp:sp>
    <dsp:sp modelId="{628EC0FB-43F3-41D8-9C6A-F9A12CF762F9}">
      <dsp:nvSpPr>
        <dsp:cNvPr id="0" name=""/>
        <dsp:cNvSpPr/>
      </dsp:nvSpPr>
      <dsp:spPr>
        <a:xfrm rot="10800000">
          <a:off x="0" y="3330677"/>
          <a:ext cx="1435383" cy="112032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777537"/>
            <a:satOff val="-4113"/>
            <a:lumOff val="-1568"/>
            <a:alphaOff val="0"/>
          </a:schemeClr>
        </a:solidFill>
        <a:ln w="19050" cap="rnd" cmpd="sng" algn="ctr">
          <a:solidFill>
            <a:schemeClr val="accent2">
              <a:hueOff val="-777537"/>
              <a:satOff val="-4113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177800" rIns="10208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</a:t>
          </a:r>
        </a:p>
      </dsp:txBody>
      <dsp:txXfrm rot="-10800000">
        <a:off x="0" y="3330677"/>
        <a:ext cx="1435383" cy="728213"/>
      </dsp:txXfrm>
    </dsp:sp>
    <dsp:sp modelId="{8D112B23-A0C4-40A8-807B-6B37B3368EB8}">
      <dsp:nvSpPr>
        <dsp:cNvPr id="0" name=""/>
        <dsp:cNvSpPr/>
      </dsp:nvSpPr>
      <dsp:spPr>
        <a:xfrm>
          <a:off x="1435383" y="3330677"/>
          <a:ext cx="4306150" cy="728213"/>
        </a:xfrm>
        <a:prstGeom prst="rect">
          <a:avLst/>
        </a:prstGeom>
        <a:solidFill>
          <a:schemeClr val="accent2">
            <a:tint val="40000"/>
            <a:alpha val="90000"/>
            <a:hueOff val="-967840"/>
            <a:satOff val="-4783"/>
            <a:lumOff val="-48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967840"/>
              <a:satOff val="-4783"/>
              <a:lumOff val="-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65100" rIns="8734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Identify characteristics of a successful program/initiative</a:t>
          </a:r>
        </a:p>
      </dsp:txBody>
      <dsp:txXfrm>
        <a:off x="1435383" y="3330677"/>
        <a:ext cx="4306150" cy="728213"/>
      </dsp:txXfrm>
    </dsp:sp>
    <dsp:sp modelId="{8141F3AD-5A83-41C3-B737-3470F7D7E620}">
      <dsp:nvSpPr>
        <dsp:cNvPr id="0" name=""/>
        <dsp:cNvSpPr/>
      </dsp:nvSpPr>
      <dsp:spPr>
        <a:xfrm rot="10800000">
          <a:off x="0" y="2221275"/>
          <a:ext cx="1435383" cy="112032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accent2">
              <a:hueOff val="-1555074"/>
              <a:satOff val="-8227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177800" rIns="10208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</a:t>
          </a:r>
        </a:p>
      </dsp:txBody>
      <dsp:txXfrm rot="-10800000">
        <a:off x="0" y="2221275"/>
        <a:ext cx="1435383" cy="728213"/>
      </dsp:txXfrm>
    </dsp:sp>
    <dsp:sp modelId="{3F5ADB9E-F5B6-42D3-883A-CC0A7D5F7BC6}">
      <dsp:nvSpPr>
        <dsp:cNvPr id="0" name=""/>
        <dsp:cNvSpPr/>
      </dsp:nvSpPr>
      <dsp:spPr>
        <a:xfrm>
          <a:off x="1435383" y="2221275"/>
          <a:ext cx="4306150" cy="728213"/>
        </a:xfrm>
        <a:prstGeom prst="rect">
          <a:avLst/>
        </a:prstGeom>
        <a:solidFill>
          <a:schemeClr val="accent2">
            <a:tint val="40000"/>
            <a:alpha val="90000"/>
            <a:hueOff val="-1935681"/>
            <a:satOff val="-9566"/>
            <a:lumOff val="-96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935681"/>
              <a:satOff val="-9566"/>
              <a:lumOff val="-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65100" rIns="8734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Identify ways to foster culturally competent and digestible communications</a:t>
          </a:r>
        </a:p>
      </dsp:txBody>
      <dsp:txXfrm>
        <a:off x="1435383" y="2221275"/>
        <a:ext cx="4306150" cy="728213"/>
      </dsp:txXfrm>
    </dsp:sp>
    <dsp:sp modelId="{493A8014-5965-4FD5-B411-C952673DA203}">
      <dsp:nvSpPr>
        <dsp:cNvPr id="0" name=""/>
        <dsp:cNvSpPr/>
      </dsp:nvSpPr>
      <dsp:spPr>
        <a:xfrm rot="10800000">
          <a:off x="0" y="1111873"/>
          <a:ext cx="1435383" cy="112032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332611"/>
            <a:satOff val="-12340"/>
            <a:lumOff val="-4705"/>
            <a:alphaOff val="0"/>
          </a:schemeClr>
        </a:solidFill>
        <a:ln w="19050" cap="rnd" cmpd="sng" algn="ctr">
          <a:solidFill>
            <a:schemeClr val="accent2">
              <a:hueOff val="-2332611"/>
              <a:satOff val="-12340"/>
              <a:lumOff val="-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177800" rIns="10208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</a:t>
          </a:r>
        </a:p>
      </dsp:txBody>
      <dsp:txXfrm rot="-10800000">
        <a:off x="0" y="1111873"/>
        <a:ext cx="1435383" cy="728213"/>
      </dsp:txXfrm>
    </dsp:sp>
    <dsp:sp modelId="{5ECE0BAC-E7D7-41F5-8CE8-E6CB0C4678D2}">
      <dsp:nvSpPr>
        <dsp:cNvPr id="0" name=""/>
        <dsp:cNvSpPr/>
      </dsp:nvSpPr>
      <dsp:spPr>
        <a:xfrm>
          <a:off x="1435383" y="1111873"/>
          <a:ext cx="4306150" cy="728213"/>
        </a:xfrm>
        <a:prstGeom prst="rect">
          <a:avLst/>
        </a:prstGeom>
        <a:solidFill>
          <a:schemeClr val="accent2">
            <a:tint val="40000"/>
            <a:alpha val="90000"/>
            <a:hueOff val="-2903521"/>
            <a:satOff val="-14349"/>
            <a:lumOff val="-144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03521"/>
              <a:satOff val="-14349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65100" rIns="8734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Discuss how to create pragmatic and informed message development for a target audience/end-user</a:t>
          </a:r>
        </a:p>
      </dsp:txBody>
      <dsp:txXfrm>
        <a:off x="1435383" y="1111873"/>
        <a:ext cx="4306150" cy="728213"/>
      </dsp:txXfrm>
    </dsp:sp>
    <dsp:sp modelId="{D5F36B87-86C8-4E89-982A-67FD51CE44ED}">
      <dsp:nvSpPr>
        <dsp:cNvPr id="0" name=""/>
        <dsp:cNvSpPr/>
      </dsp:nvSpPr>
      <dsp:spPr>
        <a:xfrm rot="10800000">
          <a:off x="0" y="2471"/>
          <a:ext cx="1435383" cy="112032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177800" rIns="10208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Define</a:t>
          </a:r>
        </a:p>
      </dsp:txBody>
      <dsp:txXfrm rot="-10800000">
        <a:off x="0" y="2471"/>
        <a:ext cx="1435383" cy="728213"/>
      </dsp:txXfrm>
    </dsp:sp>
    <dsp:sp modelId="{72222876-60FB-4ED0-A0BF-37753611F160}">
      <dsp:nvSpPr>
        <dsp:cNvPr id="0" name=""/>
        <dsp:cNvSpPr/>
      </dsp:nvSpPr>
      <dsp:spPr>
        <a:xfrm>
          <a:off x="1435383" y="2471"/>
          <a:ext cx="4306150" cy="728213"/>
        </a:xfrm>
        <a:prstGeom prst="rect">
          <a:avLst/>
        </a:prstGeom>
        <a:solidFill>
          <a:schemeClr val="accent2">
            <a:tint val="40000"/>
            <a:alpha val="90000"/>
            <a:hueOff val="-3871361"/>
            <a:satOff val="-19132"/>
            <a:lumOff val="-192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1"/>
              <a:satOff val="-19132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65100" rIns="8734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Define Health Disparity and Health Equity</a:t>
          </a:r>
        </a:p>
      </dsp:txBody>
      <dsp:txXfrm>
        <a:off x="1435383" y="2471"/>
        <a:ext cx="4306150" cy="728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6EDC7-8A93-40BF-A4BC-B824ACCCD125}">
      <dsp:nvSpPr>
        <dsp:cNvPr id="0" name=""/>
        <dsp:cNvSpPr/>
      </dsp:nvSpPr>
      <dsp:spPr>
        <a:xfrm>
          <a:off x="0" y="596141"/>
          <a:ext cx="6545199" cy="1153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Difference in outcomes and causes among groups</a:t>
          </a:r>
        </a:p>
      </dsp:txBody>
      <dsp:txXfrm>
        <a:off x="56315" y="652456"/>
        <a:ext cx="6432569" cy="1040990"/>
      </dsp:txXfrm>
    </dsp:sp>
    <dsp:sp modelId="{0EB6011F-18AF-4C88-A430-1699F30E90E0}">
      <dsp:nvSpPr>
        <dsp:cNvPr id="0" name=""/>
        <dsp:cNvSpPr/>
      </dsp:nvSpPr>
      <dsp:spPr>
        <a:xfrm>
          <a:off x="0" y="1833281"/>
          <a:ext cx="6545199" cy="1153620"/>
        </a:xfrm>
        <a:prstGeom prst="roundRect">
          <a:avLst/>
        </a:prstGeom>
        <a:gradFill rotWithShape="0">
          <a:gsLst>
            <a:gs pos="0">
              <a:schemeClr val="accent2">
                <a:hueOff val="-1555074"/>
                <a:satOff val="-8227"/>
                <a:lumOff val="-3137"/>
                <a:alphaOff val="0"/>
                <a:tint val="98000"/>
                <a:lumMod val="100000"/>
              </a:schemeClr>
            </a:gs>
            <a:gs pos="100000">
              <a:schemeClr val="accent2">
                <a:hueOff val="-1555074"/>
                <a:satOff val="-8227"/>
                <a:lumOff val="-313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Characterized by differences in where they live, play, work, learn, etc. </a:t>
          </a:r>
        </a:p>
      </dsp:txBody>
      <dsp:txXfrm>
        <a:off x="56315" y="1889596"/>
        <a:ext cx="6432569" cy="1040990"/>
      </dsp:txXfrm>
    </dsp:sp>
    <dsp:sp modelId="{BCF1B12C-2A2B-432F-95D7-9493F7DC4C49}">
      <dsp:nvSpPr>
        <dsp:cNvPr id="0" name=""/>
        <dsp:cNvSpPr/>
      </dsp:nvSpPr>
      <dsp:spPr>
        <a:xfrm>
          <a:off x="0" y="3070421"/>
          <a:ext cx="6545199" cy="1153620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experience results in greater burden of disease/adverse health outcome </a:t>
          </a:r>
        </a:p>
      </dsp:txBody>
      <dsp:txXfrm>
        <a:off x="56315" y="3126736"/>
        <a:ext cx="6432569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3BED1-0161-4B98-953B-F84E82E387E4}">
      <dsp:nvSpPr>
        <dsp:cNvPr id="0" name=""/>
        <dsp:cNvSpPr/>
      </dsp:nvSpPr>
      <dsp:spPr>
        <a:xfrm>
          <a:off x="0" y="232062"/>
          <a:ext cx="6545199" cy="10328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Public Health Security threatened</a:t>
          </a:r>
        </a:p>
      </dsp:txBody>
      <dsp:txXfrm>
        <a:off x="50420" y="282482"/>
        <a:ext cx="6444359" cy="932014"/>
      </dsp:txXfrm>
    </dsp:sp>
    <dsp:sp modelId="{97A31DCA-D6D9-4E7B-ACD9-DB1B34D8AA92}">
      <dsp:nvSpPr>
        <dsp:cNvPr id="0" name=""/>
        <dsp:cNvSpPr/>
      </dsp:nvSpPr>
      <dsp:spPr>
        <a:xfrm>
          <a:off x="0" y="1339796"/>
          <a:ext cx="6545199" cy="1032854"/>
        </a:xfrm>
        <a:prstGeom prst="roundRect">
          <a:avLst/>
        </a:prstGeom>
        <a:gradFill rotWithShape="0">
          <a:gsLst>
            <a:gs pos="0">
              <a:schemeClr val="accent2">
                <a:hueOff val="-1036716"/>
                <a:satOff val="-5484"/>
                <a:lumOff val="-2091"/>
                <a:alphaOff val="0"/>
                <a:tint val="98000"/>
                <a:lumMod val="100000"/>
              </a:schemeClr>
            </a:gs>
            <a:gs pos="100000">
              <a:schemeClr val="accent2">
                <a:hueOff val="-1036716"/>
                <a:satOff val="-5484"/>
                <a:lumOff val="-209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Need for rapid Medical Countermeasures (MCMs), e.g. vaccines, therapeutics, PPE, etc.</a:t>
          </a:r>
        </a:p>
      </dsp:txBody>
      <dsp:txXfrm>
        <a:off x="50420" y="1390216"/>
        <a:ext cx="6444359" cy="932014"/>
      </dsp:txXfrm>
    </dsp:sp>
    <dsp:sp modelId="{2BBCC424-5DE9-448E-B25A-DBAF31413828}">
      <dsp:nvSpPr>
        <dsp:cNvPr id="0" name=""/>
        <dsp:cNvSpPr/>
      </dsp:nvSpPr>
      <dsp:spPr>
        <a:xfrm>
          <a:off x="0" y="2447531"/>
          <a:ext cx="6545199" cy="1032854"/>
        </a:xfrm>
        <a:prstGeom prst="roundRect">
          <a:avLst/>
        </a:prstGeom>
        <a:gradFill rotWithShape="0">
          <a:gsLst>
            <a:gs pos="0">
              <a:schemeClr val="accent2">
                <a:hueOff val="-2073432"/>
                <a:satOff val="-10969"/>
                <a:lumOff val="-4183"/>
                <a:alphaOff val="0"/>
                <a:tint val="98000"/>
                <a:lumMod val="100000"/>
              </a:schemeClr>
            </a:gs>
            <a:gs pos="100000">
              <a:schemeClr val="accent2">
                <a:hueOff val="-2073432"/>
                <a:satOff val="-10969"/>
                <a:lumOff val="-418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Fear, distrust, and rampant misinformation/disinformation</a:t>
          </a:r>
        </a:p>
      </dsp:txBody>
      <dsp:txXfrm>
        <a:off x="50420" y="2497951"/>
        <a:ext cx="6444359" cy="932014"/>
      </dsp:txXfrm>
    </dsp:sp>
    <dsp:sp modelId="{8D027C9A-983C-4648-B12D-03B29336AD54}">
      <dsp:nvSpPr>
        <dsp:cNvPr id="0" name=""/>
        <dsp:cNvSpPr/>
      </dsp:nvSpPr>
      <dsp:spPr>
        <a:xfrm>
          <a:off x="0" y="3555265"/>
          <a:ext cx="6545199" cy="1032854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Health disparities magnified!!! We couldn’t Ignore it!!!</a:t>
          </a:r>
        </a:p>
      </dsp:txBody>
      <dsp:txXfrm>
        <a:off x="50420" y="3605685"/>
        <a:ext cx="6444359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D598-4FAC-4FEF-8E87-6F12C5F99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658069"/>
            <a:ext cx="7475990" cy="2421464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Aim, Reach, and P4vE Presents:</a:t>
            </a:r>
            <a:br>
              <a:rPr lang="en-US" i="1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“Health equity: methods to support communities”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6F51C-6BDC-494F-926F-17CBED845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3734" y="3710417"/>
            <a:ext cx="7197726" cy="140546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community-based organizations/grass-roots response, challenges, sustainability, and the path forward (covid19 &amp; beyond)</a:t>
            </a:r>
          </a:p>
          <a:p>
            <a:pPr algn="ctr"/>
            <a:r>
              <a:rPr lang="en-US" dirty="0"/>
              <a:t>“dr. dan”</a:t>
            </a:r>
          </a:p>
          <a:p>
            <a:pPr algn="ctr"/>
            <a:r>
              <a:rPr lang="en-US" dirty="0"/>
              <a:t>Daniel B. Fagbuyi, M.D.</a:t>
            </a:r>
          </a:p>
          <a:p>
            <a:pPr algn="ctr"/>
            <a:r>
              <a:rPr lang="en-US" dirty="0"/>
              <a:t>ER physician, Fmr biodefense &amp; public health appointee</a:t>
            </a:r>
          </a:p>
          <a:p>
            <a:pPr algn="ctr"/>
            <a:r>
              <a:rPr lang="en-US" dirty="0"/>
              <a:t>@docdanmd IG/twitter</a:t>
            </a:r>
          </a:p>
        </p:txBody>
      </p:sp>
    </p:spTree>
    <p:extLst>
      <p:ext uri="{BB962C8B-B14F-4D97-AF65-F5344CB8AC3E}">
        <p14:creationId xmlns:p14="http://schemas.microsoft.com/office/powerpoint/2010/main" val="27236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75CEE8-8141-430C-96F2-ABAFA67FC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08338"/>
            <a:ext cx="5473817" cy="3649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47806-D641-41EB-9576-D72BAE83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817" y="3208338"/>
            <a:ext cx="6654682" cy="3591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B6A22-9B14-4F0E-98E1-B5E33B536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73817" cy="324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6023D-F037-4907-82D4-511B57F11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816" y="0"/>
            <a:ext cx="6718183" cy="32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F56AEE-416A-448D-89D3-9FE1D808F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84" y="3208338"/>
            <a:ext cx="11572961" cy="3649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0B24AE-59D8-4775-8C70-42EB4536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014" y="-66034"/>
            <a:ext cx="3667913" cy="3274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0E3B5-3501-45D3-B72B-130D228D5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927" y="-1"/>
            <a:ext cx="3909619" cy="3208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4BD6C-96C5-43F8-A4C2-E8B1C7124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31" y="0"/>
            <a:ext cx="3695175" cy="320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1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0219-D833-4807-8C96-71638F1C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Culturally Competent communications: Pragmatic approach to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0D7F-E63E-4791-AE81-EE0B5D39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20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Who is the target audience? Where do they congregate? Meet them where they are?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 barbershop, place of worship, </a:t>
            </a:r>
            <a:r>
              <a:rPr lang="en-US" dirty="0" err="1"/>
              <a:t>hiphop</a:t>
            </a:r>
            <a:r>
              <a:rPr lang="en-US" dirty="0"/>
              <a:t> music/event</a:t>
            </a:r>
          </a:p>
          <a:p>
            <a:endParaRPr lang="en-US" dirty="0"/>
          </a:p>
          <a:p>
            <a:r>
              <a:rPr lang="en-US" dirty="0"/>
              <a:t>Who is the messenger? Looks like or is from the target community?</a:t>
            </a:r>
          </a:p>
          <a:p>
            <a:endParaRPr lang="en-US" dirty="0"/>
          </a:p>
          <a:p>
            <a:r>
              <a:rPr lang="en-US" dirty="0"/>
              <a:t>How does the messenger relate to the intended receiver?</a:t>
            </a:r>
          </a:p>
          <a:p>
            <a:endParaRPr lang="en-US" dirty="0"/>
          </a:p>
          <a:p>
            <a:r>
              <a:rPr lang="en-US" dirty="0"/>
              <a:t>Are there other cultural nuances that need to be considered? </a:t>
            </a:r>
          </a:p>
          <a:p>
            <a:endParaRPr lang="en-US" dirty="0"/>
          </a:p>
          <a:p>
            <a:r>
              <a:rPr lang="en-US" dirty="0"/>
              <a:t>Who are you consulting to give you feedback and critique on how to implement and engage various communities?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05E03D-6A17-43EB-8CA1-F569DAB3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Meet people where they are!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958407-330C-4359-9EFE-C9EB739A3C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5914840" y="1744910"/>
            <a:ext cx="4764345" cy="4735585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FA04C6FE-7A4D-4345-9296-3D08C8A21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801" y="2438038"/>
            <a:ext cx="4867711" cy="35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07D5-9911-4A05-911E-338B79F3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Can I get a witness?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18C1E07-9398-4E18-9E14-C9631F038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269" y="2369891"/>
            <a:ext cx="7446868" cy="3389718"/>
          </a:xfrm>
        </p:spPr>
      </p:pic>
    </p:spTree>
    <p:extLst>
      <p:ext uri="{BB962C8B-B14F-4D97-AF65-F5344CB8AC3E}">
        <p14:creationId xmlns:p14="http://schemas.microsoft.com/office/powerpoint/2010/main" val="138387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8B8B-5298-48DB-81AA-F712DC6E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does success look like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F0F5-2935-41D8-BE26-87BDC9628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 term vs Long term</a:t>
            </a:r>
          </a:p>
          <a:p>
            <a:endParaRPr lang="en-US" dirty="0"/>
          </a:p>
          <a:p>
            <a:r>
              <a:rPr lang="en-US" dirty="0"/>
              <a:t>Acute phase of the Pandemic vs After the pandemic resolves or virus becomes endemic</a:t>
            </a:r>
          </a:p>
          <a:p>
            <a:endParaRPr lang="en-US" dirty="0"/>
          </a:p>
          <a:p>
            <a:r>
              <a:rPr lang="en-US" dirty="0"/>
              <a:t>Sustaining initiative and passing it on to community leaders with decision-making power; capabilities and infrastructure</a:t>
            </a:r>
          </a:p>
          <a:p>
            <a:endParaRPr lang="en-US" dirty="0"/>
          </a:p>
          <a:p>
            <a:r>
              <a:rPr lang="en-US" dirty="0"/>
              <a:t>Avoiding the “valley of death”. Providing funding and support programs and initiative during and after covid. E.g. Sustaining healthy communities by building trust and supporting non-covid initiatives that are associated covid co-morbidities.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0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52C4-DDB7-4C79-813D-C4BC6756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Characteristics of a successful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C849-3D05-4903-860E-177292A1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77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Available Funding to maintain and upgrade infrastructure </a:t>
            </a:r>
          </a:p>
          <a:p>
            <a:endParaRPr lang="en-US" dirty="0"/>
          </a:p>
          <a:p>
            <a:r>
              <a:rPr lang="en-US" dirty="0"/>
              <a:t>The Community is in the “driver seat”.</a:t>
            </a:r>
          </a:p>
          <a:p>
            <a:endParaRPr lang="en-US" dirty="0"/>
          </a:p>
          <a:p>
            <a:r>
              <a:rPr lang="en-US" dirty="0"/>
              <a:t>Community leaders with </a:t>
            </a:r>
            <a:r>
              <a:rPr lang="en-US" u="sng" dirty="0"/>
              <a:t>decision-making capability </a:t>
            </a:r>
            <a:r>
              <a:rPr lang="en-US" dirty="0"/>
              <a:t>are at the table at all levels of planning, etc.</a:t>
            </a:r>
          </a:p>
          <a:p>
            <a:endParaRPr lang="en-US" dirty="0"/>
          </a:p>
          <a:p>
            <a:r>
              <a:rPr lang="en-US" dirty="0"/>
              <a:t>Data driven</a:t>
            </a:r>
          </a:p>
          <a:p>
            <a:endParaRPr lang="en-US" dirty="0"/>
          </a:p>
          <a:p>
            <a:r>
              <a:rPr lang="en-US" dirty="0"/>
              <a:t>Culturally competent communications with novel approaches welcome</a:t>
            </a:r>
          </a:p>
          <a:p>
            <a:endParaRPr lang="en-US" dirty="0"/>
          </a:p>
          <a:p>
            <a:r>
              <a:rPr lang="en-US" dirty="0"/>
              <a:t>Engaged with community before, during, and after public health emergencies</a:t>
            </a:r>
          </a:p>
          <a:p>
            <a:endParaRPr lang="en-US" dirty="0"/>
          </a:p>
          <a:p>
            <a:r>
              <a:rPr lang="en-US" dirty="0"/>
              <a:t>Shares lesson-learned and best practices to improve health outcomes in diverse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2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F27-2F78-42ED-92EA-5F98A5E1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Community engagement &amp; the charge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1540-AFE4-4375-86B7-8B2D8069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1879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Beauty of the Public-Private-Partnership</a:t>
            </a:r>
          </a:p>
          <a:p>
            <a:endParaRPr lang="en-US" sz="2400" dirty="0"/>
          </a:p>
          <a:p>
            <a:r>
              <a:rPr lang="en-US" sz="2400" dirty="0"/>
              <a:t>Leverage the “trusted messenger” to attain racial and ethnic group vaccine equity </a:t>
            </a:r>
          </a:p>
          <a:p>
            <a:endParaRPr lang="en-US" sz="2400" dirty="0"/>
          </a:p>
          <a:p>
            <a:r>
              <a:rPr lang="en-US" sz="2400" dirty="0"/>
              <a:t>Community connections and relationships are best nurtured before a disaster/pandemic</a:t>
            </a:r>
          </a:p>
          <a:p>
            <a:endParaRPr lang="en-US" sz="2400" dirty="0"/>
          </a:p>
          <a:p>
            <a:r>
              <a:rPr lang="en-US" sz="2400" dirty="0"/>
              <a:t>Break silos and barriers by communicating and sharing resources and strategies among one another based on personal experiences and lessons-learned</a:t>
            </a:r>
          </a:p>
          <a:p>
            <a:endParaRPr lang="en-US" sz="2400" dirty="0"/>
          </a:p>
          <a:p>
            <a:r>
              <a:rPr lang="en-US" sz="2400" dirty="0"/>
              <a:t>Racism is public health issue.  Do your part to help us address this!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58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F27-2F78-42ED-92EA-5F98A5E1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Community engagement &amp; the charge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1540-AFE4-4375-86B7-8B2D8069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1879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/>
              <a:t>What are you doing to sustain the programs you are currently funded for and what’s the plan long term?</a:t>
            </a:r>
          </a:p>
          <a:p>
            <a:endParaRPr lang="en-US" sz="2400" dirty="0"/>
          </a:p>
          <a:p>
            <a:r>
              <a:rPr lang="en-US" sz="2400" dirty="0"/>
              <a:t>How  are you handing over your program?</a:t>
            </a:r>
          </a:p>
          <a:p>
            <a:endParaRPr lang="en-US" sz="2400" dirty="0"/>
          </a:p>
          <a:p>
            <a:r>
              <a:rPr lang="en-US" sz="2400" dirty="0"/>
              <a:t>Burn-out is real! Take a break from those vaccine clinics. 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6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3C2B-D2E7-42AB-8EB1-04873B7E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A484-D8F8-4472-A96F-FCC0DB32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52650"/>
            <a:ext cx="10131425" cy="36385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1F12-1856-4B2C-A78F-421C2DCB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74426-2B95-45CA-87B6-955E2F253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rgbClr val="FFFF00"/>
                </a:solidFill>
              </a:rPr>
              <a:t>I am speaking today as a consultant to AIM/P4VE on health/vaccine equity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I will NOT be discussing any particular drug or pharmaceutical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This discussion is for informational purposes only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5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F6EAD-0D58-46F1-9577-9F7324BB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 useBgFill="1">
        <p:nvSpPr>
          <p:cNvPr id="44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EA90BFD9-6E20-4C29-8BFC-0D8FCFD9D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883950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45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1D07-EC63-4DCD-9764-8434ED69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historical context/background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38-68C8-43DC-A3D4-0D347B1E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Violations of trust among communities of color by US public health service, healthcare institutions, and medical community in general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Lack of access to quality healthcare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Racial and ethnic disparities in the quality of healthcare received and outcomes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839AB-BD40-4DC6-8516-EC75CF78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is Health disparity?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F41E41-657B-4C5C-A9F8-79ACA163E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890377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931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EEE1-A396-447D-BD3C-640B2D42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8CF87-A679-453D-94CA-90B6B48E7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CE695-5578-4996-8DEE-06E713C9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10131425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F481A-01EF-4B1A-8FD7-258BE47B8420}"/>
              </a:ext>
            </a:extLst>
          </p:cNvPr>
          <p:cNvSpPr txBox="1"/>
          <p:nvPr/>
        </p:nvSpPr>
        <p:spPr>
          <a:xfrm>
            <a:off x="3602182" y="6142182"/>
            <a:ext cx="38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Adopted from Kaiser Family Foundation</a:t>
            </a:r>
          </a:p>
        </p:txBody>
      </p:sp>
    </p:spTree>
    <p:extLst>
      <p:ext uri="{BB962C8B-B14F-4D97-AF65-F5344CB8AC3E}">
        <p14:creationId xmlns:p14="http://schemas.microsoft.com/office/powerpoint/2010/main" val="35056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FB75-E6F4-4DCE-A002-D8FCF283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is Health equity?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996416-970F-4B01-B17E-7F0A89EF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846937"/>
            <a:ext cx="6897878" cy="517340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7129BC-1E6D-417E-A286-A14B879A0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en-US" dirty="0"/>
              <a:t>Adopted from John Hopkins Alliance for a Healthier World</a:t>
            </a:r>
          </a:p>
          <a:p>
            <a:endParaRPr lang="en-US" dirty="0"/>
          </a:p>
          <a:p>
            <a:r>
              <a:rPr lang="en-US" dirty="0"/>
              <a:t>Artist: Angus Maguire</a:t>
            </a:r>
          </a:p>
        </p:txBody>
      </p:sp>
    </p:spTree>
    <p:extLst>
      <p:ext uri="{BB962C8B-B14F-4D97-AF65-F5344CB8AC3E}">
        <p14:creationId xmlns:p14="http://schemas.microsoft.com/office/powerpoint/2010/main" val="152933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9F2B-D8D6-4A91-B6C0-6C8F1CE6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7B03E2-4491-42D5-9C6E-08C691F8E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5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72FE6-58C7-44B9-B8C3-07298A69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Covid19 –The great magnifier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0CF139-1111-4049-B789-ACD13942B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342357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43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0CA019E6D83468B49A8C1ACE4E28C" ma:contentTypeVersion="12" ma:contentTypeDescription="Create a new document." ma:contentTypeScope="" ma:versionID="ac6f58f4dff5d52036de37cae6d06f8f">
  <xsd:schema xmlns:xsd="http://www.w3.org/2001/XMLSchema" xmlns:xs="http://www.w3.org/2001/XMLSchema" xmlns:p="http://schemas.microsoft.com/office/2006/metadata/properties" xmlns:ns2="e799f2bb-61d9-4c67-b79c-06381e063e2e" xmlns:ns3="2ceb403e-feb1-4214-b2c0-f8373a89cec3" targetNamespace="http://schemas.microsoft.com/office/2006/metadata/properties" ma:root="true" ma:fieldsID="99cfece2864930e0a3b09ce1d5e91795" ns2:_="" ns3:_="">
    <xsd:import namespace="e799f2bb-61d9-4c67-b79c-06381e063e2e"/>
    <xsd:import namespace="2ceb403e-feb1-4214-b2c0-f8373a89c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9f2bb-61d9-4c67-b79c-06381e063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b403e-feb1-4214-b2c0-f8373a89c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02108A-CE00-42E4-9CD0-70B4A8A25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9f2bb-61d9-4c67-b79c-06381e063e2e"/>
    <ds:schemaRef ds:uri="2ceb403e-feb1-4214-b2c0-f8373a89c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A304FC-AE62-4063-9C2C-F46C7D0871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718C1B-041E-4EE9-A549-9B37670DB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{DACBBC80-EED2-47F9-B220-6F29D15CF288}tf03457452</Template>
  <TotalTime>527</TotalTime>
  <Words>692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Celestial</vt:lpstr>
      <vt:lpstr>Aim, Reach, and P4vE Presents:  “Health equity: methods to support communities” </vt:lpstr>
      <vt:lpstr>Disclosure</vt:lpstr>
      <vt:lpstr>objectiveS</vt:lpstr>
      <vt:lpstr>historical context/background</vt:lpstr>
      <vt:lpstr>What is Health disparity?</vt:lpstr>
      <vt:lpstr>PowerPoint Presentation</vt:lpstr>
      <vt:lpstr>What is Health equity?</vt:lpstr>
      <vt:lpstr>PowerPoint Presentation</vt:lpstr>
      <vt:lpstr>Covid19 –The great magnifier</vt:lpstr>
      <vt:lpstr>PowerPoint Presentation</vt:lpstr>
      <vt:lpstr>PowerPoint Presentation</vt:lpstr>
      <vt:lpstr>Culturally Competent communications: Pragmatic approach to messaging</vt:lpstr>
      <vt:lpstr>Meet people where they are!</vt:lpstr>
      <vt:lpstr>Can I get a witness?</vt:lpstr>
      <vt:lpstr>What does success look like for you?</vt:lpstr>
      <vt:lpstr>Characteristics of a successful Program</vt:lpstr>
      <vt:lpstr>Community engagement &amp; the charge forward</vt:lpstr>
      <vt:lpstr>Community engagement &amp; the charge forward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vaccine equity event:</dc:title>
  <dc:creator>Daniel Fagbuyi</dc:creator>
  <cp:lastModifiedBy>Bradley Ward</cp:lastModifiedBy>
  <cp:revision>20</cp:revision>
  <dcterms:created xsi:type="dcterms:W3CDTF">2021-06-28T05:35:07Z</dcterms:created>
  <dcterms:modified xsi:type="dcterms:W3CDTF">2022-09-29T02:44:42Z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0x0101002320CA019E6D83468B49A8C1ACE4E28C</vt:lpwstr>
  </property>
</Properties>
</file>