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1"/>
  </p:sldMasterIdLst>
  <p:notesMasterIdLst>
    <p:notesMasterId r:id="rId13"/>
  </p:notesMasterIdLst>
  <p:sldIdLst>
    <p:sldId id="414" r:id="rId2"/>
    <p:sldId id="297" r:id="rId3"/>
    <p:sldId id="301" r:id="rId4"/>
    <p:sldId id="288" r:id="rId5"/>
    <p:sldId id="289" r:id="rId6"/>
    <p:sldId id="290" r:id="rId7"/>
    <p:sldId id="291" r:id="rId8"/>
    <p:sldId id="292" r:id="rId9"/>
    <p:sldId id="293" r:id="rId10"/>
    <p:sldId id="29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Kimball" initials="GK" lastIdx="2" clrIdx="0">
    <p:extLst>
      <p:ext uri="{19B8F6BF-5375-455C-9EA6-DF929625EA0E}">
        <p15:presenceInfo xmlns:p15="http://schemas.microsoft.com/office/powerpoint/2012/main" userId="S::gkimball@kimballpr.com::47fb5f47-7f8e-4af5-93ae-1765212f2fd2" providerId="AD"/>
      </p:ext>
    </p:extLst>
  </p:cmAuthor>
  <p:cmAuthor id="2" name="Lisa Jacques-Carroll" initials="LJC" lastIdx="2" clrIdx="1">
    <p:extLst>
      <p:ext uri="{19B8F6BF-5375-455C-9EA6-DF929625EA0E}">
        <p15:presenceInfo xmlns:p15="http://schemas.microsoft.com/office/powerpoint/2012/main" userId="15af011efba643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C8B"/>
    <a:srgbClr val="2B4F91"/>
    <a:srgbClr val="F6D08C"/>
    <a:srgbClr val="1D7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C3FC0-ABDA-49D3-A50F-16ECB3640E80}" v="3" dt="2021-06-10T16:09:32.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877"/>
  </p:normalViewPr>
  <p:slideViewPr>
    <p:cSldViewPr snapToGrid="0" snapToObjects="1">
      <p:cViewPr varScale="1">
        <p:scale>
          <a:sx n="49" d="100"/>
          <a:sy n="49" d="100"/>
        </p:scale>
        <p:origin x="468" y="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61" d="100"/>
          <a:sy n="161" d="100"/>
        </p:scale>
        <p:origin x="2952"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vor Jennings" userId="6ce658fd-eb2a-4065-94a7-b4fea58d3548" providerId="ADAL" clId="{482C3FC0-ABDA-49D3-A50F-16ECB3640E80}"/>
    <pc:docChg chg="custSel modSld">
      <pc:chgData name="Trevor Jennings" userId="6ce658fd-eb2a-4065-94a7-b4fea58d3548" providerId="ADAL" clId="{482C3FC0-ABDA-49D3-A50F-16ECB3640E80}" dt="2021-06-10T16:10:17.548" v="30" actId="1076"/>
      <pc:docMkLst>
        <pc:docMk/>
      </pc:docMkLst>
      <pc:sldChg chg="addSp delSp modSp mod modClrScheme chgLayout">
        <pc:chgData name="Trevor Jennings" userId="6ce658fd-eb2a-4065-94a7-b4fea58d3548" providerId="ADAL" clId="{482C3FC0-ABDA-49D3-A50F-16ECB3640E80}" dt="2021-06-10T16:10:17.548" v="30" actId="1076"/>
        <pc:sldMkLst>
          <pc:docMk/>
          <pc:sldMk cId="146741027" sldId="414"/>
        </pc:sldMkLst>
        <pc:spChg chg="mod ord">
          <ac:chgData name="Trevor Jennings" userId="6ce658fd-eb2a-4065-94a7-b4fea58d3548" providerId="ADAL" clId="{482C3FC0-ABDA-49D3-A50F-16ECB3640E80}" dt="2021-06-10T16:09:55.673" v="29" actId="20577"/>
          <ac:spMkLst>
            <pc:docMk/>
            <pc:sldMk cId="146741027" sldId="414"/>
            <ac:spMk id="2" creationId="{E0AE4417-2A34-3D47-B35A-15C68FA46F22}"/>
          </ac:spMkLst>
        </pc:spChg>
        <pc:spChg chg="del mod ord">
          <ac:chgData name="Trevor Jennings" userId="6ce658fd-eb2a-4065-94a7-b4fea58d3548" providerId="ADAL" clId="{482C3FC0-ABDA-49D3-A50F-16ECB3640E80}" dt="2021-06-10T16:06:57.492" v="0" actId="700"/>
          <ac:spMkLst>
            <pc:docMk/>
            <pc:sldMk cId="146741027" sldId="414"/>
            <ac:spMk id="3" creationId="{5A203CC3-4A09-7549-B554-13824C390524}"/>
          </ac:spMkLst>
        </pc:spChg>
        <pc:spChg chg="mod ord">
          <ac:chgData name="Trevor Jennings" userId="6ce658fd-eb2a-4065-94a7-b4fea58d3548" providerId="ADAL" clId="{482C3FC0-ABDA-49D3-A50F-16ECB3640E80}" dt="2021-06-10T16:06:57.492" v="0" actId="700"/>
          <ac:spMkLst>
            <pc:docMk/>
            <pc:sldMk cId="146741027" sldId="414"/>
            <ac:spMk id="4" creationId="{2AFEDB32-D093-9A44-9909-48DBB562A674}"/>
          </ac:spMkLst>
        </pc:spChg>
        <pc:spChg chg="add del mod ord">
          <ac:chgData name="Trevor Jennings" userId="6ce658fd-eb2a-4065-94a7-b4fea58d3548" providerId="ADAL" clId="{482C3FC0-ABDA-49D3-A50F-16ECB3640E80}" dt="2021-06-10T16:07:16.408" v="3"/>
          <ac:spMkLst>
            <pc:docMk/>
            <pc:sldMk cId="146741027" sldId="414"/>
            <ac:spMk id="5" creationId="{8CD01B54-ABD1-497E-9D4C-513597C302B2}"/>
          </ac:spMkLst>
        </pc:spChg>
        <pc:spChg chg="add mod">
          <ac:chgData name="Trevor Jennings" userId="6ce658fd-eb2a-4065-94a7-b4fea58d3548" providerId="ADAL" clId="{482C3FC0-ABDA-49D3-A50F-16ECB3640E80}" dt="2021-06-10T16:09:44.247" v="23" actId="1076"/>
          <ac:spMkLst>
            <pc:docMk/>
            <pc:sldMk cId="146741027" sldId="414"/>
            <ac:spMk id="6" creationId="{F39F6FF7-32B3-48C8-8A4D-2E5F793EAFFA}"/>
          </ac:spMkLst>
        </pc:spChg>
        <pc:spChg chg="add mod">
          <ac:chgData name="Trevor Jennings" userId="6ce658fd-eb2a-4065-94a7-b4fea58d3548" providerId="ADAL" clId="{482C3FC0-ABDA-49D3-A50F-16ECB3640E80}" dt="2021-06-10T16:10:17.548" v="30" actId="1076"/>
          <ac:spMkLst>
            <pc:docMk/>
            <pc:sldMk cId="146741027" sldId="414"/>
            <ac:spMk id="7" creationId="{87BF211C-CCC5-4EF8-ACFE-0622D0CDB483}"/>
          </ac:spMkLst>
        </pc:spChg>
        <pc:spChg chg="add mod">
          <ac:chgData name="Trevor Jennings" userId="6ce658fd-eb2a-4065-94a7-b4fea58d3548" providerId="ADAL" clId="{482C3FC0-ABDA-49D3-A50F-16ECB3640E80}" dt="2021-06-10T16:09:37.433" v="22" actId="1076"/>
          <ac:spMkLst>
            <pc:docMk/>
            <pc:sldMk cId="146741027" sldId="414"/>
            <ac:spMk id="8" creationId="{97E6F5E5-FD08-4BA7-B186-DAADD8EC2E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C2D08-F9C4-E944-8A55-7E7970415DB7}"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EF891-D36A-6349-8197-353EC8A00BEE}" type="slidenum">
              <a:rPr lang="en-US" smtClean="0"/>
              <a:t>‹#›</a:t>
            </a:fld>
            <a:endParaRPr lang="en-US"/>
          </a:p>
        </p:txBody>
      </p:sp>
    </p:spTree>
    <p:extLst>
      <p:ext uri="{BB962C8B-B14F-4D97-AF65-F5344CB8AC3E}">
        <p14:creationId xmlns:p14="http://schemas.microsoft.com/office/powerpoint/2010/main" val="190692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359757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health.harvard.edu/diseases-and-conditions/preventing-the-spread-of-the-coronavirus" TargetMode="External"/><Relationship Id="rId5" Type="http://schemas.openxmlformats.org/officeDocument/2006/relationships/hyperlink" Target="https://dnascience.plos.org/2020/12/17/the-first-covid-19-vaccines-whats-mrna-got-to-do-with-it/" TargetMode="External"/><Relationship Id="rId4" Type="http://schemas.openxmlformats.org/officeDocument/2006/relationships/hyperlink" Target="https://www.nature.com/articles/s41586-020-2639-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coronavirus/2019-ncov/testing/diagnostic-testing.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coronavirus/2019-ncov/testing/serology-overview.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coronavirus/2019-ncov/index.htm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webmd.com/children/vaccines/measles-faq" TargetMode="External"/><Relationship Id="rId3" Type="http://schemas.openxmlformats.org/officeDocument/2006/relationships/hyperlink" Target="https://www.webmd.com/lung/coronavirus" TargetMode="External"/><Relationship Id="rId7" Type="http://schemas.openxmlformats.org/officeDocument/2006/relationships/hyperlink" Target="https://www.webmd.com/baby/guide/pregnancy-test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fda.gov/media/144246/download" TargetMode="External"/><Relationship Id="rId5" Type="http://schemas.openxmlformats.org/officeDocument/2006/relationships/hyperlink" Target="https://www.webmd.com/cold-and-flu/features/what-is-pandemic" TargetMode="External"/><Relationship Id="rId10" Type="http://schemas.openxmlformats.org/officeDocument/2006/relationships/hyperlink" Target="https://www.webmd.com/allergies/allergic-reaction-causes" TargetMode="External"/><Relationship Id="rId4" Type="http://schemas.openxmlformats.org/officeDocument/2006/relationships/hyperlink" Target="https://www.webmd.com/baby/should-i-eat-my-placenta" TargetMode="External"/><Relationship Id="rId9" Type="http://schemas.openxmlformats.org/officeDocument/2006/relationships/hyperlink" Target="https://www.webmd.com/baby/ss/slideshow-understanding-fertility-ovul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2</a:t>
            </a:fld>
            <a:endParaRPr lang="en-US"/>
          </a:p>
        </p:txBody>
      </p:sp>
    </p:spTree>
    <p:extLst>
      <p:ext uri="{BB962C8B-B14F-4D97-AF65-F5344CB8AC3E}">
        <p14:creationId xmlns:p14="http://schemas.microsoft.com/office/powerpoint/2010/main" val="108393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https://</a:t>
            </a:r>
            <a:r>
              <a:rPr lang="en-US" dirty="0" err="1"/>
              <a:t>www.cdc.gov</a:t>
            </a:r>
            <a:r>
              <a:rPr lang="en-US" dirty="0"/>
              <a:t>/coronavirus/2019-ncov/vaccines/</a:t>
            </a:r>
            <a:r>
              <a:rPr lang="en-US" dirty="0" err="1"/>
              <a:t>facts.html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11</a:t>
            </a:fld>
            <a:endParaRPr lang="en-US"/>
          </a:p>
        </p:txBody>
      </p:sp>
    </p:spTree>
    <p:extLst>
      <p:ext uri="{BB962C8B-B14F-4D97-AF65-F5344CB8AC3E}">
        <p14:creationId xmlns:p14="http://schemas.microsoft.com/office/powerpoint/2010/main" val="76360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vaccine is authorized or approved for use in the US there are many vaccine safety monitoring systems in place to watch for possible side effects. This monitoring can pick up adverse events that may not have been seen during clinical trials. If an unexpected adverse event is found, experts will quickly study it to see if it is a true safety concern and then decide the actions to take and if changes to the vaccine recommendations are needed.</a:t>
            </a:r>
          </a:p>
          <a:p>
            <a:endParaRPr lang="en-US" dirty="0"/>
          </a:p>
          <a:p>
            <a:r>
              <a:rPr lang="en-US" dirty="0"/>
              <a:t>On the right is an infographic on COVID-19 vaccine safety developed by Vaccinate Your Family which reviews the various safety monitoring systems in the U.S.</a:t>
            </a:r>
          </a:p>
        </p:txBody>
      </p:sp>
      <p:sp>
        <p:nvSpPr>
          <p:cNvPr id="4" name="Slide Number Placeholder 3"/>
          <p:cNvSpPr>
            <a:spLocks noGrp="1"/>
          </p:cNvSpPr>
          <p:nvPr>
            <p:ph type="sldNum" sz="quarter" idx="5"/>
          </p:nvPr>
        </p:nvSpPr>
        <p:spPr/>
        <p:txBody>
          <a:bodyPr/>
          <a:lstStyle/>
          <a:p>
            <a:fld id="{08EEF891-D36A-6349-8197-353EC8A00BEE}" type="slidenum">
              <a:rPr lang="en-US" smtClean="0"/>
              <a:t>3</a:t>
            </a:fld>
            <a:endParaRPr lang="en-US"/>
          </a:p>
        </p:txBody>
      </p:sp>
    </p:spTree>
    <p:extLst>
      <p:ext uri="{BB962C8B-B14F-4D97-AF65-F5344CB8AC3E}">
        <p14:creationId xmlns:p14="http://schemas.microsoft.com/office/powerpoint/2010/main" val="94357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Let’s turn our attention to some of the myths we hear abou</a:t>
            </a:r>
            <a:r>
              <a:rPr lang="en-US" dirty="0"/>
              <a:t>t the vaccine.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AND 2. The vaccine for COVID-19 cannot and will not give you COVID-19. The two authorized mRNA vaccines instruct your cells to reproduce a protein that is part of the SARS-CoV-2 coronavirus, which helps your body recognize and fight the virus, if it comes along. </a:t>
            </a:r>
            <a:r>
              <a:rPr lang="en-US" sz="1200" b="0" i="0" u="sng" kern="1200" dirty="0">
                <a:solidFill>
                  <a:schemeClr val="tx1"/>
                </a:solidFill>
                <a:effectLst/>
                <a:latin typeface="+mn-lt"/>
                <a:ea typeface="+mn-ea"/>
                <a:cs typeface="+mn-cs"/>
              </a:rPr>
              <a:t>The COVID-19 vaccine does not contain the SARS-Co-2 virus, so you cannot get COVID-19 from the vaccine. The protein that helps your immune system recognize and fight the virus does not cause infection of any sort. </a:t>
            </a:r>
            <a:r>
              <a:rPr lang="en-US" u="sng" dirty="0"/>
              <a:t>mRNA vaccines use lab-created mRNA encapsulated within nanoparticles. </a:t>
            </a:r>
            <a:r>
              <a:rPr lang="en-US" dirty="0"/>
              <a:t>Translation of the mRNA results in the development of a protein antigen that triggers an immune response (</a:t>
            </a:r>
            <a:r>
              <a:rPr lang="en-US" b="1" dirty="0">
                <a:hlinkClick r:id="rId3"/>
              </a:rPr>
              <a:t>Schlake, 2012</a:t>
            </a:r>
            <a:r>
              <a:rPr lang="en-US" dirty="0"/>
              <a:t>). mRNA vaccines deliver mRNA directly to the cytoplasm, where it is transcribed by ribosomes</a:t>
            </a:r>
            <a:r>
              <a:rPr lang="en-US" u="sng" dirty="0"/>
              <a:t>. The mRNA does not enter the nucleus and therefore cannot be incorporated into the genome. Its presence in the cell is transient, and it is quickly metabolized and eliminated via cellular processing mechanisms (</a:t>
            </a:r>
            <a:r>
              <a:rPr lang="en-US" b="1" u="sng" dirty="0">
                <a:hlinkClick r:id="rId4"/>
              </a:rPr>
              <a:t>Walsh, 2020</a:t>
            </a:r>
            <a:r>
              <a:rPr lang="en-US" u="sng" dirty="0"/>
              <a:t>). mRNA vaccines do not utilize any element of an organism</a:t>
            </a:r>
            <a:r>
              <a:rPr lang="en-US" dirty="0"/>
              <a:t>. First, some things that the new vaccines are not and cannot do:</a:t>
            </a:r>
            <a:br>
              <a:rPr lang="en-US" dirty="0"/>
            </a:br>
            <a:r>
              <a:rPr lang="en-US" dirty="0"/>
              <a:t>• They aren’t viruses.</a:t>
            </a:r>
            <a:br>
              <a:rPr lang="en-US" dirty="0"/>
            </a:br>
            <a:r>
              <a:rPr lang="en-US" dirty="0"/>
              <a:t>• They aren’t “natural” – they’re synthesized.</a:t>
            </a:r>
            <a:br>
              <a:rPr lang="en-US" dirty="0"/>
            </a:br>
            <a:r>
              <a:rPr lang="en-US" dirty="0"/>
              <a:t>• They can’t enter a nucleus of a human cell and mutate our DNA. Even if they did, they’d encode the viral spike protein – as a vaccine does.</a:t>
            </a:r>
            <a:br>
              <a:rPr lang="en-US" dirty="0"/>
            </a:br>
            <a:r>
              <a:rPr lang="en-US" dirty="0"/>
              <a:t>• They aren’t derived from human embryos or fetuses. </a:t>
            </a:r>
            <a:r>
              <a:rPr lang="en-US" dirty="0">
                <a:hlinkClick r:id="rId5"/>
              </a:rPr>
              <a:t>https://dnascience.plos.org/2020/12/17/the-first-covid-19-vaccines-whats-mrna-got-to-do-with-it/</a:t>
            </a:r>
            <a:endParaRPr lang="en-US" dirty="0"/>
          </a:p>
          <a:p>
            <a:r>
              <a:rPr lang="en-US" dirty="0">
                <a:hlinkClick r:id="rId6"/>
              </a:rPr>
              <a:t>https://www.health.harvard.edu/diseases-and-conditions/preventing-the-spread-of-the-coronavirus</a:t>
            </a: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two COVID-19 vaccines available to us are designed to help your body’s immune system fight the coronavirus. The messenger RNA from two of the first types of COVID-19 vaccines does enter cells, but not the nucleus of the cells where DNA resides. The mRNA does its job to cause the cell to make protein to stimulate the immune system, and then it quickly breaks down — without affecting your DNA.</a:t>
            </a:r>
          </a:p>
          <a:p>
            <a:endParaRPr lang="en-US" dirty="0"/>
          </a:p>
          <a:p>
            <a:r>
              <a:rPr lang="en-US" dirty="0">
                <a:highlight>
                  <a:srgbClr val="FFFF00"/>
                </a:highlight>
              </a:rPr>
              <a:t>3</a:t>
            </a:r>
            <a:r>
              <a:rPr lang="en-US" sz="1200" b="0" i="0" kern="1200" dirty="0">
                <a:solidFill>
                  <a:schemeClr val="tx1"/>
                </a:solidFill>
                <a:effectLst/>
                <a:highlight>
                  <a:srgbClr val="FFFF00"/>
                </a:highlight>
                <a:latin typeface="+mn-lt"/>
                <a:ea typeface="+mn-ea"/>
                <a:cs typeface="+mn-cs"/>
              </a:rPr>
              <a:t>. Individuals who get the COVID-19 vaccination still need to practice infection prevention precautions. Keep your mask on and continue staying at least 6 feet from people outside your household, until further notice. Vaccines do not stop the coronavirus from entering your body; they only prevent you from developing moderate to severe COVID-19. It’s not yet clear if people vaccinated for COVID-19 can still carry and transmit the virus, even when they themselves don’t get sick.</a:t>
            </a:r>
          </a:p>
          <a:p>
            <a:endParaRPr lang="en-US" sz="1200" b="0" i="0" kern="1200" dirty="0">
              <a:solidFill>
                <a:schemeClr val="tx1"/>
              </a:solidFill>
              <a:effectLst/>
              <a:latin typeface="+mn-lt"/>
              <a:ea typeface="+mn-ea"/>
              <a:cs typeface="+mn-cs"/>
            </a:endParaRPr>
          </a:p>
          <a:p>
            <a:r>
              <a:rPr lang="en-US" dirty="0"/>
              <a:t>https://</a:t>
            </a:r>
            <a:r>
              <a:rPr lang="en-US" dirty="0" err="1"/>
              <a:t>www.hopkinsmedicine.org</a:t>
            </a:r>
            <a:r>
              <a:rPr lang="en-US" dirty="0"/>
              <a:t>/coronavirus/covid-19-vaccine/</a:t>
            </a:r>
            <a:r>
              <a:rPr lang="en-US" dirty="0" err="1"/>
              <a:t>for-patients.html#mythbusters</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4</a:t>
            </a:fld>
            <a:endParaRPr lang="en-US"/>
          </a:p>
        </p:txBody>
      </p:sp>
    </p:spTree>
    <p:extLst>
      <p:ext uri="{BB962C8B-B14F-4D97-AF65-F5344CB8AC3E}">
        <p14:creationId xmlns:p14="http://schemas.microsoft.com/office/powerpoint/2010/main" val="232749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a:t>
            </a:r>
            <a:r>
              <a:rPr lang="en-US" dirty="0" err="1"/>
              <a:t>www.cdc.gov</a:t>
            </a:r>
            <a:r>
              <a:rPr lang="en-US" dirty="0"/>
              <a:t>/coronavirus/2019-ncov/vaccines/about-vaccines/vaccine-</a:t>
            </a:r>
            <a:r>
              <a:rPr lang="en-US" dirty="0" err="1"/>
              <a:t>myths.html</a:t>
            </a:r>
            <a:r>
              <a:rPr lang="en-US" dirty="0"/>
              <a:t>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p>
          <a:p>
            <a:endParaRPr lang="en-US" dirty="0">
              <a:cs typeface="Calibri"/>
            </a:endParaRPr>
          </a:p>
          <a:p>
            <a:r>
              <a:rPr lang="en-US" sz="1200" b="0" i="0" kern="1200" dirty="0">
                <a:solidFill>
                  <a:schemeClr val="tx1"/>
                </a:solidFill>
                <a:effectLst/>
                <a:latin typeface="+mn-lt"/>
                <a:ea typeface="+mn-ea"/>
                <a:cs typeface="+mn-cs"/>
              </a:rPr>
              <a:t>Neither the recently authorized and recommended vaccines nor the other COVID-19 vaccines currently in clinical trials in the United States can cause you to test positive on </a:t>
            </a:r>
            <a:r>
              <a:rPr lang="en-US" sz="1200" b="0" i="0" u="sng" kern="1200" dirty="0">
                <a:solidFill>
                  <a:schemeClr val="tx1"/>
                </a:solidFill>
                <a:effectLst/>
                <a:latin typeface="+mn-lt"/>
                <a:ea typeface="+mn-ea"/>
                <a:cs typeface="+mn-cs"/>
                <a:hlinkClick r:id="rId3"/>
              </a:rPr>
              <a:t>viral tests</a:t>
            </a:r>
            <a:r>
              <a:rPr lang="en-US" sz="1200" b="0" i="0" kern="1200" dirty="0">
                <a:solidFill>
                  <a:schemeClr val="tx1"/>
                </a:solidFill>
                <a:effectLst/>
                <a:latin typeface="+mn-lt"/>
                <a:ea typeface="+mn-ea"/>
                <a:cs typeface="+mn-cs"/>
              </a:rPr>
              <a:t>, which are used to see if you have a </a:t>
            </a:r>
            <a:r>
              <a:rPr lang="en-US" sz="1200" b="1" i="0" kern="1200" dirty="0">
                <a:solidFill>
                  <a:schemeClr val="tx1"/>
                </a:solidFill>
                <a:effectLst/>
                <a:latin typeface="+mn-lt"/>
                <a:ea typeface="+mn-ea"/>
                <a:cs typeface="+mn-cs"/>
              </a:rPr>
              <a:t>current infection</a:t>
            </a:r>
            <a:r>
              <a:rPr lang="en-US" sz="1200" b="0" i="0" kern="1200" dirty="0">
                <a:solidFill>
                  <a:schemeClr val="tx1"/>
                </a:solidFill>
                <a:effectLst/>
                <a:latin typeface="+mn-lt"/>
                <a:ea typeface="+mn-ea"/>
                <a:cs typeface="+mn-cs"/>
              </a:rPr>
              <a:t>.​ Molecular and antigen tests. Molecular tests detec</a:t>
            </a:r>
            <a:r>
              <a:rPr lang="en-US" dirty="0"/>
              <a:t>t the SARS-CoV2 virus. The antigen tests detect specific proteins made by the virus.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your body develops an immune response—the goal of vaccination—there is a possibility you may test positive on some </a:t>
            </a:r>
            <a:r>
              <a:rPr lang="en-US" sz="1200" b="0" i="0" u="sng" kern="1200" dirty="0">
                <a:solidFill>
                  <a:schemeClr val="tx1"/>
                </a:solidFill>
                <a:effectLst/>
                <a:latin typeface="+mn-lt"/>
                <a:ea typeface="+mn-ea"/>
                <a:cs typeface="+mn-cs"/>
                <a:hlinkClick r:id="rId4"/>
              </a:rPr>
              <a:t>antibody tests</a:t>
            </a:r>
            <a:r>
              <a:rPr lang="en-US" sz="1200" b="0" i="0" kern="1200" dirty="0">
                <a:solidFill>
                  <a:schemeClr val="tx1"/>
                </a:solidFill>
                <a:effectLst/>
                <a:latin typeface="+mn-lt"/>
                <a:ea typeface="+mn-ea"/>
                <a:cs typeface="+mn-cs"/>
              </a:rPr>
              <a:t>. Antibody tests indicate you had a </a:t>
            </a:r>
            <a:r>
              <a:rPr lang="en-US" sz="1200" b="1" i="0" kern="1200" dirty="0">
                <a:solidFill>
                  <a:schemeClr val="tx1"/>
                </a:solidFill>
                <a:effectLst/>
                <a:latin typeface="+mn-lt"/>
                <a:ea typeface="+mn-ea"/>
                <a:cs typeface="+mn-cs"/>
              </a:rPr>
              <a:t>previous infection</a:t>
            </a:r>
            <a:r>
              <a:rPr lang="en-US" sz="1200" b="0" i="0" kern="1200" dirty="0">
                <a:solidFill>
                  <a:schemeClr val="tx1"/>
                </a:solidFill>
                <a:effectLst/>
                <a:latin typeface="+mn-lt"/>
                <a:ea typeface="+mn-ea"/>
                <a:cs typeface="+mn-cs"/>
              </a:rPr>
              <a:t> and that you may have some level of protection against the virus.</a:t>
            </a:r>
          </a:p>
          <a:p>
            <a:r>
              <a:rPr lang="en-US" dirty="0"/>
              <a:t>Current Antibody tests – test for antibodies against spike protein fighting cells, so remember the whole point of getting vaccinated was to develop fighting cells that would sit, ready primed, ready to fight off the actual disease. So as a result, you may test positive on an antibody test after you get vaccinated. There is another antibody test called the nucleocapsid protein test – this one should be used instead.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8EEF891-D36A-6349-8197-353EC8A00BEE}" type="slidenum">
              <a:rPr lang="en-US" smtClean="0"/>
              <a:t>5</a:t>
            </a:fld>
            <a:endParaRPr lang="en-US"/>
          </a:p>
        </p:txBody>
      </p:sp>
    </p:spTree>
    <p:extLst>
      <p:ext uri="{BB962C8B-B14F-4D97-AF65-F5344CB8AC3E}">
        <p14:creationId xmlns:p14="http://schemas.microsoft.com/office/powerpoint/2010/main" val="48163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99109"/>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1. COVID-19 vaccination will help keep you from getting COVID-19. Getting a COVID-19 vaccine will help create an immune response in your body against the virus without your having to experience illness. Remember our discussion on vaccine induced versus natural immunity. I think, most of us can agree that the risk of getting COVID-19 disease and getting immunity that way is too great a risk to take. Not everyone does well with the disease. We have over 450K deaths now from this disease, in people of all ages, all races, those with and those without medical conditions.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2. Experts also believe that getting a COVID-19 vaccine may help keep you from getting seriously ill even if you do get COVID-19.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That was the one of the main goals of vaccine manufacturers. We know that so many people are asymptomatic with COVID-19. One of the goals is that the vaccine does not only prevent mild or asymptomatic infection but more importantly that even if you get a mild disease after vaccination, you will not end up hospitalized or dying from the disease.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Similar to the flu vaccine. The flu vaccine decreases your chances of hospitalizations and deaths from the flu. </a:t>
            </a:r>
          </a:p>
        </p:txBody>
      </p:sp>
      <p:sp>
        <p:nvSpPr>
          <p:cNvPr id="4" name="Slide Number Placeholder 3"/>
          <p:cNvSpPr>
            <a:spLocks noGrp="1"/>
          </p:cNvSpPr>
          <p:nvPr>
            <p:ph type="sldNum" sz="quarter" idx="5"/>
          </p:nvPr>
        </p:nvSpPr>
        <p:spPr/>
        <p:txBody>
          <a:bodyPr/>
          <a:lstStyle/>
          <a:p>
            <a:fld id="{08EEF891-D36A-6349-8197-353EC8A00BEE}" type="slidenum">
              <a:rPr lang="en-US" smtClean="0"/>
              <a:t>6</a:t>
            </a:fld>
            <a:endParaRPr lang="en-US"/>
          </a:p>
        </p:txBody>
      </p:sp>
    </p:spTree>
    <p:extLst>
      <p:ext uri="{BB962C8B-B14F-4D97-AF65-F5344CB8AC3E}">
        <p14:creationId xmlns:p14="http://schemas.microsoft.com/office/powerpoint/2010/main" val="328178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solidFill>
                  <a:schemeClr val="tx2"/>
                </a:solidFill>
              </a:rPr>
              <a:t>If I had COVID-19, do I need the vaccine?  </a:t>
            </a:r>
          </a:p>
          <a:p>
            <a:pPr lvl="1"/>
            <a:r>
              <a:rPr lang="en-US" dirty="0"/>
              <a:t>Yes. People who had COVID-19 are recommended to get the vaccine after they have recovered.</a:t>
            </a:r>
          </a:p>
          <a:p>
            <a:r>
              <a:rPr lang="en-US" sz="2200" b="1" dirty="0">
                <a:solidFill>
                  <a:schemeClr val="tx2"/>
                </a:solidFill>
              </a:rPr>
              <a:t>Can a person spread the virus after they are vaccinated against COVID-19?  </a:t>
            </a:r>
          </a:p>
          <a:p>
            <a:pPr lvl="1"/>
            <a:r>
              <a:rPr lang="en-US" dirty="0"/>
              <a:t>The COVID-19 vaccines have been shown to be highly effective at preventing disease, but they might not prevent infection without symptoms. What this means is that if a vaccinated person can still be infected, even without symptoms, they could spread the virus. </a:t>
            </a:r>
          </a:p>
          <a:p>
            <a:pPr lvl="1"/>
            <a:r>
              <a:rPr lang="en-US" dirty="0"/>
              <a:t>Studies will soon be completed to determine whether this is possible. However, given this uncertainty, vaccinated people should still use masks and practice social distancing measures.</a:t>
            </a:r>
          </a:p>
          <a:p>
            <a:endParaRPr lang="en-US" dirty="0"/>
          </a:p>
          <a:p>
            <a:r>
              <a:rPr lang="en-US" dirty="0"/>
              <a:t>https://</a:t>
            </a:r>
            <a:r>
              <a:rPr lang="en-US" dirty="0" err="1"/>
              <a:t>www.cdc.gov</a:t>
            </a:r>
            <a:r>
              <a:rPr lang="en-US" dirty="0"/>
              <a:t>/coronavirus/2019-ncov/vaccines/</a:t>
            </a:r>
            <a:r>
              <a:rPr lang="en-US" dirty="0" err="1"/>
              <a:t>faq.html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7</a:t>
            </a:fld>
            <a:endParaRPr lang="en-US"/>
          </a:p>
        </p:txBody>
      </p:sp>
    </p:spTree>
    <p:extLst>
      <p:ext uri="{BB962C8B-B14F-4D97-AF65-F5344CB8AC3E}">
        <p14:creationId xmlns:p14="http://schemas.microsoft.com/office/powerpoint/2010/main" val="4536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Underlying medical conditions include asthma, diabetes, lung, heart disease etc.</a:t>
            </a:r>
          </a:p>
          <a:p>
            <a:r>
              <a:rPr lang="en-US" dirty="0"/>
              <a:t>These people are also at increased risk of severe disease if they contract COVID-19, being hospitalized, going to the ICU or dying. </a:t>
            </a:r>
          </a:p>
          <a:p>
            <a:endParaRPr lang="en-US" dirty="0"/>
          </a:p>
          <a:p>
            <a:r>
              <a:rPr lang="en-US" dirty="0"/>
              <a:t>Length of immunity: studies began mid summer 2020.. So at most 5 months of data so far (as of Feb 2021). We need to wait on more data.</a:t>
            </a:r>
          </a:p>
          <a:p>
            <a:endParaRPr lang="en-US" dirty="0"/>
          </a:p>
          <a:p>
            <a:r>
              <a:rPr lang="en-US" dirty="0"/>
              <a:t>https://</a:t>
            </a:r>
            <a:r>
              <a:rPr lang="en-US" dirty="0" err="1"/>
              <a:t>www.cdc.gov</a:t>
            </a:r>
            <a:r>
              <a:rPr lang="en-US" dirty="0"/>
              <a:t>/coronavirus/2019-ncov/vaccines/recommendations/underlying-</a:t>
            </a:r>
            <a:r>
              <a:rPr lang="en-US" dirty="0" err="1"/>
              <a:t>conditions.html</a:t>
            </a:r>
            <a:endParaRPr lang="en-US" dirty="0"/>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8</a:t>
            </a:fld>
            <a:endParaRPr lang="en-US"/>
          </a:p>
        </p:txBody>
      </p:sp>
    </p:spTree>
    <p:extLst>
      <p:ext uri="{BB962C8B-B14F-4D97-AF65-F5344CB8AC3E}">
        <p14:creationId xmlns:p14="http://schemas.microsoft.com/office/powerpoint/2010/main" val="205400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chemeClr val="tx2"/>
                </a:solidFill>
              </a:rPr>
              <a:t>What If I have an autoimmune disorder, can I get the vaccine?</a:t>
            </a:r>
          </a:p>
          <a:p>
            <a:pPr lvl="1"/>
            <a:r>
              <a:rPr lang="en-US" dirty="0"/>
              <a:t>People with autoimmune conditions may receive the authorized COVID-19 vaccines. However, they should be aware that no data are currently available on the safety of the COVID-19 vaccines for them. Individuals from this group were eligible for enrollment in clinical trials.</a:t>
            </a:r>
          </a:p>
          <a:p>
            <a:r>
              <a:rPr lang="en-US" sz="2000" b="1" dirty="0">
                <a:solidFill>
                  <a:schemeClr val="tx2"/>
                </a:solidFill>
              </a:rPr>
              <a:t>What if I have a weakened immune system? </a:t>
            </a:r>
          </a:p>
          <a:p>
            <a:pPr lvl="1"/>
            <a:r>
              <a:rPr lang="en-US" dirty="0"/>
              <a:t>People with weakened immune systems due to other illnesses  or medication </a:t>
            </a:r>
            <a:r>
              <a:rPr lang="en-US" u="sng" dirty="0">
                <a:hlinkClick r:id="rId3"/>
              </a:rPr>
              <a:t>might be at increased risk for severe COVID-19</a:t>
            </a:r>
            <a:r>
              <a:rPr lang="en-US" dirty="0"/>
              <a:t>. They may receive a COVID-19 vaccine. However, they should be aware of the limited safety data:</a:t>
            </a:r>
          </a:p>
          <a:p>
            <a:pPr lvl="2"/>
            <a:r>
              <a:rPr lang="en-US" dirty="0"/>
              <a:t>Information about the safety of COVID-19 vaccines for people who have weakened immune systems in this group is not yet available.</a:t>
            </a:r>
          </a:p>
          <a:p>
            <a:pPr lvl="2"/>
            <a:r>
              <a:rPr lang="en-US" dirty="0"/>
              <a:t>People with weakened immune systems should also be aware of the  potential for reduced immune responses to the vaccine, as well as the need to continue following all </a:t>
            </a:r>
            <a:r>
              <a:rPr lang="en-US" u="sng" dirty="0">
                <a:hlinkClick r:id="rId4"/>
              </a:rPr>
              <a:t>current guidance</a:t>
            </a:r>
            <a:r>
              <a:rPr lang="en-US" dirty="0"/>
              <a:t> to protect themselves against COVID-19.</a:t>
            </a:r>
          </a:p>
          <a:p>
            <a:pPr lvl="2"/>
            <a:r>
              <a:rPr lang="en-US" dirty="0"/>
              <a:t>Speak to your health care provider!!</a:t>
            </a:r>
          </a:p>
          <a:p>
            <a:endParaRPr lang="en-US" dirty="0"/>
          </a:p>
          <a:p>
            <a:r>
              <a:rPr lang="en-US" dirty="0"/>
              <a:t>https://</a:t>
            </a:r>
            <a:r>
              <a:rPr lang="en-US" dirty="0" err="1"/>
              <a:t>www.cdc.gov</a:t>
            </a:r>
            <a:r>
              <a:rPr lang="en-US" dirty="0"/>
              <a:t>/coronavirus/2019-ncov/vaccines/recommendations/underlying-</a:t>
            </a:r>
            <a:r>
              <a:rPr lang="en-US" dirty="0" err="1"/>
              <a:t>conditions.html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9</a:t>
            </a:fld>
            <a:endParaRPr lang="en-US"/>
          </a:p>
        </p:txBody>
      </p:sp>
    </p:spTree>
    <p:extLst>
      <p:ext uri="{BB962C8B-B14F-4D97-AF65-F5344CB8AC3E}">
        <p14:creationId xmlns:p14="http://schemas.microsoft.com/office/powerpoint/2010/main" val="250148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the rumor started that COVID-19 vaccines may affect fertility: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www.webmd.com</a:t>
            </a:r>
            <a:r>
              <a:rPr lang="en-US" sz="1200" b="0" i="0" kern="1200" dirty="0">
                <a:solidFill>
                  <a:schemeClr val="tx1"/>
                </a:solidFill>
                <a:effectLst/>
                <a:latin typeface="+mn-lt"/>
                <a:ea typeface="+mn-ea"/>
                <a:cs typeface="+mn-cs"/>
              </a:rPr>
              <a:t>/vaccines/covid-19-vaccine/news/20210112/why-covid-vaccines-are-falsely-linked-to-infertility</a:t>
            </a:r>
          </a:p>
          <a:p>
            <a:endParaRPr lang="en-US" sz="1200" b="0" i="0"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In early December, a German doctor and epidemiologist named Wolfgang </a:t>
            </a:r>
            <a:r>
              <a:rPr lang="en-US" sz="1200" b="0" i="0" u="none" kern="1200" dirty="0" err="1">
                <a:solidFill>
                  <a:schemeClr val="tx1"/>
                </a:solidFill>
                <a:effectLst/>
                <a:latin typeface="+mn-lt"/>
                <a:ea typeface="+mn-ea"/>
                <a:cs typeface="+mn-cs"/>
              </a:rPr>
              <a:t>Wodarg</a:t>
            </a:r>
            <a:r>
              <a:rPr lang="en-US" sz="1200" b="0" i="0" u="none" kern="1200" dirty="0">
                <a:solidFill>
                  <a:schemeClr val="tx1"/>
                </a:solidFill>
                <a:effectLst/>
                <a:latin typeface="+mn-lt"/>
                <a:ea typeface="+mn-ea"/>
                <a:cs typeface="+mn-cs"/>
              </a:rPr>
              <a:t>, who has been skeptical about the need for vaccines in other pandemics, teamed up with a former Pfizer employee to ask the European Medicines Agency (the European Union counterpart to the FDA) to delay the study and approval of the Pfizer/BioNTech vaccine. One of their concerns was a protein called syncytin-1, which shares similar genetic instructions with part of the spike of </a:t>
            </a:r>
            <a:r>
              <a:rPr lang="en-US" sz="1200" b="0" i="0" u="none" strike="noStrike" kern="1200" dirty="0">
                <a:solidFill>
                  <a:schemeClr val="tx1"/>
                </a:solidFill>
                <a:effectLst/>
                <a:latin typeface="+mn-lt"/>
                <a:ea typeface="+mn-ea"/>
                <a:cs typeface="+mn-cs"/>
                <a:hlinkClick r:id="rId3"/>
              </a:rPr>
              <a:t>the new coronavirus</a:t>
            </a:r>
            <a:r>
              <a:rPr lang="en-US" sz="1200" b="0" i="0" u="none" kern="1200" dirty="0">
                <a:solidFill>
                  <a:schemeClr val="tx1"/>
                </a:solidFill>
                <a:effectLst/>
                <a:latin typeface="+mn-lt"/>
                <a:ea typeface="+mn-ea"/>
                <a:cs typeface="+mn-cs"/>
              </a:rPr>
              <a:t>. That same protein is an important component of the placenta in mammals. If the vaccine causes the body to make antibodies against syncytin-1, they argued, it might also cause the body to attack and reject the protein in the human </a:t>
            </a:r>
            <a:r>
              <a:rPr lang="en-US" sz="1200" b="0" i="0" u="none" strike="noStrike" kern="1200" dirty="0">
                <a:solidFill>
                  <a:schemeClr val="tx1"/>
                </a:solidFill>
                <a:effectLst/>
                <a:latin typeface="+mn-lt"/>
                <a:ea typeface="+mn-ea"/>
                <a:cs typeface="+mn-cs"/>
                <a:hlinkClick r:id="rId4"/>
              </a:rPr>
              <a:t>placenta</a:t>
            </a:r>
            <a:r>
              <a:rPr lang="en-US" sz="1200" b="0" i="0" u="none" kern="1200" dirty="0">
                <a:solidFill>
                  <a:schemeClr val="tx1"/>
                </a:solidFill>
                <a:effectLst/>
                <a:latin typeface="+mn-lt"/>
                <a:ea typeface="+mn-ea"/>
                <a:cs typeface="+mn-cs"/>
              </a:rPr>
              <a:t>, making women infertile.</a:t>
            </a:r>
          </a:p>
          <a:p>
            <a:r>
              <a:rPr lang="en-US" sz="1200" b="0" i="0" u="none" kern="1200" dirty="0">
                <a:solidFill>
                  <a:schemeClr val="tx1"/>
                </a:solidFill>
                <a:effectLst/>
                <a:latin typeface="+mn-lt"/>
                <a:ea typeface="+mn-ea"/>
                <a:cs typeface="+mn-cs"/>
              </a:rPr>
              <a:t>Their petition was picked up by anti-vaccination blogs and websites and posted to social media. Facebook eventually removed posts about the petition from its site for spreading misinformation.</a:t>
            </a:r>
          </a:p>
          <a:p>
            <a:r>
              <a:rPr lang="en-US" sz="1200" b="0" i="0" u="none" kern="1200" dirty="0">
                <a:solidFill>
                  <a:schemeClr val="tx1"/>
                </a:solidFill>
                <a:effectLst/>
                <a:latin typeface="+mn-lt"/>
                <a:ea typeface="+mn-ea"/>
                <a:cs typeface="+mn-cs"/>
              </a:rPr>
              <a:t>The idea that vaccines could be deployed for population control was also woven into the plot of a recent, fictional miniseries on Amazon Prime Video called </a:t>
            </a:r>
            <a:r>
              <a:rPr lang="en-US" sz="1200" b="0" i="1" u="none" kern="1200" dirty="0">
                <a:solidFill>
                  <a:schemeClr val="tx1"/>
                </a:solidFill>
                <a:effectLst/>
                <a:latin typeface="+mn-lt"/>
                <a:ea typeface="+mn-ea"/>
                <a:cs typeface="+mn-cs"/>
              </a:rPr>
              <a:t>Utopia</a:t>
            </a:r>
            <a:r>
              <a:rPr lang="en-US" sz="1200" b="0" i="0" u="none" kern="1200" dirty="0">
                <a:solidFill>
                  <a:schemeClr val="tx1"/>
                </a:solidFill>
                <a:effectLst/>
                <a:latin typeface="+mn-lt"/>
                <a:ea typeface="+mn-ea"/>
                <a:cs typeface="+mn-cs"/>
              </a:rPr>
              <a:t>. In that show -- spoiler alert -- a </a:t>
            </a:r>
            <a:r>
              <a:rPr lang="en-US" sz="1200" b="0" i="0" u="none" kern="1200" dirty="0" err="1">
                <a:solidFill>
                  <a:schemeClr val="tx1"/>
                </a:solidFill>
                <a:effectLst/>
                <a:latin typeface="+mn-lt"/>
                <a:ea typeface="+mn-ea"/>
                <a:cs typeface="+mn-cs"/>
              </a:rPr>
              <a:t>drugmaker</a:t>
            </a:r>
            <a:r>
              <a:rPr lang="en-US" sz="1200" b="0" i="0" u="none" kern="1200" dirty="0">
                <a:solidFill>
                  <a:schemeClr val="tx1"/>
                </a:solidFill>
                <a:effectLst/>
                <a:latin typeface="+mn-lt"/>
                <a:ea typeface="+mn-ea"/>
                <a:cs typeface="+mn-cs"/>
              </a:rPr>
              <a:t> obsessed with population control creates the illusion of a flu </a:t>
            </a:r>
            <a:r>
              <a:rPr lang="en-US" sz="1200" b="0" i="0" u="none" strike="noStrike" kern="1200" dirty="0">
                <a:solidFill>
                  <a:schemeClr val="tx1"/>
                </a:solidFill>
                <a:effectLst/>
                <a:latin typeface="+mn-lt"/>
                <a:ea typeface="+mn-ea"/>
                <a:cs typeface="+mn-cs"/>
                <a:hlinkClick r:id="rId5"/>
              </a:rPr>
              <a:t>pandemic</a:t>
            </a:r>
            <a:r>
              <a:rPr lang="en-US" sz="1200" b="0" i="0" u="none" kern="1200" dirty="0">
                <a:solidFill>
                  <a:schemeClr val="tx1"/>
                </a:solidFill>
                <a:effectLst/>
                <a:latin typeface="+mn-lt"/>
                <a:ea typeface="+mn-ea"/>
                <a:cs typeface="+mn-cs"/>
              </a:rPr>
              <a:t> to convince people to take its vaccine, which doesn’t prevent infection, but human reproduction.</a:t>
            </a:r>
          </a:p>
          <a:p>
            <a:r>
              <a:rPr lang="en-US" sz="1200" b="0" i="0" u="none" kern="1200" dirty="0">
                <a:solidFill>
                  <a:schemeClr val="tx1"/>
                </a:solidFill>
                <a:effectLst/>
                <a:latin typeface="+mn-lt"/>
                <a:ea typeface="+mn-ea"/>
                <a:cs typeface="+mn-cs"/>
              </a:rPr>
              <a:t>A spokesperson for Amazon Studios says the series is pure fiction.</a:t>
            </a:r>
          </a:p>
          <a:p>
            <a:r>
              <a:rPr lang="en-US" sz="1200" b="0" i="0" u="none" kern="1200" dirty="0">
                <a:solidFill>
                  <a:schemeClr val="tx1"/>
                </a:solidFill>
                <a:effectLst/>
                <a:latin typeface="+mn-lt"/>
                <a:ea typeface="+mn-ea"/>
                <a:cs typeface="+mn-cs"/>
              </a:rPr>
              <a:t>“</a:t>
            </a:r>
            <a:r>
              <a:rPr lang="en-US" sz="1200" b="0" i="1" u="none" kern="1200" dirty="0">
                <a:solidFill>
                  <a:schemeClr val="tx1"/>
                </a:solidFill>
                <a:effectLst/>
                <a:latin typeface="+mn-lt"/>
                <a:ea typeface="+mn-ea"/>
                <a:cs typeface="+mn-cs"/>
              </a:rPr>
              <a:t>Utopia</a:t>
            </a:r>
            <a:r>
              <a:rPr lang="en-US" sz="1200" b="0" i="0" u="none" kern="1200" dirty="0">
                <a:solidFill>
                  <a:schemeClr val="tx1"/>
                </a:solidFill>
                <a:effectLst/>
                <a:latin typeface="+mn-lt"/>
                <a:ea typeface="+mn-ea"/>
                <a:cs typeface="+mn-cs"/>
              </a:rPr>
              <a:t> premiered on Amazon Prime Video on Sept. 25, 2020,” the spokesperson said in a statement to WebMD. “It was written 7 years ago, and was filmed prior to the COVID-19 pandemic. The series is based off of the original U.K. version, which premiered in 2013, and shares much of the same plot, including the vaccine storyline.”</a:t>
            </a:r>
          </a:p>
          <a:p>
            <a:r>
              <a:rPr lang="en-US" sz="1200" b="0" i="0" u="none" kern="1200" dirty="0">
                <a:solidFill>
                  <a:schemeClr val="tx1"/>
                </a:solidFill>
                <a:effectLst/>
                <a:latin typeface="+mn-lt"/>
                <a:ea typeface="+mn-ea"/>
                <a:cs typeface="+mn-cs"/>
              </a:rPr>
              <a:t>While the show is the stuff of creative writing minds, could something like that happen in real life?</a:t>
            </a:r>
          </a:p>
          <a:p>
            <a:r>
              <a:rPr lang="en-US" sz="1200" b="0" i="0" u="none" kern="1200" dirty="0">
                <a:solidFill>
                  <a:schemeClr val="tx1"/>
                </a:solidFill>
                <a:effectLst/>
                <a:latin typeface="+mn-lt"/>
                <a:ea typeface="+mn-ea"/>
                <a:cs typeface="+mn-cs"/>
              </a:rPr>
              <a:t>The biological basis for this idea is really shaky, Foster says.</a:t>
            </a:r>
          </a:p>
          <a:p>
            <a:r>
              <a:rPr lang="en-US" sz="1200" b="0" i="0" u="none" kern="1200" dirty="0">
                <a:solidFill>
                  <a:schemeClr val="tx1"/>
                </a:solidFill>
                <a:effectLst/>
                <a:highlight>
                  <a:srgbClr val="FFFF00"/>
                </a:highlight>
                <a:latin typeface="+mn-lt"/>
                <a:ea typeface="+mn-ea"/>
                <a:cs typeface="+mn-cs"/>
              </a:rPr>
              <a:t>The coronavirus’s spike protein and syncytin-1 share small stretches of the same genetic code, but not enough to make them a match. She says it would be like two people having phone numbers that both contain the number 7. You couldn’t dial one number to reach the other person, even though their phone numbers shared a digit.</a:t>
            </a:r>
          </a:p>
          <a:p>
            <a:r>
              <a:rPr lang="en-US" sz="1200" b="0" i="0" u="none" kern="1200" dirty="0">
                <a:solidFill>
                  <a:schemeClr val="tx1"/>
                </a:solidFill>
                <a:effectLst/>
                <a:highlight>
                  <a:srgbClr val="FFFF00"/>
                </a:highlight>
                <a:latin typeface="+mn-lt"/>
                <a:ea typeface="+mn-ea"/>
                <a:cs typeface="+mn-cs"/>
              </a:rPr>
              <a:t>“What we know is that they are similar on such a tiny level,” </a:t>
            </a:r>
            <a:r>
              <a:rPr lang="en-US" sz="1200" b="0" i="0" u="none" kern="1200" dirty="0">
                <a:solidFill>
                  <a:schemeClr val="tx1"/>
                </a:solidFill>
                <a:effectLst/>
                <a:latin typeface="+mn-lt"/>
                <a:ea typeface="+mn-ea"/>
                <a:cs typeface="+mn-cs"/>
              </a:rPr>
              <a:t>Foster says.</a:t>
            </a:r>
          </a:p>
          <a:p>
            <a:r>
              <a:rPr lang="en-US" sz="1200" b="0" i="0" u="none" kern="1200" dirty="0">
                <a:solidFill>
                  <a:schemeClr val="tx1"/>
                </a:solidFill>
                <a:effectLst/>
                <a:latin typeface="+mn-lt"/>
                <a:ea typeface="+mn-ea"/>
                <a:cs typeface="+mn-cs"/>
              </a:rPr>
              <a:t>Even </a:t>
            </a:r>
            <a:r>
              <a:rPr lang="en-US" sz="1200" b="0" i="0" u="none" kern="1200" dirty="0" err="1">
                <a:solidFill>
                  <a:schemeClr val="tx1"/>
                </a:solidFill>
                <a:effectLst/>
                <a:latin typeface="+mn-lt"/>
                <a:ea typeface="+mn-ea"/>
                <a:cs typeface="+mn-cs"/>
              </a:rPr>
              <a:t>Wodarg</a:t>
            </a:r>
            <a:r>
              <a:rPr lang="en-US" sz="1200" b="0" i="0" u="none" kern="1200" dirty="0">
                <a:solidFill>
                  <a:schemeClr val="tx1"/>
                </a:solidFill>
                <a:effectLst/>
                <a:latin typeface="+mn-lt"/>
                <a:ea typeface="+mn-ea"/>
                <a:cs typeface="+mn-cs"/>
              </a:rPr>
              <a:t>, in his petition, writes “there is no indication whether antibodies against spike proteins of SARS viruses would also act like anti-Syncytin-1 antibodies.”</a:t>
            </a:r>
          </a:p>
          <a:p>
            <a:r>
              <a:rPr lang="en-US" sz="1200" b="0" i="0" u="none" kern="1200" dirty="0">
                <a:solidFill>
                  <a:schemeClr val="tx1"/>
                </a:solidFill>
                <a:effectLst/>
                <a:latin typeface="+mn-lt"/>
                <a:ea typeface="+mn-ea"/>
                <a:cs typeface="+mn-cs"/>
              </a:rPr>
              <a:t>Indeed, data from the human studies of the Pfizer vaccine don’t bear out this theory. In the </a:t>
            </a:r>
            <a:r>
              <a:rPr lang="en-US" sz="1200" b="0" i="0" u="none" strike="noStrike" kern="1200" dirty="0">
                <a:solidFill>
                  <a:schemeClr val="tx1"/>
                </a:solidFill>
                <a:effectLst/>
                <a:latin typeface="+mn-lt"/>
                <a:ea typeface="+mn-ea"/>
                <a:cs typeface="+mn-cs"/>
                <a:hlinkClick r:id="rId6"/>
              </a:rPr>
              <a:t>Pfizer trial</a:t>
            </a:r>
            <a:r>
              <a:rPr lang="en-US" sz="1200" b="0" i="0" u="none" kern="1200" dirty="0">
                <a:solidFill>
                  <a:schemeClr val="tx1"/>
                </a:solidFill>
                <a:effectLst/>
                <a:latin typeface="+mn-lt"/>
                <a:ea typeface="+mn-ea"/>
                <a:cs typeface="+mn-cs"/>
              </a:rPr>
              <a:t>, which included more than 37,000 people, women were given </a:t>
            </a:r>
            <a:r>
              <a:rPr lang="en-US" sz="1200" b="0" i="0" u="none" strike="noStrike" kern="1200" dirty="0">
                <a:solidFill>
                  <a:schemeClr val="tx1"/>
                </a:solidFill>
                <a:effectLst/>
                <a:latin typeface="+mn-lt"/>
                <a:ea typeface="+mn-ea"/>
                <a:cs typeface="+mn-cs"/>
                <a:hlinkClick r:id="rId7"/>
              </a:rPr>
              <a:t>pregnancy tests</a:t>
            </a:r>
            <a:r>
              <a:rPr lang="en-US" sz="1200" b="0" i="0" u="none" kern="1200" dirty="0">
                <a:solidFill>
                  <a:schemeClr val="tx1"/>
                </a:solidFill>
                <a:effectLst/>
                <a:latin typeface="+mn-lt"/>
                <a:ea typeface="+mn-ea"/>
                <a:cs typeface="+mn-cs"/>
              </a:rPr>
              <a:t> before they were accepted to the study. They were excluded if they were already pregnant. </a:t>
            </a:r>
            <a:r>
              <a:rPr lang="en-US" sz="1200" b="0" i="0" u="none" kern="1200" dirty="0">
                <a:solidFill>
                  <a:schemeClr val="tx1"/>
                </a:solidFill>
                <a:effectLst/>
                <a:highlight>
                  <a:srgbClr val="FFFF00"/>
                </a:highlight>
                <a:latin typeface="+mn-lt"/>
                <a:ea typeface="+mn-ea"/>
                <a:cs typeface="+mn-cs"/>
              </a:rPr>
              <a:t>During the trial, 23 women conceived, likely by accident. Twelve of these pregnancies happened in the vaccine group, and 11 in the placebo group. They continued to be followed as part of the study. Same with </a:t>
            </a:r>
            <a:r>
              <a:rPr lang="en-US" sz="1200" b="0" i="0" u="none" kern="1200" dirty="0" err="1">
                <a:solidFill>
                  <a:schemeClr val="tx1"/>
                </a:solidFill>
                <a:effectLst/>
                <a:highlight>
                  <a:srgbClr val="FFFF00"/>
                </a:highlight>
                <a:latin typeface="+mn-lt"/>
                <a:ea typeface="+mn-ea"/>
                <a:cs typeface="+mn-cs"/>
              </a:rPr>
              <a:t>Moderna</a:t>
            </a:r>
            <a:r>
              <a:rPr lang="en-US" sz="1200" b="0" i="0" u="none" kern="1200" dirty="0">
                <a:solidFill>
                  <a:schemeClr val="tx1"/>
                </a:solidFill>
                <a:effectLst/>
                <a:highlight>
                  <a:srgbClr val="FFFF00"/>
                </a:highlight>
                <a:latin typeface="+mn-lt"/>
                <a:ea typeface="+mn-ea"/>
                <a:cs typeface="+mn-cs"/>
              </a:rPr>
              <a:t> study!</a:t>
            </a:r>
          </a:p>
          <a:p>
            <a:r>
              <a:rPr lang="en-US" sz="1200" b="0" i="0" u="none" kern="1200" dirty="0">
                <a:solidFill>
                  <a:schemeClr val="tx1"/>
                </a:solidFill>
                <a:effectLst/>
                <a:highlight>
                  <a:srgbClr val="FFFF00"/>
                </a:highlight>
                <a:latin typeface="+mn-lt"/>
                <a:ea typeface="+mn-ea"/>
                <a:cs typeface="+mn-cs"/>
              </a:rPr>
              <a:t>Paul Offit, MD, director of the Vaccine Education Center at Children’s Hospital of Philadelphia, </a:t>
            </a:r>
            <a:r>
              <a:rPr lang="en-US" sz="1200" b="0" i="0" u="none" kern="1200" dirty="0">
                <a:solidFill>
                  <a:schemeClr val="tx1"/>
                </a:solidFill>
                <a:effectLst/>
                <a:latin typeface="+mn-lt"/>
                <a:ea typeface="+mn-ea"/>
                <a:cs typeface="+mn-cs"/>
              </a:rPr>
              <a:t>says this idea really crumbles when you consider that more than 22 million people in the United States have been infected by SARS-CoV-2, the virus that causes COVID-19. In fact, experts believe that number is much higher because 22 million is just the number who have been tested and found. Most think the real number is at least 3 times that high.</a:t>
            </a:r>
          </a:p>
          <a:p>
            <a:r>
              <a:rPr lang="en-US" sz="1200" b="0" i="0" u="none" kern="1200" dirty="0">
                <a:solidFill>
                  <a:schemeClr val="tx1"/>
                </a:solidFill>
                <a:effectLst/>
                <a:latin typeface="+mn-lt"/>
                <a:ea typeface="+mn-ea"/>
                <a:cs typeface="+mn-cs"/>
              </a:rPr>
              <a:t>Offit says to consider that 70 million Americans have been infected, or about 20% of the population. If the infertility theory was true, he says, you’d expect that the body making antibodies against the natural infection would show up in our fertility statistics. It hasn’t.</a:t>
            </a:r>
          </a:p>
          <a:p>
            <a:r>
              <a:rPr lang="en-US" sz="1200" b="0" i="0" u="none" kern="1200" dirty="0">
                <a:solidFill>
                  <a:schemeClr val="tx1"/>
                </a:solidFill>
                <a:effectLst/>
                <a:latin typeface="+mn-lt"/>
                <a:ea typeface="+mn-ea"/>
                <a:cs typeface="+mn-cs"/>
              </a:rPr>
              <a:t>“There's no evidence that this pandemic has changed fertility patterns,” Offit says.</a:t>
            </a:r>
          </a:p>
          <a:p>
            <a:r>
              <a:rPr lang="en-US" sz="1200" b="0" i="0" u="none" kern="1200" dirty="0">
                <a:solidFill>
                  <a:schemeClr val="tx1"/>
                </a:solidFill>
                <a:effectLst/>
                <a:latin typeface="+mn-lt"/>
                <a:ea typeface="+mn-ea"/>
                <a:cs typeface="+mn-cs"/>
              </a:rPr>
              <a:t>He says there are cases where vaccines have caused biological effects linked to a disease. Take </a:t>
            </a:r>
            <a:r>
              <a:rPr lang="en-US" sz="1200" b="0" i="0" u="none" strike="noStrike" kern="1200" dirty="0">
                <a:solidFill>
                  <a:schemeClr val="tx1"/>
                </a:solidFill>
                <a:effectLst/>
                <a:latin typeface="+mn-lt"/>
                <a:ea typeface="+mn-ea"/>
                <a:cs typeface="+mn-cs"/>
                <a:hlinkClick r:id="rId8"/>
              </a:rPr>
              <a:t>measles</a:t>
            </a:r>
            <a:r>
              <a:rPr lang="en-US" sz="1200" b="0" i="0" u="none" kern="1200" dirty="0">
                <a:solidFill>
                  <a:schemeClr val="tx1"/>
                </a:solidFill>
                <a:effectLst/>
                <a:latin typeface="+mn-lt"/>
                <a:ea typeface="+mn-ea"/>
                <a:cs typeface="+mn-cs"/>
              </a:rPr>
              <a:t>, for example. After a measles vaccine, you can get little broken blood vessels, called petechiae, as a result of a problem with blood clotting. It’s rare, but it can happen. The vaccine causes that phenomenon, he says, because measles, the disease, can also cause it.</a:t>
            </a:r>
          </a:p>
          <a:p>
            <a:r>
              <a:rPr lang="en-US" sz="1200" b="0" i="0" u="none" kern="1200" dirty="0">
                <a:solidFill>
                  <a:schemeClr val="tx1"/>
                </a:solidFill>
                <a:effectLst/>
                <a:latin typeface="+mn-lt"/>
                <a:ea typeface="+mn-ea"/>
                <a:cs typeface="+mn-cs"/>
              </a:rPr>
              <a:t>“If natural infection doesn't alter </a:t>
            </a:r>
            <a:r>
              <a:rPr lang="en-US" sz="1200" b="0" i="0" u="none" strike="noStrike" kern="1200" dirty="0">
                <a:solidFill>
                  <a:schemeClr val="tx1"/>
                </a:solidFill>
                <a:effectLst/>
                <a:latin typeface="+mn-lt"/>
                <a:ea typeface="+mn-ea"/>
                <a:cs typeface="+mn-cs"/>
                <a:hlinkClick r:id="rId9"/>
              </a:rPr>
              <a:t>fertility</a:t>
            </a:r>
            <a:r>
              <a:rPr lang="en-US" sz="1200" b="0" i="0" u="none" kern="1200" dirty="0">
                <a:solidFill>
                  <a:schemeClr val="tx1"/>
                </a:solidFill>
                <a:effectLst/>
                <a:latin typeface="+mn-lt"/>
                <a:ea typeface="+mn-ea"/>
                <a:cs typeface="+mn-cs"/>
              </a:rPr>
              <a:t>, why would a vaccine do it?” says Offit, who has been reviewing clinical trials behind the vaccines as an adviser to the FDA.</a:t>
            </a:r>
          </a:p>
          <a:p>
            <a:r>
              <a:rPr lang="en-US" sz="1200" b="0" i="0" u="none" kern="1200" dirty="0">
                <a:solidFill>
                  <a:schemeClr val="tx1"/>
                </a:solidFill>
                <a:effectLst/>
                <a:latin typeface="+mn-lt"/>
                <a:ea typeface="+mn-ea"/>
                <a:cs typeface="+mn-cs"/>
              </a:rPr>
              <a:t>Offit admits that we don’t have all the long-term safety data we’d like on the vaccines. That’s being gathered furiously right now, as the vaccines roll out to millions of people, and reported by the CDC.</a:t>
            </a:r>
          </a:p>
          <a:p>
            <a:r>
              <a:rPr lang="en-US" sz="1200" b="0" i="0" u="none" kern="1200" dirty="0">
                <a:solidFill>
                  <a:schemeClr val="tx1"/>
                </a:solidFill>
                <a:effectLst/>
                <a:latin typeface="+mn-lt"/>
                <a:ea typeface="+mn-ea"/>
                <a:cs typeface="+mn-cs"/>
              </a:rPr>
              <a:t>But so far, he says the major issues seem to be a severe </a:t>
            </a:r>
            <a:r>
              <a:rPr lang="en-US" sz="1200" b="0" i="0" u="none" strike="noStrike" kern="1200" dirty="0">
                <a:solidFill>
                  <a:schemeClr val="tx1"/>
                </a:solidFill>
                <a:effectLst/>
                <a:latin typeface="+mn-lt"/>
                <a:ea typeface="+mn-ea"/>
                <a:cs typeface="+mn-cs"/>
                <a:hlinkClick r:id="rId10"/>
              </a:rPr>
              <a:t>allergic reaction</a:t>
            </a:r>
            <a:r>
              <a:rPr lang="en-US" sz="1200" b="0" i="0" u="none" kern="1200" dirty="0">
                <a:solidFill>
                  <a:schemeClr val="tx1"/>
                </a:solidFill>
                <a:effectLst/>
                <a:latin typeface="+mn-lt"/>
                <a:ea typeface="+mn-ea"/>
                <a:cs typeface="+mn-cs"/>
              </a:rPr>
              <a:t> that appears to happen very rarely -- in about 11 people for every million doses given. If it’s going to happen, he says, people generally know right away, when they are still under observation by nurses and doctors. Offit says the reaction, while serious, is treatable. It’s one reason why the CDC has advised people who have allergies to any part of the vaccine, including PEG or a related compound called polysorbate, to avoid these first shots.</a:t>
            </a:r>
          </a:p>
          <a:p>
            <a:r>
              <a:rPr lang="en-US" sz="1200" b="0" i="0" u="none" kern="1200" dirty="0">
                <a:solidFill>
                  <a:schemeClr val="tx1"/>
                </a:solidFill>
                <a:effectLst/>
                <a:latin typeface="+mn-lt"/>
                <a:ea typeface="+mn-ea"/>
                <a:cs typeface="+mn-cs"/>
              </a:rPr>
              <a:t>.</a:t>
            </a:r>
          </a:p>
          <a:p>
            <a:r>
              <a:rPr lang="en-US" sz="1200" b="0" i="0" u="none" kern="1200" dirty="0">
                <a:solidFill>
                  <a:schemeClr val="tx1"/>
                </a:solidFill>
                <a:effectLst/>
                <a:latin typeface="+mn-lt"/>
                <a:ea typeface="+mn-ea"/>
                <a:cs typeface="+mn-cs"/>
              </a:rPr>
              <a:t>Offit says what people should know is that they might feel pretty crummy after their shots. He says he had about 12 hours of fatigue and fever after his recent vaccine. That’s not a side effect, but the body generating a protective shield against the virus.</a:t>
            </a:r>
          </a:p>
          <a:p>
            <a:r>
              <a:rPr lang="en-US" sz="1200" b="0" i="0" u="none" kern="1200" dirty="0">
                <a:solidFill>
                  <a:schemeClr val="tx1"/>
                </a:solidFill>
                <a:effectLst/>
                <a:latin typeface="+mn-lt"/>
                <a:ea typeface="+mn-ea"/>
                <a:cs typeface="+mn-cs"/>
              </a:rPr>
              <a:t>“It was a hit,” he says, “but again, a small price to pay to avoid this virus.”</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Graphic source: https://</a:t>
            </a:r>
            <a:r>
              <a:rPr lang="en-US" sz="1200" b="0" i="0" u="none" kern="1200" dirty="0" err="1">
                <a:solidFill>
                  <a:schemeClr val="tx1"/>
                </a:solidFill>
                <a:effectLst/>
                <a:latin typeface="+mn-lt"/>
                <a:ea typeface="+mn-ea"/>
                <a:cs typeface="+mn-cs"/>
              </a:rPr>
              <a:t>www.cdc.gov</a:t>
            </a:r>
            <a:r>
              <a:rPr lang="en-US" sz="1200" b="0" i="0" u="none" kern="1200" dirty="0">
                <a:solidFill>
                  <a:schemeClr val="tx1"/>
                </a:solidFill>
                <a:effectLst/>
                <a:latin typeface="+mn-lt"/>
                <a:ea typeface="+mn-ea"/>
                <a:cs typeface="+mn-cs"/>
              </a:rPr>
              <a:t>/coronavirus/2019-ncov/vaccines/</a:t>
            </a:r>
            <a:r>
              <a:rPr lang="en-US" sz="1200" b="0" i="0" u="none" kern="1200" dirty="0" err="1">
                <a:solidFill>
                  <a:schemeClr val="tx1"/>
                </a:solidFill>
                <a:effectLst/>
                <a:latin typeface="+mn-lt"/>
                <a:ea typeface="+mn-ea"/>
                <a:cs typeface="+mn-cs"/>
              </a:rPr>
              <a:t>facts.html</a:t>
            </a:r>
            <a:endParaRPr lang="en-US"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8EEF891-D36A-6349-8197-353EC8A00BEE}" type="slidenum">
              <a:rPr lang="en-US" smtClean="0"/>
              <a:t>10</a:t>
            </a:fld>
            <a:endParaRPr lang="en-US"/>
          </a:p>
        </p:txBody>
      </p:sp>
    </p:spTree>
    <p:extLst>
      <p:ext uri="{BB962C8B-B14F-4D97-AF65-F5344CB8AC3E}">
        <p14:creationId xmlns:p14="http://schemas.microsoft.com/office/powerpoint/2010/main" val="300275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8427B4-5BCF-9440-9089-D4BEDA622A00}"/>
              </a:ext>
            </a:extLst>
          </p:cNvPr>
          <p:cNvGrpSpPr/>
          <p:nvPr userDrawn="1"/>
        </p:nvGrpSpPr>
        <p:grpSpPr>
          <a:xfrm>
            <a:off x="0" y="0"/>
            <a:ext cx="7072838" cy="6861176"/>
            <a:chOff x="-1" y="-3176"/>
            <a:chExt cx="7072838" cy="6861176"/>
          </a:xfrm>
        </p:grpSpPr>
        <p:sp>
          <p:nvSpPr>
            <p:cNvPr id="8" name="Rectangle 7">
              <a:extLst>
                <a:ext uri="{FF2B5EF4-FFF2-40B4-BE49-F238E27FC236}">
                  <a16:creationId xmlns:a16="http://schemas.microsoft.com/office/drawing/2014/main" id="{23A5360B-3020-0D4C-81B2-7B869349F399}"/>
                </a:ext>
              </a:extLst>
            </p:cNvPr>
            <p:cNvSpPr/>
            <p:nvPr/>
          </p:nvSpPr>
          <p:spPr>
            <a:xfrm>
              <a:off x="-1" y="-3176"/>
              <a:ext cx="4657242" cy="6861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9">
              <a:extLst>
                <a:ext uri="{FF2B5EF4-FFF2-40B4-BE49-F238E27FC236}">
                  <a16:creationId xmlns:a16="http://schemas.microsoft.com/office/drawing/2014/main" id="{C931C78C-06F6-FD45-A4D9-F327D030EA4A}"/>
                </a:ext>
              </a:extLst>
            </p:cNvPr>
            <p:cNvSpPr/>
            <p:nvPr/>
          </p:nvSpPr>
          <p:spPr>
            <a:xfrm rot="2700000">
              <a:off x="2099881" y="944239"/>
              <a:ext cx="4975696" cy="4970217"/>
            </a:xfrm>
            <a:custGeom>
              <a:avLst/>
              <a:gdLst>
                <a:gd name="connsiteX0" fmla="*/ 0 w 4285282"/>
                <a:gd name="connsiteY0" fmla="*/ 0 h 4285282"/>
                <a:gd name="connsiteX1" fmla="*/ 3571054 w 4285282"/>
                <a:gd name="connsiteY1" fmla="*/ 0 h 4285282"/>
                <a:gd name="connsiteX2" fmla="*/ 4285282 w 4285282"/>
                <a:gd name="connsiteY2" fmla="*/ 714228 h 4285282"/>
                <a:gd name="connsiteX3" fmla="*/ 4285282 w 4285282"/>
                <a:gd name="connsiteY3" fmla="*/ 4285282 h 4285282"/>
                <a:gd name="connsiteX4" fmla="*/ 0 w 4285282"/>
                <a:gd name="connsiteY4" fmla="*/ 4285282 h 4285282"/>
                <a:gd name="connsiteX5" fmla="*/ 0 w 4285282"/>
                <a:gd name="connsiteY5" fmla="*/ 0 h 4285282"/>
                <a:gd name="connsiteX0" fmla="*/ 164384 w 4285282"/>
                <a:gd name="connsiteY0" fmla="*/ 0 h 5019532"/>
                <a:gd name="connsiteX1" fmla="*/ 3571054 w 4285282"/>
                <a:gd name="connsiteY1" fmla="*/ 734250 h 5019532"/>
                <a:gd name="connsiteX2" fmla="*/ 4285282 w 4285282"/>
                <a:gd name="connsiteY2" fmla="*/ 1448478 h 5019532"/>
                <a:gd name="connsiteX3" fmla="*/ 4285282 w 4285282"/>
                <a:gd name="connsiteY3" fmla="*/ 5019532 h 5019532"/>
                <a:gd name="connsiteX4" fmla="*/ 0 w 4285282"/>
                <a:gd name="connsiteY4" fmla="*/ 5019532 h 5019532"/>
                <a:gd name="connsiteX5" fmla="*/ 164384 w 4285282"/>
                <a:gd name="connsiteY5" fmla="*/ 0 h 5019532"/>
                <a:gd name="connsiteX0" fmla="*/ 164384 w 4285282"/>
                <a:gd name="connsiteY0" fmla="*/ 0 h 5019532"/>
                <a:gd name="connsiteX1" fmla="*/ 3571054 w 4285282"/>
                <a:gd name="connsiteY1" fmla="*/ 734250 h 5019532"/>
                <a:gd name="connsiteX2" fmla="*/ 4285282 w 4285282"/>
                <a:gd name="connsiteY2" fmla="*/ 1448478 h 5019532"/>
                <a:gd name="connsiteX3" fmla="*/ 4285282 w 4285282"/>
                <a:gd name="connsiteY3" fmla="*/ 5019532 h 5019532"/>
                <a:gd name="connsiteX4" fmla="*/ 0 w 4285282"/>
                <a:gd name="connsiteY4" fmla="*/ 5019532 h 5019532"/>
                <a:gd name="connsiteX5" fmla="*/ 164384 w 4285282"/>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15069 w 5003094"/>
                <a:gd name="connsiteY0" fmla="*/ 0 h 4970217"/>
                <a:gd name="connsiteX1" fmla="*/ 3571054 w 5003094"/>
                <a:gd name="connsiteY1" fmla="*/ 684935 h 4970217"/>
                <a:gd name="connsiteX2" fmla="*/ 4285282 w 5003094"/>
                <a:gd name="connsiteY2" fmla="*/ 1399163 h 4970217"/>
                <a:gd name="connsiteX3" fmla="*/ 5003094 w 5003094"/>
                <a:gd name="connsiteY3" fmla="*/ 4822271 h 4970217"/>
                <a:gd name="connsiteX4" fmla="*/ 0 w 5003094"/>
                <a:gd name="connsiteY4" fmla="*/ 4970217 h 4970217"/>
                <a:gd name="connsiteX5" fmla="*/ 115069 w 5003094"/>
                <a:gd name="connsiteY5" fmla="*/ 0 h 4970217"/>
                <a:gd name="connsiteX0" fmla="*/ 115069 w 4970217"/>
                <a:gd name="connsiteY0" fmla="*/ 0 h 4970217"/>
                <a:gd name="connsiteX1" fmla="*/ 3571054 w 4970217"/>
                <a:gd name="connsiteY1" fmla="*/ 684935 h 4970217"/>
                <a:gd name="connsiteX2" fmla="*/ 4285282 w 4970217"/>
                <a:gd name="connsiteY2" fmla="*/ 1399163 h 4970217"/>
                <a:gd name="connsiteX3" fmla="*/ 4970217 w 4970217"/>
                <a:gd name="connsiteY3" fmla="*/ 4844190 h 4970217"/>
                <a:gd name="connsiteX4" fmla="*/ 0 w 4970217"/>
                <a:gd name="connsiteY4" fmla="*/ 4970217 h 4970217"/>
                <a:gd name="connsiteX5" fmla="*/ 115069 w 4970217"/>
                <a:gd name="connsiteY5" fmla="*/ 0 h 4970217"/>
                <a:gd name="connsiteX0" fmla="*/ 115069 w 5046929"/>
                <a:gd name="connsiteY0" fmla="*/ 0 h 4970217"/>
                <a:gd name="connsiteX1" fmla="*/ 3571054 w 5046929"/>
                <a:gd name="connsiteY1" fmla="*/ 684935 h 4970217"/>
                <a:gd name="connsiteX2" fmla="*/ 4285282 w 5046929"/>
                <a:gd name="connsiteY2" fmla="*/ 1399163 h 4970217"/>
                <a:gd name="connsiteX3" fmla="*/ 5046929 w 5046929"/>
                <a:gd name="connsiteY3" fmla="*/ 4811313 h 4970217"/>
                <a:gd name="connsiteX4" fmla="*/ 0 w 5046929"/>
                <a:gd name="connsiteY4" fmla="*/ 4970217 h 4970217"/>
                <a:gd name="connsiteX5" fmla="*/ 115069 w 5046929"/>
                <a:gd name="connsiteY5" fmla="*/ 0 h 4970217"/>
                <a:gd name="connsiteX0" fmla="*/ 115069 w 4975696"/>
                <a:gd name="connsiteY0" fmla="*/ 0 h 4970217"/>
                <a:gd name="connsiteX1" fmla="*/ 3571054 w 4975696"/>
                <a:gd name="connsiteY1" fmla="*/ 684935 h 4970217"/>
                <a:gd name="connsiteX2" fmla="*/ 4285282 w 4975696"/>
                <a:gd name="connsiteY2" fmla="*/ 1399163 h 4970217"/>
                <a:gd name="connsiteX3" fmla="*/ 4975696 w 4975696"/>
                <a:gd name="connsiteY3" fmla="*/ 4882546 h 4970217"/>
                <a:gd name="connsiteX4" fmla="*/ 0 w 4975696"/>
                <a:gd name="connsiteY4" fmla="*/ 4970217 h 4970217"/>
                <a:gd name="connsiteX5" fmla="*/ 115069 w 4975696"/>
                <a:gd name="connsiteY5" fmla="*/ 0 h 49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5696" h="4970217">
                  <a:moveTo>
                    <a:pt x="115069" y="0"/>
                  </a:moveTo>
                  <a:cubicBezTo>
                    <a:pt x="127333" y="5479"/>
                    <a:pt x="2654677" y="487674"/>
                    <a:pt x="3571054" y="684935"/>
                  </a:cubicBezTo>
                  <a:cubicBezTo>
                    <a:pt x="3981949" y="767127"/>
                    <a:pt x="4235966" y="1086898"/>
                    <a:pt x="4285282" y="1399163"/>
                  </a:cubicBezTo>
                  <a:cubicBezTo>
                    <a:pt x="4524553" y="2540199"/>
                    <a:pt x="4703548" y="3555207"/>
                    <a:pt x="4975696" y="4882546"/>
                  </a:cubicBezTo>
                  <a:lnTo>
                    <a:pt x="0" y="4970217"/>
                  </a:lnTo>
                  <a:lnTo>
                    <a:pt x="11506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5D8EC9-8BB7-2A42-A70D-1EC40D80AF32}"/>
              </a:ext>
            </a:extLst>
          </p:cNvPr>
          <p:cNvSpPr>
            <a:spLocks noGrp="1"/>
          </p:cNvSpPr>
          <p:nvPr>
            <p:ph type="ctrTitle"/>
          </p:nvPr>
        </p:nvSpPr>
        <p:spPr>
          <a:xfrm>
            <a:off x="778143" y="1340603"/>
            <a:ext cx="4950417" cy="4176793"/>
          </a:xfrm>
        </p:spPr>
        <p:txBody>
          <a:bodyPr anchor="ctr"/>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588997B6-195F-A743-AE5F-DF1B6926EA49}"/>
              </a:ext>
            </a:extLst>
          </p:cNvPr>
          <p:cNvSpPr>
            <a:spLocks noGrp="1"/>
          </p:cNvSpPr>
          <p:nvPr>
            <p:ph type="subTitle" idx="1"/>
          </p:nvPr>
        </p:nvSpPr>
        <p:spPr>
          <a:xfrm>
            <a:off x="6981986" y="1340602"/>
            <a:ext cx="4138696" cy="16092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996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4069831-D12F-7146-B2DE-1CE351084D09}"/>
              </a:ext>
            </a:extLst>
          </p:cNvPr>
          <p:cNvGrpSpPr/>
          <p:nvPr userDrawn="1"/>
        </p:nvGrpSpPr>
        <p:grpSpPr>
          <a:xfrm>
            <a:off x="0" y="0"/>
            <a:ext cx="12192000" cy="5205787"/>
            <a:chOff x="0" y="0"/>
            <a:chExt cx="12192000" cy="5205787"/>
          </a:xfrm>
          <a:solidFill>
            <a:schemeClr val="tx2"/>
          </a:solidFill>
        </p:grpSpPr>
        <p:sp>
          <p:nvSpPr>
            <p:cNvPr id="10" name="Round Single Corner Rectangle 4">
              <a:extLst>
                <a:ext uri="{FF2B5EF4-FFF2-40B4-BE49-F238E27FC236}">
                  <a16:creationId xmlns:a16="http://schemas.microsoft.com/office/drawing/2014/main" id="{00F7FF14-5F9F-BA4D-8ADD-76987E1708EB}"/>
                </a:ext>
              </a:extLst>
            </p:cNvPr>
            <p:cNvSpPr/>
            <p:nvPr/>
          </p:nvSpPr>
          <p:spPr>
            <a:xfrm rot="8100000">
              <a:off x="9375677" y="4395068"/>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C49834-12E9-304D-8135-48372C8C95F7}"/>
                </a:ext>
              </a:extLst>
            </p:cNvPr>
            <p:cNvSpPr/>
            <p:nvPr/>
          </p:nvSpPr>
          <p:spPr>
            <a:xfrm>
              <a:off x="0" y="0"/>
              <a:ext cx="12192000" cy="491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53467E0-D6A4-2B40-91BE-7A6041D0F232}"/>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6221CD0D-9F80-A842-93B7-5F69C8873190}"/>
              </a:ext>
            </a:extLst>
          </p:cNvPr>
          <p:cNvSpPr>
            <a:spLocks noGrp="1"/>
          </p:cNvSpPr>
          <p:nvPr>
            <p:ph type="body" idx="1"/>
          </p:nvPr>
        </p:nvSpPr>
        <p:spPr>
          <a:xfrm>
            <a:off x="831850" y="5269424"/>
            <a:ext cx="10515600" cy="8202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E846E42B-F175-CB42-B6CC-F68A4F40D4CC}"/>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F88C9143-79EE-E746-96B5-569EC8AED7F6}"/>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90493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736777-2C12-184A-ADDC-960C74CE7B39}"/>
              </a:ext>
            </a:extLst>
          </p:cNvPr>
          <p:cNvGrpSpPr/>
          <p:nvPr userDrawn="1"/>
        </p:nvGrpSpPr>
        <p:grpSpPr>
          <a:xfrm>
            <a:off x="0" y="0"/>
            <a:ext cx="12192000" cy="2189653"/>
            <a:chOff x="1" y="1"/>
            <a:chExt cx="12192000" cy="2189653"/>
          </a:xfrm>
        </p:grpSpPr>
        <p:sp>
          <p:nvSpPr>
            <p:cNvPr id="9" name="Round Single Corner Rectangle 4">
              <a:extLst>
                <a:ext uri="{FF2B5EF4-FFF2-40B4-BE49-F238E27FC236}">
                  <a16:creationId xmlns:a16="http://schemas.microsoft.com/office/drawing/2014/main" id="{58E86114-10AE-6D47-94E2-9933171A9BAE}"/>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590A5C-591F-9A48-855D-0FD9BD4A9D8E}"/>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2384C1-506A-AB46-BDE5-D06C10318461}"/>
              </a:ext>
            </a:extLst>
          </p:cNvPr>
          <p:cNvSpPr>
            <a:spLocks noGrp="1"/>
          </p:cNvSpPr>
          <p:nvPr>
            <p:ph type="title"/>
          </p:nvPr>
        </p:nvSpPr>
        <p:spPr/>
        <p:txBody>
          <a:bodyPr>
            <a:normAutofit/>
          </a:bodyPr>
          <a:lstStyle>
            <a:lvl1pPr>
              <a:defRPr sz="4000"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EAE7B5A9-919B-3D42-87A9-5795CF2B283D}"/>
              </a:ext>
            </a:extLst>
          </p:cNvPr>
          <p:cNvSpPr>
            <a:spLocks noGrp="1"/>
          </p:cNvSpPr>
          <p:nvPr>
            <p:ph idx="1"/>
          </p:nvPr>
        </p:nvSpPr>
        <p:spPr>
          <a:xfrm>
            <a:off x="838200" y="2359164"/>
            <a:ext cx="10515600" cy="3817798"/>
          </a:xfrm>
        </p:spPr>
        <p:txBody>
          <a:bodyPr anchor="t"/>
          <a:lstStyle>
            <a:lvl1pPr marL="228600" indent="-228600">
              <a:lnSpc>
                <a:spcPct val="100000"/>
              </a:lnSpc>
              <a:spcAft>
                <a:spcPts val="600"/>
              </a:spcAft>
              <a:buClr>
                <a:schemeClr val="accent1"/>
              </a:buClr>
              <a:buSzPct val="80000"/>
              <a:buFont typeface="Courier New" panose="02070309020205020404" pitchFamily="49" charset="0"/>
              <a:buChar char="o"/>
              <a:defRPr/>
            </a:lvl1pPr>
            <a:lvl2pPr marL="685800" indent="-228600">
              <a:lnSpc>
                <a:spcPct val="100000"/>
              </a:lnSpc>
              <a:spcAft>
                <a:spcPts val="600"/>
              </a:spcAft>
              <a:buClr>
                <a:schemeClr val="accent1"/>
              </a:buClr>
              <a:buSzPct val="80000"/>
              <a:buFont typeface="Courier New" panose="02070309020205020404" pitchFamily="49" charset="0"/>
              <a:buChar char="o"/>
              <a:defRPr/>
            </a:lvl2pPr>
            <a:lvl3pPr marL="1143000" indent="-228600">
              <a:lnSpc>
                <a:spcPct val="100000"/>
              </a:lnSpc>
              <a:spcAft>
                <a:spcPts val="600"/>
              </a:spcAft>
              <a:buClr>
                <a:schemeClr val="accent1"/>
              </a:buClr>
              <a:buSzPct val="80000"/>
              <a:buFont typeface="Courier New" panose="02070309020205020404" pitchFamily="49" charset="0"/>
              <a:buChar char="o"/>
              <a:defRPr/>
            </a:lvl3pPr>
            <a:lvl4pPr marL="1600200" indent="-228600">
              <a:lnSpc>
                <a:spcPct val="100000"/>
              </a:lnSpc>
              <a:spcAft>
                <a:spcPts val="600"/>
              </a:spcAft>
              <a:buClr>
                <a:schemeClr val="accent1"/>
              </a:buClr>
              <a:buSzPct val="80000"/>
              <a:buFont typeface="Courier New" panose="02070309020205020404" pitchFamily="49" charset="0"/>
              <a:buChar char="o"/>
              <a:defRPr/>
            </a:lvl4pPr>
            <a:lvl5pPr marL="2057400" indent="-228600">
              <a:lnSpc>
                <a:spcPct val="100000"/>
              </a:lnSpc>
              <a:spcAft>
                <a:spcPts val="600"/>
              </a:spcAft>
              <a:buClr>
                <a:schemeClr val="accent1"/>
              </a:buClr>
              <a:buSzPct val="8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07B2A856-6943-054B-B08B-E90997F03FA8}"/>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Footer Placeholder 4">
            <a:extLst>
              <a:ext uri="{FF2B5EF4-FFF2-40B4-BE49-F238E27FC236}">
                <a16:creationId xmlns:a16="http://schemas.microsoft.com/office/drawing/2014/main" id="{BD2F93B7-4B18-F845-AEC3-48F38BAAD625}"/>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43044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91B831-1D15-C546-9151-40C917314B5F}"/>
              </a:ext>
            </a:extLst>
          </p:cNvPr>
          <p:cNvGrpSpPr/>
          <p:nvPr userDrawn="1"/>
        </p:nvGrpSpPr>
        <p:grpSpPr>
          <a:xfrm>
            <a:off x="0" y="0"/>
            <a:ext cx="4041319" cy="6858000"/>
            <a:chOff x="0" y="0"/>
            <a:chExt cx="4041319" cy="6858000"/>
          </a:xfrm>
        </p:grpSpPr>
        <p:sp>
          <p:nvSpPr>
            <p:cNvPr id="13" name="Round Single Corner Rectangle 4">
              <a:extLst>
                <a:ext uri="{FF2B5EF4-FFF2-40B4-BE49-F238E27FC236}">
                  <a16:creationId xmlns:a16="http://schemas.microsoft.com/office/drawing/2014/main" id="{9D112061-1AC8-574F-8CEE-B623DD7F38F7}"/>
                </a:ext>
              </a:extLst>
            </p:cNvPr>
            <p:cNvSpPr/>
            <p:nvPr/>
          </p:nvSpPr>
          <p:spPr>
            <a:xfrm rot="2700000">
              <a:off x="3340190" y="1877308"/>
              <a:ext cx="695649" cy="70660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44965"/>
                <a:gd name="connsiteY0" fmla="*/ 0 h 755925"/>
                <a:gd name="connsiteX1" fmla="*/ 542708 w 744965"/>
                <a:gd name="connsiteY1" fmla="*/ 27399 h 755925"/>
                <a:gd name="connsiteX2" fmla="*/ 679211 w 744965"/>
                <a:gd name="connsiteY2" fmla="*/ 163902 h 755925"/>
                <a:gd name="connsiteX3" fmla="*/ 744965 w 744965"/>
                <a:gd name="connsiteY3" fmla="*/ 755925 h 755925"/>
                <a:gd name="connsiteX4" fmla="*/ 27398 w 744965"/>
                <a:gd name="connsiteY4" fmla="*/ 679212 h 755925"/>
                <a:gd name="connsiteX5" fmla="*/ 0 w 744965"/>
                <a:gd name="connsiteY5" fmla="*/ 0 h 755925"/>
                <a:gd name="connsiteX0" fmla="*/ 0 w 695649"/>
                <a:gd name="connsiteY0" fmla="*/ 0 h 706609"/>
                <a:gd name="connsiteX1" fmla="*/ 542708 w 695649"/>
                <a:gd name="connsiteY1" fmla="*/ 27399 h 706609"/>
                <a:gd name="connsiteX2" fmla="*/ 679211 w 695649"/>
                <a:gd name="connsiteY2" fmla="*/ 163902 h 706609"/>
                <a:gd name="connsiteX3" fmla="*/ 695649 w 695649"/>
                <a:gd name="connsiteY3" fmla="*/ 706609 h 706609"/>
                <a:gd name="connsiteX4" fmla="*/ 27398 w 695649"/>
                <a:gd name="connsiteY4" fmla="*/ 679212 h 706609"/>
                <a:gd name="connsiteX5" fmla="*/ 0 w 695649"/>
                <a:gd name="connsiteY5" fmla="*/ 0 h 70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649" h="706609">
                  <a:moveTo>
                    <a:pt x="0" y="0"/>
                  </a:moveTo>
                  <a:lnTo>
                    <a:pt x="542708" y="27399"/>
                  </a:lnTo>
                  <a:cubicBezTo>
                    <a:pt x="618097" y="27399"/>
                    <a:pt x="679211" y="88513"/>
                    <a:pt x="679211" y="163902"/>
                  </a:cubicBezTo>
                  <a:lnTo>
                    <a:pt x="695649" y="706609"/>
                  </a:lnTo>
                  <a:lnTo>
                    <a:pt x="27398" y="6792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5B1127-8994-BE4B-811A-2D6E2A160BAE}"/>
                </a:ext>
              </a:extLst>
            </p:cNvPr>
            <p:cNvSpPr/>
            <p:nvPr/>
          </p:nvSpPr>
          <p:spPr>
            <a:xfrm>
              <a:off x="0" y="0"/>
              <a:ext cx="36880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2384C1-506A-AB46-BDE5-D06C10318461}"/>
              </a:ext>
            </a:extLst>
          </p:cNvPr>
          <p:cNvSpPr>
            <a:spLocks noGrp="1"/>
          </p:cNvSpPr>
          <p:nvPr>
            <p:ph type="title"/>
          </p:nvPr>
        </p:nvSpPr>
        <p:spPr>
          <a:xfrm>
            <a:off x="623203" y="1154628"/>
            <a:ext cx="2321475" cy="2495197"/>
          </a:xfrm>
        </p:spPr>
        <p:txBody>
          <a:bodyPr anchor="t">
            <a:normAutofit/>
          </a:bodyPr>
          <a:lstStyle>
            <a:lvl1pPr>
              <a:defRPr sz="4000"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EAE7B5A9-919B-3D42-87A9-5795CF2B283D}"/>
              </a:ext>
            </a:extLst>
          </p:cNvPr>
          <p:cNvSpPr>
            <a:spLocks noGrp="1"/>
          </p:cNvSpPr>
          <p:nvPr>
            <p:ph idx="1"/>
          </p:nvPr>
        </p:nvSpPr>
        <p:spPr>
          <a:xfrm>
            <a:off x="4431352" y="1154629"/>
            <a:ext cx="6922448" cy="5022334"/>
          </a:xfrm>
        </p:spPr>
        <p:txBody>
          <a:bodyPr anchor="t"/>
          <a:lstStyle>
            <a:lvl1pPr marL="228600" indent="-228600">
              <a:lnSpc>
                <a:spcPct val="100000"/>
              </a:lnSpc>
              <a:buClr>
                <a:schemeClr val="accent1"/>
              </a:buClr>
              <a:buSzPct val="80000"/>
              <a:buFont typeface="Courier New" panose="02070309020205020404" pitchFamily="49" charset="0"/>
              <a:buChar char="o"/>
              <a:defRPr/>
            </a:lvl1pPr>
            <a:lvl2pPr marL="685800" indent="-228600">
              <a:lnSpc>
                <a:spcPct val="100000"/>
              </a:lnSpc>
              <a:buClr>
                <a:schemeClr val="accent1"/>
              </a:buClr>
              <a:buSzPct val="80000"/>
              <a:buFont typeface="Courier New" panose="02070309020205020404" pitchFamily="49" charset="0"/>
              <a:buChar char="o"/>
              <a:defRPr/>
            </a:lvl2pPr>
            <a:lvl3pPr marL="1143000" indent="-228600">
              <a:lnSpc>
                <a:spcPct val="100000"/>
              </a:lnSpc>
              <a:buClr>
                <a:schemeClr val="accent1"/>
              </a:buClr>
              <a:buSzPct val="80000"/>
              <a:buFont typeface="Courier New" panose="02070309020205020404" pitchFamily="49" charset="0"/>
              <a:buChar char="o"/>
              <a:defRPr/>
            </a:lvl3pPr>
            <a:lvl4pPr marL="1600200" indent="-228600">
              <a:lnSpc>
                <a:spcPct val="100000"/>
              </a:lnSpc>
              <a:buClr>
                <a:schemeClr val="accent1"/>
              </a:buClr>
              <a:buSzPct val="80000"/>
              <a:buFont typeface="Courier New" panose="02070309020205020404" pitchFamily="49" charset="0"/>
              <a:buChar char="o"/>
              <a:defRPr/>
            </a:lvl4pPr>
            <a:lvl5pPr marL="2057400" indent="-228600">
              <a:lnSpc>
                <a:spcPct val="100000"/>
              </a:lnSpc>
              <a:buClr>
                <a:schemeClr val="accent1"/>
              </a:buClr>
              <a:buSzPct val="8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07B2A856-6943-054B-B08B-E90997F03FA8}"/>
              </a:ext>
            </a:extLst>
          </p:cNvPr>
          <p:cNvCxnSpPr>
            <a:cxnSpLocks/>
          </p:cNvCxnSpPr>
          <p:nvPr userDrawn="1"/>
        </p:nvCxnSpPr>
        <p:spPr>
          <a:xfrm>
            <a:off x="4246536" y="6291311"/>
            <a:ext cx="736476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058AE5B6-7D99-1341-87C0-920B46C659AA}"/>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897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7D7E1F7-1EDF-5243-8D2A-FEFA299B4E43}"/>
              </a:ext>
            </a:extLst>
          </p:cNvPr>
          <p:cNvGrpSpPr/>
          <p:nvPr userDrawn="1"/>
        </p:nvGrpSpPr>
        <p:grpSpPr>
          <a:xfrm>
            <a:off x="0" y="0"/>
            <a:ext cx="12192000" cy="2189653"/>
            <a:chOff x="1" y="1"/>
            <a:chExt cx="12192000" cy="2189653"/>
          </a:xfrm>
        </p:grpSpPr>
        <p:sp>
          <p:nvSpPr>
            <p:cNvPr id="11" name="Round Single Corner Rectangle 4">
              <a:extLst>
                <a:ext uri="{FF2B5EF4-FFF2-40B4-BE49-F238E27FC236}">
                  <a16:creationId xmlns:a16="http://schemas.microsoft.com/office/drawing/2014/main" id="{01CE147B-6B07-5D47-8EB7-B6CC4C312547}"/>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980559-C0D2-EE4D-9473-206438EEDB1E}"/>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B04C3C2-B344-C94B-AE87-584D34904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20111-3605-634A-8041-A4C22253927D}"/>
              </a:ext>
            </a:extLst>
          </p:cNvPr>
          <p:cNvSpPr>
            <a:spLocks noGrp="1"/>
          </p:cNvSpPr>
          <p:nvPr>
            <p:ph sz="half" idx="1"/>
          </p:nvPr>
        </p:nvSpPr>
        <p:spPr>
          <a:xfrm>
            <a:off x="838200" y="2359164"/>
            <a:ext cx="5181600" cy="381779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0476FB7-BADF-8C4D-A185-517C3E3126D4}"/>
              </a:ext>
            </a:extLst>
          </p:cNvPr>
          <p:cNvSpPr>
            <a:spLocks noGrp="1"/>
          </p:cNvSpPr>
          <p:nvPr>
            <p:ph sz="half" idx="2"/>
          </p:nvPr>
        </p:nvSpPr>
        <p:spPr>
          <a:xfrm>
            <a:off x="6172200" y="2359164"/>
            <a:ext cx="5181600" cy="381779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8888FA2-657D-DB40-8CC6-6DBC63963E20}"/>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FC292920-3931-D848-8140-F963D5A52E8D}"/>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429366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8E92A3A-FAF2-B54B-9441-C1C5CEEBE4F5}"/>
              </a:ext>
            </a:extLst>
          </p:cNvPr>
          <p:cNvGrpSpPr/>
          <p:nvPr userDrawn="1"/>
        </p:nvGrpSpPr>
        <p:grpSpPr>
          <a:xfrm>
            <a:off x="0" y="0"/>
            <a:ext cx="12192000" cy="2189653"/>
            <a:chOff x="1" y="1"/>
            <a:chExt cx="12192000" cy="2189653"/>
          </a:xfrm>
        </p:grpSpPr>
        <p:sp>
          <p:nvSpPr>
            <p:cNvPr id="13" name="Round Single Corner Rectangle 4">
              <a:extLst>
                <a:ext uri="{FF2B5EF4-FFF2-40B4-BE49-F238E27FC236}">
                  <a16:creationId xmlns:a16="http://schemas.microsoft.com/office/drawing/2014/main" id="{2C92AAC5-E2BC-DC4B-A93A-F45350F83487}"/>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FCC064-B366-FC4B-91A1-BD73D719EFFC}"/>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4634B-2E5C-154C-9CE1-B32889892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F4C407-1566-EA49-9272-F00CDC89E5F7}"/>
              </a:ext>
            </a:extLst>
          </p:cNvPr>
          <p:cNvSpPr>
            <a:spLocks noGrp="1"/>
          </p:cNvSpPr>
          <p:nvPr>
            <p:ph type="body" idx="1"/>
          </p:nvPr>
        </p:nvSpPr>
        <p:spPr>
          <a:xfrm>
            <a:off x="839788" y="2267435"/>
            <a:ext cx="5157787" cy="54085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3A779D1-FE6F-2942-A4B7-38511F822AD5}"/>
              </a:ext>
            </a:extLst>
          </p:cNvPr>
          <p:cNvSpPr>
            <a:spLocks noGrp="1"/>
          </p:cNvSpPr>
          <p:nvPr>
            <p:ph sz="half" idx="2"/>
          </p:nvPr>
        </p:nvSpPr>
        <p:spPr>
          <a:xfrm>
            <a:off x="839788" y="2808287"/>
            <a:ext cx="5157787" cy="3271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6DE4572-6C91-2749-8E7C-EA8EF3FF22E2}"/>
              </a:ext>
            </a:extLst>
          </p:cNvPr>
          <p:cNvSpPr>
            <a:spLocks noGrp="1"/>
          </p:cNvSpPr>
          <p:nvPr>
            <p:ph type="body" sz="quarter" idx="3"/>
          </p:nvPr>
        </p:nvSpPr>
        <p:spPr>
          <a:xfrm>
            <a:off x="6172200" y="2267435"/>
            <a:ext cx="5183188" cy="54085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816C5B-6E86-CF47-AC93-B23FC0535BDC}"/>
              </a:ext>
            </a:extLst>
          </p:cNvPr>
          <p:cNvSpPr>
            <a:spLocks noGrp="1"/>
          </p:cNvSpPr>
          <p:nvPr>
            <p:ph sz="quarter" idx="4"/>
          </p:nvPr>
        </p:nvSpPr>
        <p:spPr>
          <a:xfrm>
            <a:off x="6172200" y="2808287"/>
            <a:ext cx="5183188" cy="32714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E9CA4E8-F137-E343-B324-3C46E4290D7B}"/>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ooter Placeholder 4">
            <a:extLst>
              <a:ext uri="{FF2B5EF4-FFF2-40B4-BE49-F238E27FC236}">
                <a16:creationId xmlns:a16="http://schemas.microsoft.com/office/drawing/2014/main" id="{A4349983-6605-734C-9FB4-2E0F96594055}"/>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16431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BF2EEE-805C-AF45-B36D-263365033ECB}"/>
              </a:ext>
            </a:extLst>
          </p:cNvPr>
          <p:cNvGrpSpPr/>
          <p:nvPr userDrawn="1"/>
        </p:nvGrpSpPr>
        <p:grpSpPr>
          <a:xfrm>
            <a:off x="0" y="0"/>
            <a:ext cx="12192000" cy="2189653"/>
            <a:chOff x="1" y="1"/>
            <a:chExt cx="12192000" cy="2189653"/>
          </a:xfrm>
        </p:grpSpPr>
        <p:sp>
          <p:nvSpPr>
            <p:cNvPr id="9" name="Round Single Corner Rectangle 4">
              <a:extLst>
                <a:ext uri="{FF2B5EF4-FFF2-40B4-BE49-F238E27FC236}">
                  <a16:creationId xmlns:a16="http://schemas.microsoft.com/office/drawing/2014/main" id="{F7FDDDB1-EE10-724A-A4D2-3F6FF9B94C1B}"/>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501DD3-5184-934B-8B22-2A0AA5A8408D}"/>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8277E54-8BB0-0943-BFD3-9434FB9A2151}"/>
              </a:ext>
            </a:extLst>
          </p:cNvPr>
          <p:cNvSpPr>
            <a:spLocks noGrp="1"/>
          </p:cNvSpPr>
          <p:nvPr>
            <p:ph type="title"/>
          </p:nvPr>
        </p:nvSpPr>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132544A4-7210-E543-81B8-3B64D1F1935E}"/>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C6B0FBCF-1A76-184A-9E57-F41F00C32C5E}"/>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192657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9779604-E820-1F49-8DED-B67CDBEBDECB}"/>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9CCF0EFC-8A10-4640-8C62-0541D7BBEB81}"/>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4389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AEE2E-C65F-2041-B700-5450C2252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8F95C4-C7F4-5747-9281-3D93E4132080}"/>
              </a:ext>
            </a:extLst>
          </p:cNvPr>
          <p:cNvSpPr>
            <a:spLocks noGrp="1"/>
          </p:cNvSpPr>
          <p:nvPr>
            <p:ph type="body" idx="1"/>
          </p:nvPr>
        </p:nvSpPr>
        <p:spPr>
          <a:xfrm>
            <a:off x="838200" y="2285999"/>
            <a:ext cx="10515600" cy="3890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18D14F-1DD4-BF4D-9001-6D6FE84B5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76D76-70EB-D844-BAEA-6481CC913E75}" type="datetimeFigureOut">
              <a:rPr lang="en-US" smtClean="0"/>
              <a:t>6/10/2021</a:t>
            </a:fld>
            <a:endParaRPr lang="en-US"/>
          </a:p>
        </p:txBody>
      </p:sp>
      <p:sp>
        <p:nvSpPr>
          <p:cNvPr id="5" name="Footer Placeholder 4">
            <a:extLst>
              <a:ext uri="{FF2B5EF4-FFF2-40B4-BE49-F238E27FC236}">
                <a16:creationId xmlns:a16="http://schemas.microsoft.com/office/drawing/2014/main" id="{12525A73-CBC8-EC45-935B-9F6644034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5BBC2-8445-784C-A0D3-4AA9093BA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0A1BA-E83C-4A41-B09F-FD5B457B3A84}" type="slidenum">
              <a:rPr lang="en-US" smtClean="0"/>
              <a:t>‹#›</a:t>
            </a:fld>
            <a:endParaRPr lang="en-US"/>
          </a:p>
        </p:txBody>
      </p:sp>
    </p:spTree>
    <p:extLst>
      <p:ext uri="{BB962C8B-B14F-4D97-AF65-F5344CB8AC3E}">
        <p14:creationId xmlns:p14="http://schemas.microsoft.com/office/powerpoint/2010/main" val="2735657203"/>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82" r:id="rId3"/>
    <p:sldLayoutId id="2147483788" r:id="rId4"/>
    <p:sldLayoutId id="2147483784" r:id="rId5"/>
    <p:sldLayoutId id="2147483785" r:id="rId6"/>
    <p:sldLayoutId id="2147483786" r:id="rId7"/>
    <p:sldLayoutId id="2147483787" r:id="rId8"/>
  </p:sldLayoutIdLst>
  <p:hf sldNum="0" hdr="0" dt="0"/>
  <p:txStyles>
    <p:titleStyle>
      <a:lvl1pPr algn="l" defTabSz="914400" rtl="0" eaLnBrk="1" latinLnBrk="0" hangingPunct="1">
        <a:lnSpc>
          <a:spcPct val="90000"/>
        </a:lnSpc>
        <a:spcBef>
          <a:spcPct val="0"/>
        </a:spcBef>
        <a:buNone/>
        <a:defRPr sz="4000" b="0" i="0" kern="1200">
          <a:solidFill>
            <a:schemeClr val="bg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120000"/>
        <a:buFont typeface="System Font Regular"/>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SzPct val="120000"/>
        <a:buFont typeface="System Font Regular"/>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buClr>
          <a:schemeClr val="accent1"/>
        </a:buClr>
        <a:buSzPct val="120000"/>
        <a:buFont typeface="System Font Regular"/>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buClr>
          <a:schemeClr val="accent1"/>
        </a:buClr>
        <a:buSzPct val="120000"/>
        <a:buFont typeface="System Font Regular"/>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buClr>
          <a:schemeClr val="accent1"/>
        </a:buClr>
        <a:buSzPct val="120000"/>
        <a:buFont typeface="System Font Regular"/>
        <a:buChar char="⚬"/>
        <a:defRPr sz="1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hopkinsmedicine.org/health/conditions-and-diseases/coronavirus/coronavirus-vaccines-infographi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vaccines/faq.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vaccines/safety/allergic-reaction.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dc.gov/coronavirus/2019-ncov/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4417-2A34-3D47-B35A-15C68FA46F22}"/>
              </a:ext>
            </a:extLst>
          </p:cNvPr>
          <p:cNvSpPr>
            <a:spLocks noGrp="1"/>
          </p:cNvSpPr>
          <p:nvPr>
            <p:ph type="ctrTitle"/>
          </p:nvPr>
        </p:nvSpPr>
        <p:spPr/>
        <p:txBody>
          <a:bodyPr>
            <a:normAutofit fontScale="90000"/>
          </a:bodyPr>
          <a:lstStyle/>
          <a:p>
            <a:r>
              <a:rPr lang="en-US" dirty="0"/>
              <a:t>COVID-19 Vaccines:</a:t>
            </a:r>
            <a:br>
              <a:rPr lang="en-US" dirty="0"/>
            </a:br>
            <a:r>
              <a:rPr lang="en-US" dirty="0"/>
              <a:t>Vaccine Safety</a:t>
            </a:r>
            <a:br>
              <a:rPr lang="en-US" dirty="0"/>
            </a:br>
            <a:r>
              <a:rPr lang="en-US" dirty="0"/>
              <a:t>FAQs</a:t>
            </a:r>
            <a:br>
              <a:rPr lang="en-US" dirty="0"/>
            </a:br>
            <a:r>
              <a:rPr lang="en-US" dirty="0"/>
              <a:t>Dispelling Vaccine Myths</a:t>
            </a:r>
          </a:p>
        </p:txBody>
      </p:sp>
      <p:sp>
        <p:nvSpPr>
          <p:cNvPr id="4" name="Footer Placeholder 3">
            <a:extLst>
              <a:ext uri="{FF2B5EF4-FFF2-40B4-BE49-F238E27FC236}">
                <a16:creationId xmlns:a16="http://schemas.microsoft.com/office/drawing/2014/main" id="{2AFEDB32-D093-9A44-9909-48DBB562A674}"/>
              </a:ext>
            </a:extLst>
          </p:cNvPr>
          <p:cNvSpPr>
            <a:spLocks noGrp="1"/>
          </p:cNvSpPr>
          <p:nvPr>
            <p:ph type="ftr" sz="quarter" idx="4294967295"/>
          </p:nvPr>
        </p:nvSpPr>
        <p:spPr>
          <a:xfrm>
            <a:off x="7864475" y="6356350"/>
            <a:ext cx="4327525" cy="365125"/>
          </a:xfrm>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1</a:t>
            </a:fld>
            <a:endParaRPr lang="en-US" dirty="0"/>
          </a:p>
        </p:txBody>
      </p:sp>
      <p:sp>
        <p:nvSpPr>
          <p:cNvPr id="6" name="Subtitle 5">
            <a:extLst>
              <a:ext uri="{FF2B5EF4-FFF2-40B4-BE49-F238E27FC236}">
                <a16:creationId xmlns:a16="http://schemas.microsoft.com/office/drawing/2014/main" id="{F39F6FF7-32B3-48C8-8A4D-2E5F793EAFFA}"/>
              </a:ext>
            </a:extLst>
          </p:cNvPr>
          <p:cNvSpPr>
            <a:spLocks noGrp="1"/>
          </p:cNvSpPr>
          <p:nvPr>
            <p:ph type="subTitle" idx="1"/>
          </p:nvPr>
        </p:nvSpPr>
        <p:spPr>
          <a:xfrm>
            <a:off x="7475133" y="2214331"/>
            <a:ext cx="4138613" cy="16097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REACH organization’s</a:t>
            </a:r>
            <a:br>
              <a:rPr lang="en-US" dirty="0"/>
            </a:br>
            <a:r>
              <a:rPr lang="en-US" dirty="0"/>
              <a:t>logo here</a:t>
            </a:r>
            <a:br>
              <a:rPr lang="en-US" dirty="0"/>
            </a:br>
            <a:r>
              <a:rPr lang="en-US" sz="1000" dirty="0"/>
              <a:t>(then remove green frame)</a:t>
            </a:r>
          </a:p>
        </p:txBody>
      </p:sp>
      <p:sp>
        <p:nvSpPr>
          <p:cNvPr id="7" name="TextBox 6">
            <a:extLst>
              <a:ext uri="{FF2B5EF4-FFF2-40B4-BE49-F238E27FC236}">
                <a16:creationId xmlns:a16="http://schemas.microsoft.com/office/drawing/2014/main" id="{87BF211C-CCC5-4EF8-ACFE-0622D0CDB483}"/>
              </a:ext>
            </a:extLst>
          </p:cNvPr>
          <p:cNvSpPr txBox="1"/>
          <p:nvPr/>
        </p:nvSpPr>
        <p:spPr>
          <a:xfrm flipH="1">
            <a:off x="7475133" y="4671145"/>
            <a:ext cx="3393269" cy="369332"/>
          </a:xfrm>
          <a:prstGeom prst="rect">
            <a:avLst/>
          </a:prstGeom>
          <a:noFill/>
        </p:spPr>
        <p:txBody>
          <a:bodyPr wrap="square" rtlCol="0">
            <a:spAutoFit/>
          </a:bodyPr>
          <a:lstStyle/>
          <a:p>
            <a:r>
              <a:rPr lang="en-US" dirty="0"/>
              <a:t>June 4, 2021</a:t>
            </a:r>
          </a:p>
        </p:txBody>
      </p:sp>
      <p:sp>
        <p:nvSpPr>
          <p:cNvPr id="8" name="TextBox 7">
            <a:extLst>
              <a:ext uri="{FF2B5EF4-FFF2-40B4-BE49-F238E27FC236}">
                <a16:creationId xmlns:a16="http://schemas.microsoft.com/office/drawing/2014/main" id="{97E6F5E5-FD08-4BA7-B186-DAADD8EC2E52}"/>
              </a:ext>
            </a:extLst>
          </p:cNvPr>
          <p:cNvSpPr txBox="1"/>
          <p:nvPr/>
        </p:nvSpPr>
        <p:spPr>
          <a:xfrm>
            <a:off x="5514110" y="5678929"/>
            <a:ext cx="6677890" cy="738664"/>
          </a:xfrm>
          <a:prstGeom prst="rect">
            <a:avLst/>
          </a:prstGeom>
          <a:noFill/>
        </p:spPr>
        <p:txBody>
          <a:bodyPr wrap="square" rtlCol="0">
            <a:spAutoFit/>
          </a:bodyPr>
          <a:lstStyle/>
          <a:p>
            <a:pPr algn="ctr"/>
            <a:r>
              <a:rPr lang="en-US" sz="800" b="0" i="0" u="none" strike="noStrike" dirty="0">
                <a:solidFill>
                  <a:srgbClr val="000000"/>
                </a:solidFill>
                <a:effectLst/>
                <a:latin typeface="YADXm3pZ1HU 0"/>
              </a:rPr>
              <a:t>This publication is supported by the Centers for Disease Control and Prevention of the U.S. Department of Health and Human Services (HHS) as part of a Cooperative Agreement.</a:t>
            </a:r>
            <a:endParaRPr lang="en-US" sz="800" dirty="0">
              <a:solidFill>
                <a:srgbClr val="000000"/>
              </a:solidFill>
              <a:effectLst/>
              <a:latin typeface="YADXm3pZ1HU 0"/>
            </a:endParaRPr>
          </a:p>
          <a:p>
            <a:pPr algn="ctr"/>
            <a:r>
              <a:rPr lang="en-US" sz="800" b="0" i="0" u="none" strike="noStrike" dirty="0">
                <a:solidFill>
                  <a:srgbClr val="000000"/>
                </a:solidFill>
                <a:effectLst/>
                <a:latin typeface="YADXm3pZ1HU 0"/>
              </a:rPr>
              <a:t>The contents are those of the author(s) and do not necessarily represent the official views of, nor an endorsement, by CDC/HHS, or the U.S. Government.</a:t>
            </a:r>
            <a:endParaRPr lang="en-US" sz="800" dirty="0">
              <a:solidFill>
                <a:srgbClr val="000000"/>
              </a:solidFill>
              <a:effectLst/>
              <a:latin typeface="YADXm3pZ1HU 0"/>
            </a:endParaRPr>
          </a:p>
          <a:p>
            <a:endParaRPr lang="en-US" dirty="0"/>
          </a:p>
        </p:txBody>
      </p:sp>
    </p:spTree>
    <p:extLst>
      <p:ext uri="{BB962C8B-B14F-4D97-AF65-F5344CB8AC3E}">
        <p14:creationId xmlns:p14="http://schemas.microsoft.com/office/powerpoint/2010/main" val="14674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44A4-75EB-BF40-962D-300B2E3DB742}"/>
              </a:ext>
            </a:extLst>
          </p:cNvPr>
          <p:cNvSpPr>
            <a:spLocks noGrp="1"/>
          </p:cNvSpPr>
          <p:nvPr>
            <p:ph type="title"/>
          </p:nvPr>
        </p:nvSpPr>
        <p:spPr/>
        <p:txBody>
          <a:bodyPr>
            <a:normAutofit fontScale="90000"/>
          </a:bodyPr>
          <a:lstStyle/>
          <a:p>
            <a:r>
              <a:rPr lang="en-US" dirty="0"/>
              <a:t>Is it safe for me to get a COVID-19 vaccine </a:t>
            </a:r>
            <a:br>
              <a:rPr lang="en-US" dirty="0"/>
            </a:br>
            <a:r>
              <a:rPr lang="en-US" dirty="0"/>
              <a:t>if I would like to have a baby one day?</a:t>
            </a:r>
          </a:p>
        </p:txBody>
      </p:sp>
      <p:sp>
        <p:nvSpPr>
          <p:cNvPr id="4" name="Footer Placeholder 3">
            <a:extLst>
              <a:ext uri="{FF2B5EF4-FFF2-40B4-BE49-F238E27FC236}">
                <a16:creationId xmlns:a16="http://schemas.microsoft.com/office/drawing/2014/main" id="{1B5DA205-4926-7545-AFA6-858772733EF1}"/>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10</a:t>
            </a:fld>
            <a:endParaRPr lang="en-US" dirty="0"/>
          </a:p>
        </p:txBody>
      </p:sp>
      <p:pic>
        <p:nvPicPr>
          <p:cNvPr id="5" name="Content Placeholder 4" descr="Graphical user interface, text, application&#10;&#10;Description automatically generated">
            <a:extLst>
              <a:ext uri="{FF2B5EF4-FFF2-40B4-BE49-F238E27FC236}">
                <a16:creationId xmlns:a16="http://schemas.microsoft.com/office/drawing/2014/main" id="{4924D46A-4753-274C-BCD0-BF39F787673E}"/>
              </a:ext>
            </a:extLst>
          </p:cNvPr>
          <p:cNvPicPr>
            <a:picLocks noGrp="1" noChangeAspect="1"/>
          </p:cNvPicPr>
          <p:nvPr>
            <p:ph idx="1"/>
          </p:nvPr>
        </p:nvPicPr>
        <p:blipFill rotWithShape="1">
          <a:blip r:embed="rId3"/>
          <a:srcRect t="11185"/>
          <a:stretch/>
        </p:blipFill>
        <p:spPr>
          <a:xfrm>
            <a:off x="1113931" y="2428875"/>
            <a:ext cx="9964138" cy="3805238"/>
          </a:xfrm>
        </p:spPr>
      </p:pic>
    </p:spTree>
    <p:extLst>
      <p:ext uri="{BB962C8B-B14F-4D97-AF65-F5344CB8AC3E}">
        <p14:creationId xmlns:p14="http://schemas.microsoft.com/office/powerpoint/2010/main" val="266807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44A4-75EB-BF40-962D-300B2E3DB742}"/>
              </a:ext>
            </a:extLst>
          </p:cNvPr>
          <p:cNvSpPr>
            <a:spLocks noGrp="1"/>
          </p:cNvSpPr>
          <p:nvPr>
            <p:ph type="title"/>
          </p:nvPr>
        </p:nvSpPr>
        <p:spPr/>
        <p:txBody>
          <a:bodyPr>
            <a:normAutofit/>
          </a:bodyPr>
          <a:lstStyle/>
          <a:p>
            <a:r>
              <a:rPr lang="en-US" dirty="0"/>
              <a:t>Can a COVID-19 vaccine make me sick with COVID-19?</a:t>
            </a:r>
          </a:p>
        </p:txBody>
      </p:sp>
      <p:sp>
        <p:nvSpPr>
          <p:cNvPr id="4" name="Footer Placeholder 3">
            <a:extLst>
              <a:ext uri="{FF2B5EF4-FFF2-40B4-BE49-F238E27FC236}">
                <a16:creationId xmlns:a16="http://schemas.microsoft.com/office/drawing/2014/main" id="{1B5DA205-4926-7545-AFA6-858772733EF1}"/>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11</a:t>
            </a:fld>
            <a:endParaRPr lang="en-US" dirty="0"/>
          </a:p>
        </p:txBody>
      </p:sp>
      <p:pic>
        <p:nvPicPr>
          <p:cNvPr id="8" name="Content Placeholder 4" descr="Graphical user interface, text, application&#10;&#10;Description automatically generated">
            <a:extLst>
              <a:ext uri="{FF2B5EF4-FFF2-40B4-BE49-F238E27FC236}">
                <a16:creationId xmlns:a16="http://schemas.microsoft.com/office/drawing/2014/main" id="{E86ADBE2-7F08-A449-9FBE-9469FB84C1AC}"/>
              </a:ext>
            </a:extLst>
          </p:cNvPr>
          <p:cNvPicPr>
            <a:picLocks noGrp="1" noChangeAspect="1"/>
          </p:cNvPicPr>
          <p:nvPr>
            <p:ph idx="1"/>
          </p:nvPr>
        </p:nvPicPr>
        <p:blipFill rotWithShape="1">
          <a:blip r:embed="rId3"/>
          <a:srcRect t="8566" b="5738"/>
          <a:stretch/>
        </p:blipFill>
        <p:spPr>
          <a:xfrm>
            <a:off x="1284607" y="2394301"/>
            <a:ext cx="9622786" cy="3606450"/>
          </a:xfrm>
        </p:spPr>
      </p:pic>
    </p:spTree>
    <p:extLst>
      <p:ext uri="{BB962C8B-B14F-4D97-AF65-F5344CB8AC3E}">
        <p14:creationId xmlns:p14="http://schemas.microsoft.com/office/powerpoint/2010/main" val="270533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E838-882F-BD46-9E23-ECE320414CDA}"/>
              </a:ext>
            </a:extLst>
          </p:cNvPr>
          <p:cNvSpPr>
            <a:spLocks noGrp="1"/>
          </p:cNvSpPr>
          <p:nvPr>
            <p:ph type="title"/>
          </p:nvPr>
        </p:nvSpPr>
        <p:spPr>
          <a:xfrm>
            <a:off x="623203" y="1154628"/>
            <a:ext cx="2620060" cy="2495197"/>
          </a:xfrm>
        </p:spPr>
        <p:txBody>
          <a:bodyPr/>
          <a:lstStyle/>
          <a:p>
            <a:r>
              <a:rPr lang="en-US" dirty="0"/>
              <a:t>Are The Vaccines Safe?</a:t>
            </a:r>
          </a:p>
        </p:txBody>
      </p:sp>
      <p:sp>
        <p:nvSpPr>
          <p:cNvPr id="3" name="Content Placeholder 2">
            <a:extLst>
              <a:ext uri="{FF2B5EF4-FFF2-40B4-BE49-F238E27FC236}">
                <a16:creationId xmlns:a16="http://schemas.microsoft.com/office/drawing/2014/main" id="{CA6CEFC3-5B3D-6B4E-AC2F-1C291F383ED4}"/>
              </a:ext>
            </a:extLst>
          </p:cNvPr>
          <p:cNvSpPr>
            <a:spLocks noGrp="1"/>
          </p:cNvSpPr>
          <p:nvPr>
            <p:ph idx="1"/>
          </p:nvPr>
        </p:nvSpPr>
        <p:spPr/>
        <p:txBody>
          <a:bodyPr>
            <a:normAutofit/>
          </a:bodyPr>
          <a:lstStyle/>
          <a:p>
            <a:r>
              <a:rPr lang="en-US" sz="2400" dirty="0"/>
              <a:t>The three authorized vaccines were developed in a faster than usual process, but all were extensively tested for both safety and efficacy and met FDA safety standards</a:t>
            </a:r>
          </a:p>
          <a:p>
            <a:r>
              <a:rPr lang="en-US" sz="2400" dirty="0"/>
              <a:t>They will be carefully monitored to detect any problems or side effects</a:t>
            </a:r>
          </a:p>
          <a:p>
            <a:r>
              <a:rPr lang="en-US" sz="2400" dirty="0"/>
              <a:t>Millions of people in the U.S. (and in other countries) have already received COVID-19 vaccines</a:t>
            </a:r>
            <a:endParaRPr lang="en-US" sz="2400" dirty="0">
              <a:highlight>
                <a:srgbClr val="FFFF00"/>
              </a:highlight>
            </a:endParaRPr>
          </a:p>
        </p:txBody>
      </p:sp>
      <p:sp>
        <p:nvSpPr>
          <p:cNvPr id="4" name="Footer Placeholder 3">
            <a:extLst>
              <a:ext uri="{FF2B5EF4-FFF2-40B4-BE49-F238E27FC236}">
                <a16:creationId xmlns:a16="http://schemas.microsoft.com/office/drawing/2014/main" id="{CFB8F486-7B34-7A45-B67A-58E9A2F62078}"/>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2</a:t>
            </a:fld>
            <a:endParaRPr lang="en-US" dirty="0"/>
          </a:p>
        </p:txBody>
      </p:sp>
    </p:spTree>
    <p:extLst>
      <p:ext uri="{BB962C8B-B14F-4D97-AF65-F5344CB8AC3E}">
        <p14:creationId xmlns:p14="http://schemas.microsoft.com/office/powerpoint/2010/main" val="284647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8436-734E-5644-B390-1160F3A1D329}"/>
              </a:ext>
            </a:extLst>
          </p:cNvPr>
          <p:cNvSpPr>
            <a:spLocks noGrp="1"/>
          </p:cNvSpPr>
          <p:nvPr>
            <p:ph type="title"/>
          </p:nvPr>
        </p:nvSpPr>
        <p:spPr>
          <a:xfrm>
            <a:off x="838200" y="365125"/>
            <a:ext cx="5448300" cy="1325563"/>
          </a:xfrm>
        </p:spPr>
        <p:txBody>
          <a:bodyPr/>
          <a:lstStyle/>
          <a:p>
            <a:r>
              <a:rPr lang="en-US" dirty="0"/>
              <a:t>Vaccine Safety Monitoring</a:t>
            </a:r>
          </a:p>
        </p:txBody>
      </p:sp>
      <p:sp>
        <p:nvSpPr>
          <p:cNvPr id="3" name="Content Placeholder 2">
            <a:extLst>
              <a:ext uri="{FF2B5EF4-FFF2-40B4-BE49-F238E27FC236}">
                <a16:creationId xmlns:a16="http://schemas.microsoft.com/office/drawing/2014/main" id="{D58C4973-51AA-A348-951A-A7F91C3A9C13}"/>
              </a:ext>
            </a:extLst>
          </p:cNvPr>
          <p:cNvSpPr>
            <a:spLocks noGrp="1"/>
          </p:cNvSpPr>
          <p:nvPr>
            <p:ph sz="half" idx="1"/>
          </p:nvPr>
        </p:nvSpPr>
        <p:spPr/>
        <p:txBody>
          <a:bodyPr>
            <a:normAutofit/>
          </a:bodyPr>
          <a:lstStyle/>
          <a:p>
            <a:r>
              <a:rPr lang="en-US" dirty="0"/>
              <a:t>After a vaccine is authorized or approved for use, many vaccine safety monitoring systems watch for adverse events (possible side effects)</a:t>
            </a:r>
          </a:p>
          <a:p>
            <a:r>
              <a:rPr lang="en-US" dirty="0"/>
              <a:t>This monitoring can pick up adverse events that may not have been seen in the clinical trials</a:t>
            </a:r>
          </a:p>
          <a:p>
            <a:r>
              <a:rPr lang="en-US" dirty="0"/>
              <a:t>If an unexpected adverse event is seen, experts quickly study it further to assess whether it is a true safety concern, and then decide whether changes are needed in U.S. vaccine recommendations</a:t>
            </a:r>
          </a:p>
        </p:txBody>
      </p:sp>
      <p:sp>
        <p:nvSpPr>
          <p:cNvPr id="5" name="Footer Placeholder 4">
            <a:extLst>
              <a:ext uri="{FF2B5EF4-FFF2-40B4-BE49-F238E27FC236}">
                <a16:creationId xmlns:a16="http://schemas.microsoft.com/office/drawing/2014/main" id="{405F0132-FF34-564A-B13A-31BB333CD2F2}"/>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3</a:t>
            </a:fld>
            <a:endParaRPr lang="en-US" dirty="0"/>
          </a:p>
        </p:txBody>
      </p:sp>
      <p:pic>
        <p:nvPicPr>
          <p:cNvPr id="6" name="Content Placeholder 4">
            <a:extLst>
              <a:ext uri="{FF2B5EF4-FFF2-40B4-BE49-F238E27FC236}">
                <a16:creationId xmlns:a16="http://schemas.microsoft.com/office/drawing/2014/main" id="{C0BEC037-B700-7947-96D9-C45F61DC70F2}"/>
              </a:ext>
            </a:extLst>
          </p:cNvPr>
          <p:cNvPicPr>
            <a:picLocks noGrp="1" noChangeAspect="1"/>
          </p:cNvPicPr>
          <p:nvPr>
            <p:ph sz="half" idx="2"/>
          </p:nvPr>
        </p:nvPicPr>
        <p:blipFill rotWithShape="1">
          <a:blip r:embed="rId3"/>
          <a:srcRect r="2045"/>
          <a:stretch/>
        </p:blipFill>
        <p:spPr>
          <a:xfrm>
            <a:off x="6661535" y="365124"/>
            <a:ext cx="4404030" cy="5811838"/>
          </a:xfrm>
          <a:prstGeom prst="rect">
            <a:avLst/>
          </a:prstGeom>
        </p:spPr>
      </p:pic>
    </p:spTree>
    <p:extLst>
      <p:ext uri="{BB962C8B-B14F-4D97-AF65-F5344CB8AC3E}">
        <p14:creationId xmlns:p14="http://schemas.microsoft.com/office/powerpoint/2010/main" val="243946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D473-B8F1-5C4F-AFD2-49CCD5BFF56F}"/>
              </a:ext>
            </a:extLst>
          </p:cNvPr>
          <p:cNvSpPr>
            <a:spLocks noGrp="1"/>
          </p:cNvSpPr>
          <p:nvPr>
            <p:ph type="title"/>
          </p:nvPr>
        </p:nvSpPr>
        <p:spPr/>
        <p:txBody>
          <a:bodyPr/>
          <a:lstStyle/>
          <a:p>
            <a:r>
              <a:rPr lang="en-US" dirty="0"/>
              <a:t>Dispelling Common Myths </a:t>
            </a:r>
            <a:br>
              <a:rPr lang="en-US" dirty="0"/>
            </a:br>
            <a:r>
              <a:rPr lang="en-US" dirty="0"/>
              <a:t>About the Vaccine</a:t>
            </a:r>
          </a:p>
        </p:txBody>
      </p:sp>
      <p:sp>
        <p:nvSpPr>
          <p:cNvPr id="4" name="Footer Placeholder 3">
            <a:extLst>
              <a:ext uri="{FF2B5EF4-FFF2-40B4-BE49-F238E27FC236}">
                <a16:creationId xmlns:a16="http://schemas.microsoft.com/office/drawing/2014/main" id="{C97DF7DA-27ED-C14A-9816-D008C90EC6E6}"/>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4</a:t>
            </a:fld>
            <a:endParaRPr lang="en-US" dirty="0"/>
          </a:p>
        </p:txBody>
      </p:sp>
      <p:pic>
        <p:nvPicPr>
          <p:cNvPr id="5" name="Content Placeholder 4" descr="A picture containing diagram&#10;&#10;Description automatically generated">
            <a:extLst>
              <a:ext uri="{FF2B5EF4-FFF2-40B4-BE49-F238E27FC236}">
                <a16:creationId xmlns:a16="http://schemas.microsoft.com/office/drawing/2014/main" id="{12CB028D-06A3-A242-AD59-98E34CBB6DD2}"/>
              </a:ext>
            </a:extLst>
          </p:cNvPr>
          <p:cNvPicPr>
            <a:picLocks noGrp="1" noChangeAspect="1"/>
          </p:cNvPicPr>
          <p:nvPr>
            <p:ph idx="1"/>
          </p:nvPr>
        </p:nvPicPr>
        <p:blipFill rotWithShape="1">
          <a:blip r:embed="rId3"/>
          <a:srcRect t="21664" r="4679" b="13222"/>
          <a:stretch/>
        </p:blipFill>
        <p:spPr>
          <a:xfrm>
            <a:off x="839464" y="2457453"/>
            <a:ext cx="10514336" cy="3571872"/>
          </a:xfrm>
        </p:spPr>
      </p:pic>
      <p:sp>
        <p:nvSpPr>
          <p:cNvPr id="6" name="Rectangle 5">
            <a:extLst>
              <a:ext uri="{FF2B5EF4-FFF2-40B4-BE49-F238E27FC236}">
                <a16:creationId xmlns:a16="http://schemas.microsoft.com/office/drawing/2014/main" id="{0DD7857F-ED51-F44E-8F7A-3FA3CB82BA19}"/>
              </a:ext>
            </a:extLst>
          </p:cNvPr>
          <p:cNvSpPr/>
          <p:nvPr/>
        </p:nvSpPr>
        <p:spPr>
          <a:xfrm>
            <a:off x="838200" y="5798493"/>
            <a:ext cx="6096000" cy="230832"/>
          </a:xfrm>
          <a:prstGeom prst="rect">
            <a:avLst/>
          </a:prstGeom>
        </p:spPr>
        <p:txBody>
          <a:bodyPr>
            <a:spAutoFit/>
          </a:bodyPr>
          <a:lstStyle/>
          <a:p>
            <a:r>
              <a:rPr lang="en-US" sz="900" dirty="0">
                <a:latin typeface="Century Gothic" panose="020B0502020202020204" pitchFamily="34" charset="0"/>
                <a:hlinkClick r:id="rId4"/>
              </a:rPr>
              <a:t>Source</a:t>
            </a:r>
            <a:endParaRPr lang="en-US" sz="900" dirty="0">
              <a:latin typeface="Century Gothic" panose="020B0502020202020204" pitchFamily="34" charset="0"/>
            </a:endParaRPr>
          </a:p>
        </p:txBody>
      </p:sp>
    </p:spTree>
    <p:extLst>
      <p:ext uri="{BB962C8B-B14F-4D97-AF65-F5344CB8AC3E}">
        <p14:creationId xmlns:p14="http://schemas.microsoft.com/office/powerpoint/2010/main" val="313167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3EA2-EA87-D64C-915F-25F15CEAB03A}"/>
              </a:ext>
            </a:extLst>
          </p:cNvPr>
          <p:cNvSpPr>
            <a:spLocks noGrp="1"/>
          </p:cNvSpPr>
          <p:nvPr>
            <p:ph type="title"/>
          </p:nvPr>
        </p:nvSpPr>
        <p:spPr>
          <a:xfrm>
            <a:off x="623203" y="1154628"/>
            <a:ext cx="2762935" cy="2495197"/>
          </a:xfrm>
        </p:spPr>
        <p:txBody>
          <a:bodyPr/>
          <a:lstStyle/>
          <a:p>
            <a:r>
              <a:rPr lang="en-US" dirty="0"/>
              <a:t>COVID-19  Vaccine: The Facts</a:t>
            </a:r>
          </a:p>
        </p:txBody>
      </p:sp>
      <p:sp>
        <p:nvSpPr>
          <p:cNvPr id="3" name="Content Placeholder 2">
            <a:extLst>
              <a:ext uri="{FF2B5EF4-FFF2-40B4-BE49-F238E27FC236}">
                <a16:creationId xmlns:a16="http://schemas.microsoft.com/office/drawing/2014/main" id="{8410B720-F0D7-8B47-9E8D-0B24667CEFE1}"/>
              </a:ext>
            </a:extLst>
          </p:cNvPr>
          <p:cNvSpPr>
            <a:spLocks noGrp="1"/>
          </p:cNvSpPr>
          <p:nvPr>
            <p:ph idx="1"/>
          </p:nvPr>
        </p:nvSpPr>
        <p:spPr>
          <a:xfrm>
            <a:off x="4431352" y="1154629"/>
            <a:ext cx="6922448" cy="859909"/>
          </a:xfrm>
        </p:spPr>
        <p:txBody>
          <a:bodyPr>
            <a:normAutofit/>
          </a:bodyPr>
          <a:lstStyle/>
          <a:p>
            <a:pPr marL="0" indent="0">
              <a:buNone/>
            </a:pPr>
            <a:r>
              <a:rPr lang="en-US" sz="2200" b="1" dirty="0">
                <a:solidFill>
                  <a:schemeClr val="tx2"/>
                </a:solidFill>
              </a:rPr>
              <a:t>Key Facts About COVID-19 Vaccination</a:t>
            </a:r>
          </a:p>
        </p:txBody>
      </p:sp>
      <p:sp>
        <p:nvSpPr>
          <p:cNvPr id="4" name="Footer Placeholder 3">
            <a:extLst>
              <a:ext uri="{FF2B5EF4-FFF2-40B4-BE49-F238E27FC236}">
                <a16:creationId xmlns:a16="http://schemas.microsoft.com/office/drawing/2014/main" id="{DC979073-2EB1-174A-BE04-C3DF8F29587D}"/>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5</a:t>
            </a:fld>
            <a:endParaRPr lang="en-US" dirty="0"/>
          </a:p>
        </p:txBody>
      </p:sp>
      <p:sp>
        <p:nvSpPr>
          <p:cNvPr id="5" name="TextBox 4">
            <a:extLst>
              <a:ext uri="{FF2B5EF4-FFF2-40B4-BE49-F238E27FC236}">
                <a16:creationId xmlns:a16="http://schemas.microsoft.com/office/drawing/2014/main" id="{41EE9BB3-6A37-6443-8951-A2BF53929156}"/>
              </a:ext>
            </a:extLst>
          </p:cNvPr>
          <p:cNvSpPr txBox="1"/>
          <p:nvPr/>
        </p:nvSpPr>
        <p:spPr>
          <a:xfrm>
            <a:off x="9429750" y="4169547"/>
            <a:ext cx="2194560" cy="830997"/>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COVID-19 vaccines </a:t>
            </a:r>
            <a:r>
              <a:rPr lang="en-US" sz="1600" u="sng" dirty="0">
                <a:latin typeface="Century Gothic" panose="020B0502020202020204" pitchFamily="34" charset="0"/>
                <a:cs typeface="Arial" panose="020B0604020202020204" pitchFamily="34" charset="0"/>
              </a:rPr>
              <a:t>cannot</a:t>
            </a:r>
            <a:r>
              <a:rPr lang="en-US" sz="1600" dirty="0">
                <a:latin typeface="Century Gothic" panose="020B0502020202020204" pitchFamily="34" charset="0"/>
                <a:cs typeface="Arial" panose="020B0604020202020204" pitchFamily="34" charset="0"/>
              </a:rPr>
              <a:t> give you COVID-19</a:t>
            </a:r>
          </a:p>
        </p:txBody>
      </p:sp>
      <p:sp>
        <p:nvSpPr>
          <p:cNvPr id="6" name="TextBox 5">
            <a:extLst>
              <a:ext uri="{FF2B5EF4-FFF2-40B4-BE49-F238E27FC236}">
                <a16:creationId xmlns:a16="http://schemas.microsoft.com/office/drawing/2014/main" id="{F92CA0F8-F5EA-1F44-855E-A574E9849AD6}"/>
              </a:ext>
            </a:extLst>
          </p:cNvPr>
          <p:cNvSpPr txBox="1"/>
          <p:nvPr/>
        </p:nvSpPr>
        <p:spPr>
          <a:xfrm>
            <a:off x="9429750" y="2014538"/>
            <a:ext cx="2187812" cy="1323439"/>
          </a:xfrm>
          <a:prstGeom prst="rect">
            <a:avLst/>
          </a:prstGeom>
          <a:noFill/>
        </p:spPr>
        <p:txBody>
          <a:bodyPr wrap="square" rtlCol="0">
            <a:spAutoFit/>
          </a:bodyPr>
          <a:lstStyle/>
          <a:p>
            <a:pPr eaLnBrk="1" fontAlgn="auto" hangingPunct="1"/>
            <a:r>
              <a:rPr lang="en-US" sz="1600" dirty="0">
                <a:latin typeface="Century Gothic" panose="020B0502020202020204" pitchFamily="34" charset="0"/>
                <a:cs typeface="Arial" panose="020B0604020202020204" pitchFamily="34" charset="0"/>
              </a:rPr>
              <a:t>People who have already gotten sick with COVID-19 may still benefit from getting vaccinated</a:t>
            </a:r>
          </a:p>
        </p:txBody>
      </p:sp>
      <p:sp>
        <p:nvSpPr>
          <p:cNvPr id="7" name="TextBox 6">
            <a:extLst>
              <a:ext uri="{FF2B5EF4-FFF2-40B4-BE49-F238E27FC236}">
                <a16:creationId xmlns:a16="http://schemas.microsoft.com/office/drawing/2014/main" id="{35F7A1F3-2FC3-9343-A654-A52C1FCAD85E}"/>
              </a:ext>
            </a:extLst>
          </p:cNvPr>
          <p:cNvSpPr txBox="1"/>
          <p:nvPr/>
        </p:nvSpPr>
        <p:spPr>
          <a:xfrm>
            <a:off x="6195782" y="2014538"/>
            <a:ext cx="2008114" cy="1323439"/>
          </a:xfrm>
          <a:prstGeom prst="rect">
            <a:avLst/>
          </a:prstGeom>
          <a:noFill/>
        </p:spPr>
        <p:txBody>
          <a:bodyPr wrap="square" rtlCol="0">
            <a:spAutoFit/>
          </a:bodyPr>
          <a:lstStyle/>
          <a:p>
            <a:pPr defTabSz="1219140">
              <a:defRPr/>
            </a:pPr>
            <a:r>
              <a:rPr lang="en-US" sz="1600" dirty="0">
                <a:latin typeface="Century Gothic" panose="020B0502020202020204" pitchFamily="34" charset="0"/>
                <a:cs typeface="Arial" panose="020B0604020202020204" pitchFamily="34" charset="0"/>
              </a:rPr>
              <a:t>Getting vaccinated can help prevent getting sick with COVID-19</a:t>
            </a:r>
          </a:p>
        </p:txBody>
      </p:sp>
      <p:sp>
        <p:nvSpPr>
          <p:cNvPr id="8" name="TextBox 7">
            <a:extLst>
              <a:ext uri="{FF2B5EF4-FFF2-40B4-BE49-F238E27FC236}">
                <a16:creationId xmlns:a16="http://schemas.microsoft.com/office/drawing/2014/main" id="{A221DE9E-82E5-2040-844B-7267E6117ACD}"/>
              </a:ext>
            </a:extLst>
          </p:cNvPr>
          <p:cNvSpPr txBox="1"/>
          <p:nvPr/>
        </p:nvSpPr>
        <p:spPr>
          <a:xfrm>
            <a:off x="6195782" y="4169547"/>
            <a:ext cx="1733781" cy="1569660"/>
          </a:xfrm>
          <a:prstGeom prst="rect">
            <a:avLst/>
          </a:prstGeom>
          <a:noFill/>
        </p:spPr>
        <p:txBody>
          <a:bodyPr wrap="square" rtlCol="0">
            <a:spAutoFit/>
          </a:bodyPr>
          <a:lstStyle/>
          <a:p>
            <a:pPr defTabSz="1219140">
              <a:defRPr/>
            </a:pPr>
            <a:r>
              <a:rPr lang="en-US" sz="1600" dirty="0">
                <a:latin typeface="Century Gothic" panose="020B0502020202020204" pitchFamily="34" charset="0"/>
                <a:cs typeface="Arial" panose="020B0604020202020204" pitchFamily="34" charset="0"/>
              </a:rPr>
              <a:t>COVID-19 vaccines will not cause you to test positive on COVID-19 </a:t>
            </a:r>
            <a:r>
              <a:rPr lang="en-US" sz="1600" u="sng" dirty="0">
                <a:latin typeface="Century Gothic" panose="020B0502020202020204" pitchFamily="34" charset="0"/>
                <a:cs typeface="Arial" panose="020B0604020202020204" pitchFamily="34" charset="0"/>
              </a:rPr>
              <a:t>viral</a:t>
            </a:r>
            <a:r>
              <a:rPr lang="en-US" sz="1600" dirty="0">
                <a:latin typeface="Century Gothic" panose="020B0502020202020204" pitchFamily="34" charset="0"/>
                <a:cs typeface="Arial" panose="020B0604020202020204" pitchFamily="34" charset="0"/>
              </a:rPr>
              <a:t> tests*</a:t>
            </a:r>
          </a:p>
        </p:txBody>
      </p:sp>
      <p:pic>
        <p:nvPicPr>
          <p:cNvPr id="9" name="Picture 8">
            <a:extLst>
              <a:ext uri="{FF2B5EF4-FFF2-40B4-BE49-F238E27FC236}">
                <a16:creationId xmlns:a16="http://schemas.microsoft.com/office/drawing/2014/main" id="{998197AF-8B96-984F-BB8A-EEF24DDFC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1352" y="1925367"/>
            <a:ext cx="1693611" cy="1255560"/>
          </a:xfrm>
          <a:prstGeom prst="rect">
            <a:avLst/>
          </a:prstGeom>
        </p:spPr>
      </p:pic>
      <p:pic>
        <p:nvPicPr>
          <p:cNvPr id="10" name="Picture 9">
            <a:extLst>
              <a:ext uri="{FF2B5EF4-FFF2-40B4-BE49-F238E27FC236}">
                <a16:creationId xmlns:a16="http://schemas.microsoft.com/office/drawing/2014/main" id="{D6955397-E929-5846-9F3A-D70A5FB0F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161" y="1881449"/>
            <a:ext cx="820203" cy="1299478"/>
          </a:xfrm>
          <a:prstGeom prst="rect">
            <a:avLst/>
          </a:prstGeom>
        </p:spPr>
      </p:pic>
      <p:pic>
        <p:nvPicPr>
          <p:cNvPr id="11" name="Picture 10">
            <a:extLst>
              <a:ext uri="{FF2B5EF4-FFF2-40B4-BE49-F238E27FC236}">
                <a16:creationId xmlns:a16="http://schemas.microsoft.com/office/drawing/2014/main" id="{F3DE715F-266C-3544-A657-178B36E8C9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1161" y="4080376"/>
            <a:ext cx="835438" cy="1255560"/>
          </a:xfrm>
          <a:prstGeom prst="rect">
            <a:avLst/>
          </a:prstGeom>
        </p:spPr>
      </p:pic>
      <p:pic>
        <p:nvPicPr>
          <p:cNvPr id="12" name="Picture 11">
            <a:extLst>
              <a:ext uri="{FF2B5EF4-FFF2-40B4-BE49-F238E27FC236}">
                <a16:creationId xmlns:a16="http://schemas.microsoft.com/office/drawing/2014/main" id="{92C83BEA-1D65-FD47-84C5-AEB3C11405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0791" y="4055123"/>
            <a:ext cx="1334732" cy="1191642"/>
          </a:xfrm>
          <a:prstGeom prst="rect">
            <a:avLst/>
          </a:prstGeom>
        </p:spPr>
      </p:pic>
    </p:spTree>
    <p:extLst>
      <p:ext uri="{BB962C8B-B14F-4D97-AF65-F5344CB8AC3E}">
        <p14:creationId xmlns:p14="http://schemas.microsoft.com/office/powerpoint/2010/main" val="356448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3EA2-EA87-D64C-915F-25F15CEAB03A}"/>
              </a:ext>
            </a:extLst>
          </p:cNvPr>
          <p:cNvSpPr>
            <a:spLocks noGrp="1"/>
          </p:cNvSpPr>
          <p:nvPr>
            <p:ph type="title"/>
          </p:nvPr>
        </p:nvSpPr>
        <p:spPr>
          <a:xfrm>
            <a:off x="623203" y="1154628"/>
            <a:ext cx="2762935" cy="2495197"/>
          </a:xfrm>
        </p:spPr>
        <p:txBody>
          <a:bodyPr/>
          <a:lstStyle/>
          <a:p>
            <a:r>
              <a:rPr lang="en-US" dirty="0"/>
              <a:t>COVID-19 Vaccine:</a:t>
            </a:r>
            <a:br>
              <a:rPr lang="en-US" dirty="0"/>
            </a:br>
            <a:r>
              <a:rPr lang="en-US" dirty="0"/>
              <a:t>The Facts</a:t>
            </a:r>
          </a:p>
        </p:txBody>
      </p:sp>
      <p:sp>
        <p:nvSpPr>
          <p:cNvPr id="3" name="Content Placeholder 2">
            <a:extLst>
              <a:ext uri="{FF2B5EF4-FFF2-40B4-BE49-F238E27FC236}">
                <a16:creationId xmlns:a16="http://schemas.microsoft.com/office/drawing/2014/main" id="{8410B720-F0D7-8B47-9E8D-0B24667CEFE1}"/>
              </a:ext>
            </a:extLst>
          </p:cNvPr>
          <p:cNvSpPr>
            <a:spLocks noGrp="1"/>
          </p:cNvSpPr>
          <p:nvPr>
            <p:ph idx="1"/>
          </p:nvPr>
        </p:nvSpPr>
        <p:spPr>
          <a:xfrm>
            <a:off x="4431352" y="1154629"/>
            <a:ext cx="6922448" cy="1573610"/>
          </a:xfrm>
        </p:spPr>
        <p:txBody>
          <a:bodyPr>
            <a:normAutofit/>
          </a:bodyPr>
          <a:lstStyle/>
          <a:p>
            <a:pPr marL="0" indent="0">
              <a:buNone/>
            </a:pPr>
            <a:r>
              <a:rPr lang="en-US" sz="2400" b="1" dirty="0">
                <a:solidFill>
                  <a:schemeClr val="tx2"/>
                </a:solidFill>
              </a:rPr>
              <a:t>COVID-19 Vaccination will Help Protect You </a:t>
            </a:r>
            <a:br>
              <a:rPr lang="en-US" sz="2400" b="1" dirty="0">
                <a:solidFill>
                  <a:schemeClr val="tx2"/>
                </a:solidFill>
              </a:rPr>
            </a:br>
            <a:r>
              <a:rPr lang="en-US" sz="2400" b="1" dirty="0">
                <a:solidFill>
                  <a:schemeClr val="tx2"/>
                </a:solidFill>
              </a:rPr>
              <a:t>from COVID-19</a:t>
            </a:r>
          </a:p>
          <a:p>
            <a:pPr marL="0" indent="0">
              <a:spcBef>
                <a:spcPts val="2800"/>
              </a:spcBef>
              <a:buNone/>
            </a:pPr>
            <a:r>
              <a:rPr lang="en-US" dirty="0">
                <a:solidFill>
                  <a:srgbClr val="3A7AB6"/>
                </a:solidFill>
                <a:cs typeface="Arial" panose="020B0604020202020204" pitchFamily="34" charset="0"/>
              </a:rPr>
              <a:t>Getting a COVID-19 vaccine...</a:t>
            </a:r>
          </a:p>
          <a:p>
            <a:pPr marL="0" indent="0">
              <a:buNone/>
            </a:pPr>
            <a:endParaRPr lang="en-US" sz="2200" b="1" dirty="0">
              <a:solidFill>
                <a:schemeClr val="tx2"/>
              </a:solidFill>
            </a:endParaRPr>
          </a:p>
        </p:txBody>
      </p:sp>
      <p:sp>
        <p:nvSpPr>
          <p:cNvPr id="4" name="Footer Placeholder 3">
            <a:extLst>
              <a:ext uri="{FF2B5EF4-FFF2-40B4-BE49-F238E27FC236}">
                <a16:creationId xmlns:a16="http://schemas.microsoft.com/office/drawing/2014/main" id="{DC979073-2EB1-174A-BE04-C3DF8F29587D}"/>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6</a:t>
            </a:fld>
            <a:endParaRPr lang="en-US" dirty="0"/>
          </a:p>
        </p:txBody>
      </p:sp>
      <p:sp>
        <p:nvSpPr>
          <p:cNvPr id="6" name="TextBox 5">
            <a:extLst>
              <a:ext uri="{FF2B5EF4-FFF2-40B4-BE49-F238E27FC236}">
                <a16:creationId xmlns:a16="http://schemas.microsoft.com/office/drawing/2014/main" id="{F92CA0F8-F5EA-1F44-855E-A574E9849AD6}"/>
              </a:ext>
            </a:extLst>
          </p:cNvPr>
          <p:cNvSpPr txBox="1"/>
          <p:nvPr/>
        </p:nvSpPr>
        <p:spPr>
          <a:xfrm>
            <a:off x="8147884" y="4872374"/>
            <a:ext cx="2598836" cy="830997"/>
          </a:xfrm>
          <a:prstGeom prst="rect">
            <a:avLst/>
          </a:prstGeom>
          <a:noFill/>
        </p:spPr>
        <p:txBody>
          <a:bodyPr wrap="square" rtlCol="0">
            <a:spAutoFit/>
          </a:bodyPr>
          <a:lstStyle/>
          <a:p>
            <a:pPr algn="ctr" eaLnBrk="1" fontAlgn="auto" hangingPunct="1"/>
            <a:r>
              <a:rPr lang="en-US" sz="1600" dirty="0">
                <a:latin typeface="Century Gothic" panose="020B0502020202020204" pitchFamily="34" charset="0"/>
                <a:cs typeface="Arial" panose="020B0604020202020204" pitchFamily="34" charset="0"/>
              </a:rPr>
              <a:t>May help keep you from getting severely ill, even if you do get COVID-19</a:t>
            </a:r>
          </a:p>
        </p:txBody>
      </p:sp>
      <p:sp>
        <p:nvSpPr>
          <p:cNvPr id="7" name="TextBox 6">
            <a:extLst>
              <a:ext uri="{FF2B5EF4-FFF2-40B4-BE49-F238E27FC236}">
                <a16:creationId xmlns:a16="http://schemas.microsoft.com/office/drawing/2014/main" id="{35F7A1F3-2FC3-9343-A654-A52C1FCAD85E}"/>
              </a:ext>
            </a:extLst>
          </p:cNvPr>
          <p:cNvSpPr txBox="1"/>
          <p:nvPr/>
        </p:nvSpPr>
        <p:spPr>
          <a:xfrm>
            <a:off x="4635386" y="4872374"/>
            <a:ext cx="2697668" cy="830997"/>
          </a:xfrm>
          <a:prstGeom prst="rect">
            <a:avLst/>
          </a:prstGeom>
          <a:noFill/>
        </p:spPr>
        <p:txBody>
          <a:bodyPr wrap="square" rtlCol="0">
            <a:spAutoFit/>
          </a:bodyPr>
          <a:lstStyle/>
          <a:p>
            <a:pPr algn="ctr" defTabSz="1219140">
              <a:defRPr/>
            </a:pPr>
            <a:r>
              <a:rPr lang="en-US" sz="1600" dirty="0">
                <a:latin typeface="Century Gothic" panose="020B0502020202020204" pitchFamily="34" charset="0"/>
                <a:cs typeface="Arial" panose="020B0604020202020204" pitchFamily="34" charset="0"/>
              </a:rPr>
              <a:t>Will help create an immune response in your body against the virus</a:t>
            </a:r>
          </a:p>
        </p:txBody>
      </p:sp>
      <p:pic>
        <p:nvPicPr>
          <p:cNvPr id="13" name="Picture 12">
            <a:extLst>
              <a:ext uri="{FF2B5EF4-FFF2-40B4-BE49-F238E27FC236}">
                <a16:creationId xmlns:a16="http://schemas.microsoft.com/office/drawing/2014/main" id="{6DE70447-0256-5247-9DEE-CCB326DB2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574" y="2874102"/>
            <a:ext cx="1501292" cy="1829339"/>
          </a:xfrm>
          <a:prstGeom prst="rect">
            <a:avLst/>
          </a:prstGeom>
        </p:spPr>
      </p:pic>
      <p:pic>
        <p:nvPicPr>
          <p:cNvPr id="14" name="Picture 13">
            <a:extLst>
              <a:ext uri="{FF2B5EF4-FFF2-40B4-BE49-F238E27FC236}">
                <a16:creationId xmlns:a16="http://schemas.microsoft.com/office/drawing/2014/main" id="{BA25869C-E073-0F4E-B1B0-F5E3745B9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0064" y="2874102"/>
            <a:ext cx="1914475" cy="1852409"/>
          </a:xfrm>
          <a:prstGeom prst="rect">
            <a:avLst/>
          </a:prstGeom>
        </p:spPr>
      </p:pic>
    </p:spTree>
    <p:extLst>
      <p:ext uri="{BB962C8B-B14F-4D97-AF65-F5344CB8AC3E}">
        <p14:creationId xmlns:p14="http://schemas.microsoft.com/office/powerpoint/2010/main" val="384622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9E0D-3482-E844-A77A-EC70A1A12567}"/>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3A4E6086-2F26-C448-9E34-D2D70BB16479}"/>
              </a:ext>
            </a:extLst>
          </p:cNvPr>
          <p:cNvSpPr>
            <a:spLocks noGrp="1"/>
          </p:cNvSpPr>
          <p:nvPr>
            <p:ph idx="1"/>
          </p:nvPr>
        </p:nvSpPr>
        <p:spPr/>
        <p:txBody>
          <a:bodyPr>
            <a:normAutofit/>
          </a:bodyPr>
          <a:lstStyle/>
          <a:p>
            <a:r>
              <a:rPr lang="en-US" sz="2200" b="1" dirty="0">
                <a:solidFill>
                  <a:schemeClr val="tx2"/>
                </a:solidFill>
              </a:rPr>
              <a:t>If I had COVID-19, do I need the vaccine?  </a:t>
            </a:r>
          </a:p>
          <a:p>
            <a:pPr lvl="1"/>
            <a:r>
              <a:rPr lang="en-US" dirty="0"/>
              <a:t>Yes. People who had COVID-19 are recommended to get the vaccine after they have recovered.</a:t>
            </a:r>
          </a:p>
          <a:p>
            <a:r>
              <a:rPr lang="en-US" sz="2200" b="1" dirty="0">
                <a:solidFill>
                  <a:schemeClr val="tx2"/>
                </a:solidFill>
              </a:rPr>
              <a:t>Can a person spread the virus after they are vaccinated against COVID-19?  </a:t>
            </a:r>
          </a:p>
          <a:p>
            <a:pPr lvl="1"/>
            <a:r>
              <a:rPr lang="en-US" dirty="0"/>
              <a:t>The COVID-19 vaccines have been shown to be highly effective at preventing disease, but they might not prevent infection without symptoms. What this means is that if a vaccinated person can still be infected, even without symptoms, they could spread the virus. </a:t>
            </a:r>
          </a:p>
          <a:p>
            <a:pPr lvl="1"/>
            <a:r>
              <a:rPr lang="en-US" dirty="0"/>
              <a:t>Studies will soon be completed to determine whether this is possible. However, given this uncertainty, vaccinated people should still use masks and practice social distancing measures.</a:t>
            </a:r>
          </a:p>
          <a:p>
            <a:pPr marL="0" indent="0">
              <a:buNone/>
            </a:pPr>
            <a:endParaRPr lang="en-US" sz="2000" dirty="0">
              <a:solidFill>
                <a:schemeClr val="bg1"/>
              </a:solidFill>
              <a:ea typeface="+mn-lt"/>
              <a:cs typeface="+mn-lt"/>
              <a:hlinkClick r:id="rId3"/>
            </a:endParaRPr>
          </a:p>
          <a:p>
            <a:endParaRPr lang="en-US" dirty="0"/>
          </a:p>
        </p:txBody>
      </p:sp>
      <p:sp>
        <p:nvSpPr>
          <p:cNvPr id="4" name="Footer Placeholder 3">
            <a:extLst>
              <a:ext uri="{FF2B5EF4-FFF2-40B4-BE49-F238E27FC236}">
                <a16:creationId xmlns:a16="http://schemas.microsoft.com/office/drawing/2014/main" id="{50A0A3D5-D030-314C-A8CB-15D8BCC1D723}"/>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7</a:t>
            </a:fld>
            <a:endParaRPr lang="en-US" dirty="0"/>
          </a:p>
        </p:txBody>
      </p:sp>
    </p:spTree>
    <p:extLst>
      <p:ext uri="{BB962C8B-B14F-4D97-AF65-F5344CB8AC3E}">
        <p14:creationId xmlns:p14="http://schemas.microsoft.com/office/powerpoint/2010/main" val="24319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9E0D-3482-E844-A77A-EC70A1A12567}"/>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3A4E6086-2F26-C448-9E34-D2D70BB16479}"/>
              </a:ext>
            </a:extLst>
          </p:cNvPr>
          <p:cNvSpPr>
            <a:spLocks noGrp="1"/>
          </p:cNvSpPr>
          <p:nvPr>
            <p:ph idx="1"/>
          </p:nvPr>
        </p:nvSpPr>
        <p:spPr/>
        <p:txBody>
          <a:bodyPr>
            <a:normAutofit/>
          </a:bodyPr>
          <a:lstStyle/>
          <a:p>
            <a:r>
              <a:rPr lang="en-US" sz="2000" b="1" dirty="0">
                <a:solidFill>
                  <a:schemeClr val="tx2"/>
                </a:solidFill>
              </a:rPr>
              <a:t>What if I have a pre-existing condition, like asthma or diabetes can I get the vaccine? </a:t>
            </a:r>
          </a:p>
          <a:p>
            <a:pPr lvl="1"/>
            <a:r>
              <a:rPr lang="en-US" dirty="0"/>
              <a:t>Adults of any age with </a:t>
            </a:r>
            <a:r>
              <a:rPr lang="en-US" b="1" dirty="0"/>
              <a:t>certain underlying medical conditions</a:t>
            </a:r>
            <a:r>
              <a:rPr lang="en-US" dirty="0"/>
              <a:t> are at increased risk for severe illness from the virus that causes COVID-19</a:t>
            </a:r>
          </a:p>
          <a:p>
            <a:pPr lvl="1"/>
            <a:r>
              <a:rPr lang="en-US" dirty="0"/>
              <a:t>COVID-19 vaccines may be administered to people with underlying medical conditions provided they have not had </a:t>
            </a:r>
            <a:r>
              <a:rPr lang="en-US" u="sng" dirty="0">
                <a:hlinkClick r:id="rId3"/>
              </a:rPr>
              <a:t>a severe or immediate allergic reaction</a:t>
            </a:r>
            <a:r>
              <a:rPr lang="en-US" dirty="0"/>
              <a:t> to any ingredients in the vaccine</a:t>
            </a:r>
          </a:p>
          <a:p>
            <a:r>
              <a:rPr lang="en-US" sz="2000" b="1" dirty="0">
                <a:solidFill>
                  <a:schemeClr val="tx2"/>
                </a:solidFill>
              </a:rPr>
              <a:t>How long does immunity last from the vaccine? </a:t>
            </a:r>
          </a:p>
          <a:p>
            <a:pPr lvl="1"/>
            <a:r>
              <a:rPr lang="en-US" dirty="0"/>
              <a:t>We won’t know how long immunity produced by vaccination lasts until we have more data on how well the vaccines work</a:t>
            </a:r>
          </a:p>
        </p:txBody>
      </p:sp>
      <p:sp>
        <p:nvSpPr>
          <p:cNvPr id="4" name="Footer Placeholder 3">
            <a:extLst>
              <a:ext uri="{FF2B5EF4-FFF2-40B4-BE49-F238E27FC236}">
                <a16:creationId xmlns:a16="http://schemas.microsoft.com/office/drawing/2014/main" id="{50A0A3D5-D030-314C-A8CB-15D8BCC1D723}"/>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8</a:t>
            </a:fld>
            <a:endParaRPr lang="en-US" dirty="0"/>
          </a:p>
        </p:txBody>
      </p:sp>
    </p:spTree>
    <p:extLst>
      <p:ext uri="{BB962C8B-B14F-4D97-AF65-F5344CB8AC3E}">
        <p14:creationId xmlns:p14="http://schemas.microsoft.com/office/powerpoint/2010/main" val="418264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9E0D-3482-E844-A77A-EC70A1A12567}"/>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3A4E6086-2F26-C448-9E34-D2D70BB16479}"/>
              </a:ext>
            </a:extLst>
          </p:cNvPr>
          <p:cNvSpPr>
            <a:spLocks noGrp="1"/>
          </p:cNvSpPr>
          <p:nvPr>
            <p:ph idx="1"/>
          </p:nvPr>
        </p:nvSpPr>
        <p:spPr>
          <a:xfrm>
            <a:off x="838200" y="2359164"/>
            <a:ext cx="10773102" cy="3817798"/>
          </a:xfrm>
        </p:spPr>
        <p:txBody>
          <a:bodyPr>
            <a:normAutofit fontScale="92500" lnSpcReduction="10000"/>
          </a:bodyPr>
          <a:lstStyle/>
          <a:p>
            <a:r>
              <a:rPr lang="en-US" sz="2000" b="1" dirty="0">
                <a:solidFill>
                  <a:schemeClr val="tx2"/>
                </a:solidFill>
              </a:rPr>
              <a:t>What If I have an autoimmune disorder, can I get the vaccine?</a:t>
            </a:r>
          </a:p>
          <a:p>
            <a:pPr lvl="1"/>
            <a:r>
              <a:rPr lang="en-US" dirty="0"/>
              <a:t>People with autoimmune conditions may receive the authorized COVID-19 vaccines</a:t>
            </a:r>
          </a:p>
          <a:p>
            <a:pPr lvl="1"/>
            <a:r>
              <a:rPr lang="en-US" dirty="0"/>
              <a:t>However, they should be aware that no data are currently available on the safety of the COVID-19 vaccines for them. </a:t>
            </a:r>
          </a:p>
          <a:p>
            <a:pPr lvl="1"/>
            <a:r>
              <a:rPr lang="en-US" dirty="0"/>
              <a:t>Individuals from this group were eligible for enrollment in clinical trials</a:t>
            </a:r>
          </a:p>
          <a:p>
            <a:r>
              <a:rPr lang="en-US" sz="2000" b="1" dirty="0">
                <a:solidFill>
                  <a:schemeClr val="tx2"/>
                </a:solidFill>
              </a:rPr>
              <a:t>What if I have a weakened immune system? </a:t>
            </a:r>
          </a:p>
          <a:p>
            <a:pPr lvl="1"/>
            <a:r>
              <a:rPr lang="en-US" dirty="0"/>
              <a:t>People with weakened immune systems due to other illnesses or medication </a:t>
            </a:r>
            <a:r>
              <a:rPr lang="en-US" u="sng" dirty="0">
                <a:hlinkClick r:id="rId3"/>
              </a:rPr>
              <a:t>might be at increased risk for severe COVID-19</a:t>
            </a:r>
            <a:r>
              <a:rPr lang="en-US" dirty="0"/>
              <a:t>. They may receive a COVID-19 vaccine but be aware of the limited safety data:</a:t>
            </a:r>
          </a:p>
          <a:p>
            <a:pPr lvl="2"/>
            <a:r>
              <a:rPr lang="en-US" dirty="0"/>
              <a:t>Information about COVID-19 vaccine safety for people with weakened immune systems is not yet available</a:t>
            </a:r>
          </a:p>
          <a:p>
            <a:pPr lvl="2"/>
            <a:r>
              <a:rPr lang="en-US" dirty="0"/>
              <a:t>People with weakened immune systems should also be aware of the potential for reduced immune responses to the vaccine, as well as the need to continue following all </a:t>
            </a:r>
            <a:r>
              <a:rPr lang="en-US" u="sng" dirty="0">
                <a:hlinkClick r:id="rId4"/>
              </a:rPr>
              <a:t>current guidance</a:t>
            </a:r>
            <a:r>
              <a:rPr lang="en-US" dirty="0"/>
              <a:t> to protect themselves against COVID-19</a:t>
            </a:r>
          </a:p>
          <a:p>
            <a:pPr lvl="2"/>
            <a:r>
              <a:rPr lang="en-US" dirty="0"/>
              <a:t>Speak to your health care provider!</a:t>
            </a:r>
          </a:p>
        </p:txBody>
      </p:sp>
      <p:sp>
        <p:nvSpPr>
          <p:cNvPr id="4" name="Footer Placeholder 3">
            <a:extLst>
              <a:ext uri="{FF2B5EF4-FFF2-40B4-BE49-F238E27FC236}">
                <a16:creationId xmlns:a16="http://schemas.microsoft.com/office/drawing/2014/main" id="{50A0A3D5-D030-314C-A8CB-15D8BCC1D723}"/>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9</a:t>
            </a:fld>
            <a:endParaRPr lang="en-US" dirty="0"/>
          </a:p>
        </p:txBody>
      </p:sp>
    </p:spTree>
    <p:extLst>
      <p:ext uri="{BB962C8B-B14F-4D97-AF65-F5344CB8AC3E}">
        <p14:creationId xmlns:p14="http://schemas.microsoft.com/office/powerpoint/2010/main" val="2227951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0CA019E6D83468B49A8C1ACE4E28C" ma:contentTypeVersion="12" ma:contentTypeDescription="Create a new document." ma:contentTypeScope="" ma:versionID="ac6f58f4dff5d52036de37cae6d06f8f">
  <xsd:schema xmlns:xsd="http://www.w3.org/2001/XMLSchema" xmlns:xs="http://www.w3.org/2001/XMLSchema" xmlns:p="http://schemas.microsoft.com/office/2006/metadata/properties" xmlns:ns2="e799f2bb-61d9-4c67-b79c-06381e063e2e" xmlns:ns3="2ceb403e-feb1-4214-b2c0-f8373a89cec3" targetNamespace="http://schemas.microsoft.com/office/2006/metadata/properties" ma:root="true" ma:fieldsID="99cfece2864930e0a3b09ce1d5e91795" ns2:_="" ns3:_="">
    <xsd:import namespace="e799f2bb-61d9-4c67-b79c-06381e063e2e"/>
    <xsd:import namespace="2ceb403e-feb1-4214-b2c0-f8373a89ce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9f2bb-61d9-4c67-b79c-06381e063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eb403e-feb1-4214-b2c0-f8373a89ce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F88A5C-2B2F-47D7-91B7-EFF07A0CC374}"/>
</file>

<file path=customXml/itemProps2.xml><?xml version="1.0" encoding="utf-8"?>
<ds:datastoreItem xmlns:ds="http://schemas.openxmlformats.org/officeDocument/2006/customXml" ds:itemID="{6E870B9E-6777-40CC-8023-FB088DDB40BC}"/>
</file>

<file path=customXml/itemProps3.xml><?xml version="1.0" encoding="utf-8"?>
<ds:datastoreItem xmlns:ds="http://schemas.openxmlformats.org/officeDocument/2006/customXml" ds:itemID="{0E5CF0AB-6D77-4D81-9100-DB39D6A4E2C4}"/>
</file>

<file path=docProps/app.xml><?xml version="1.0" encoding="utf-8"?>
<Properties xmlns="http://schemas.openxmlformats.org/officeDocument/2006/extended-properties" xmlns:vt="http://schemas.openxmlformats.org/officeDocument/2006/docPropsVTypes">
  <Template/>
  <TotalTime>3055</TotalTime>
  <Words>3599</Words>
  <Application>Microsoft Office PowerPoint</Application>
  <PresentationFormat>Widescreen</PresentationFormat>
  <Paragraphs>159</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Courier New</vt:lpstr>
      <vt:lpstr>System Font Regular</vt:lpstr>
      <vt:lpstr>YADXm3pZ1HU 0</vt:lpstr>
      <vt:lpstr>Office Theme</vt:lpstr>
      <vt:lpstr>COVID-19 Vaccines: Vaccine Safety FAQs Dispelling Vaccine Myths</vt:lpstr>
      <vt:lpstr>Are The Vaccines Safe?</vt:lpstr>
      <vt:lpstr>Vaccine Safety Monitoring</vt:lpstr>
      <vt:lpstr>Dispelling Common Myths  About the Vaccine</vt:lpstr>
      <vt:lpstr>COVID-19  Vaccine: The Facts</vt:lpstr>
      <vt:lpstr>COVID-19 Vaccine: The Facts</vt:lpstr>
      <vt:lpstr>Frequently Asked Questions</vt:lpstr>
      <vt:lpstr>Frequently Asked Questions</vt:lpstr>
      <vt:lpstr>Frequently Asked Questions</vt:lpstr>
      <vt:lpstr>Is it safe for me to get a COVID-19 vaccine  if I would like to have a baby one day?</vt:lpstr>
      <vt:lpstr>Can a COVID-19 vaccine make me sick with COVID-19?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 SME Office Hours  Immunity and how COVID-19 mRNA vaccines work</dc:title>
  <dc:creator>Jennifer Shick</dc:creator>
  <cp:lastModifiedBy>Trevor Jennings</cp:lastModifiedBy>
  <cp:revision>105</cp:revision>
  <dcterms:created xsi:type="dcterms:W3CDTF">2021-03-23T16:46:51Z</dcterms:created>
  <dcterms:modified xsi:type="dcterms:W3CDTF">2021-06-10T16:10:19Z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0x0101002320CA019E6D83468B49A8C1ACE4E28C</vt:lpwstr>
  </property>
</Properties>
</file>