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4"/>
  </p:sldMasterIdLst>
  <p:notesMasterIdLst>
    <p:notesMasterId r:id="rId39"/>
  </p:notesMasterIdLst>
  <p:sldIdLst>
    <p:sldId id="258" r:id="rId5"/>
    <p:sldId id="259" r:id="rId6"/>
    <p:sldId id="263" r:id="rId7"/>
    <p:sldId id="447" r:id="rId8"/>
    <p:sldId id="446" r:id="rId9"/>
    <p:sldId id="535" r:id="rId10"/>
    <p:sldId id="534" r:id="rId11"/>
    <p:sldId id="265" r:id="rId12"/>
    <p:sldId id="276" r:id="rId13"/>
    <p:sldId id="533" r:id="rId14"/>
    <p:sldId id="540" r:id="rId15"/>
    <p:sldId id="452" r:id="rId16"/>
    <p:sldId id="266" r:id="rId17"/>
    <p:sldId id="525" r:id="rId18"/>
    <p:sldId id="532" r:id="rId19"/>
    <p:sldId id="528" r:id="rId20"/>
    <p:sldId id="524" r:id="rId21"/>
    <p:sldId id="541" r:id="rId22"/>
    <p:sldId id="450" r:id="rId23"/>
    <p:sldId id="257" r:id="rId24"/>
    <p:sldId id="537" r:id="rId25"/>
    <p:sldId id="538" r:id="rId26"/>
    <p:sldId id="539" r:id="rId27"/>
    <p:sldId id="508" r:id="rId28"/>
    <p:sldId id="542" r:id="rId29"/>
    <p:sldId id="451" r:id="rId30"/>
    <p:sldId id="512" r:id="rId31"/>
    <p:sldId id="448" r:id="rId32"/>
    <p:sldId id="449" r:id="rId33"/>
    <p:sldId id="515" r:id="rId34"/>
    <p:sldId id="543" r:id="rId35"/>
    <p:sldId id="453" r:id="rId36"/>
    <p:sldId id="454" r:id="rId37"/>
    <p:sldId id="44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Kimball" initials="GK" lastIdx="2" clrIdx="0">
    <p:extLst>
      <p:ext uri="{19B8F6BF-5375-455C-9EA6-DF929625EA0E}">
        <p15:presenceInfo xmlns:p15="http://schemas.microsoft.com/office/powerpoint/2012/main" userId="S::gkimball@kimballpr.com::47fb5f47-7f8e-4af5-93ae-1765212f2fd2" providerId="AD"/>
      </p:ext>
    </p:extLst>
  </p:cmAuthor>
  <p:cmAuthor id="2" name="Lisa Jacques-Carroll" initials="LJC" lastIdx="2" clrIdx="1">
    <p:extLst>
      <p:ext uri="{19B8F6BF-5375-455C-9EA6-DF929625EA0E}">
        <p15:presenceInfo xmlns:p15="http://schemas.microsoft.com/office/powerpoint/2012/main" userId="15af011efba64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8B"/>
    <a:srgbClr val="2B4F91"/>
    <a:srgbClr val="F6D08C"/>
    <a:srgbClr val="1D7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3901"/>
  </p:normalViewPr>
  <p:slideViewPr>
    <p:cSldViewPr snapToGrid="0" snapToObjects="1">
      <p:cViewPr varScale="1">
        <p:scale>
          <a:sx n="90" d="100"/>
          <a:sy n="90" d="100"/>
        </p:scale>
        <p:origin x="1600" y="20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p:scale>
          <a:sx n="161" d="100"/>
          <a:sy n="161" d="100"/>
        </p:scale>
        <p:origin x="2952"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09414-D8C0-4F14-B715-33C5D6A50B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CDE023-0F38-4C6D-9A19-4EB5B06CFAEC}">
      <dgm:prSet/>
      <dgm:spPr/>
      <dgm:t>
        <a:bodyPr/>
        <a:lstStyle/>
        <a:p>
          <a:r>
            <a:rPr lang="en-US" dirty="0"/>
            <a:t>SARS-CoV-2, the virus that causes COVID-19 disease affects the respiratory system primarily, but other organ systems may also be impacted</a:t>
          </a:r>
        </a:p>
      </dgm:t>
    </dgm:pt>
    <dgm:pt modelId="{1758C7F5-8600-4A28-81F9-4564A8EA997C}" type="parTrans" cxnId="{EEF48ECD-7696-4DBD-BEB5-44C6A398C977}">
      <dgm:prSet/>
      <dgm:spPr/>
      <dgm:t>
        <a:bodyPr/>
        <a:lstStyle/>
        <a:p>
          <a:endParaRPr lang="en-US"/>
        </a:p>
      </dgm:t>
    </dgm:pt>
    <dgm:pt modelId="{8977936C-58B1-42EB-B89D-86CD0D4F0CB1}" type="sibTrans" cxnId="{EEF48ECD-7696-4DBD-BEB5-44C6A398C977}">
      <dgm:prSet/>
      <dgm:spPr/>
      <dgm:t>
        <a:bodyPr/>
        <a:lstStyle/>
        <a:p>
          <a:endParaRPr lang="en-US"/>
        </a:p>
      </dgm:t>
    </dgm:pt>
    <dgm:pt modelId="{9682ED18-DA7D-4AA0-B54C-2D914A3F49FC}">
      <dgm:prSet/>
      <dgm:spPr/>
      <dgm:t>
        <a:bodyPr/>
        <a:lstStyle/>
        <a:p>
          <a:r>
            <a:rPr lang="en-US"/>
            <a:t>Transmission is through droplet and respiratory spread but may also include indirect contact with contaminated objects</a:t>
          </a:r>
        </a:p>
      </dgm:t>
    </dgm:pt>
    <dgm:pt modelId="{0BC69E5E-5E60-4F36-AEF3-D2E933E5EE3B}" type="parTrans" cxnId="{2028EB3B-ACCC-4078-94C3-D303930413D0}">
      <dgm:prSet/>
      <dgm:spPr/>
      <dgm:t>
        <a:bodyPr/>
        <a:lstStyle/>
        <a:p>
          <a:endParaRPr lang="en-US"/>
        </a:p>
      </dgm:t>
    </dgm:pt>
    <dgm:pt modelId="{028FC4C5-4506-4255-A252-249901030801}" type="sibTrans" cxnId="{2028EB3B-ACCC-4078-94C3-D303930413D0}">
      <dgm:prSet/>
      <dgm:spPr/>
      <dgm:t>
        <a:bodyPr/>
        <a:lstStyle/>
        <a:p>
          <a:endParaRPr lang="en-US"/>
        </a:p>
      </dgm:t>
    </dgm:pt>
    <dgm:pt modelId="{E97F3032-56E7-4523-9648-5A59DCAEF861}">
      <dgm:prSet/>
      <dgm:spPr/>
      <dgm:t>
        <a:bodyPr/>
        <a:lstStyle/>
        <a:p>
          <a:r>
            <a:rPr lang="en-US" dirty="0"/>
            <a:t>People closer than 6 feet from the infected person are most likely to get infected</a:t>
          </a:r>
        </a:p>
      </dgm:t>
    </dgm:pt>
    <dgm:pt modelId="{E4768E2A-655E-4AB8-9C83-A52774DAD41C}" type="parTrans" cxnId="{3D36CD0D-21EA-4FF0-979E-F57CDBCF8DA3}">
      <dgm:prSet/>
      <dgm:spPr/>
      <dgm:t>
        <a:bodyPr/>
        <a:lstStyle/>
        <a:p>
          <a:endParaRPr lang="en-US"/>
        </a:p>
      </dgm:t>
    </dgm:pt>
    <dgm:pt modelId="{76C0415E-E5ED-47C8-A84F-235FA04D8015}" type="sibTrans" cxnId="{3D36CD0D-21EA-4FF0-979E-F57CDBCF8DA3}">
      <dgm:prSet/>
      <dgm:spPr/>
      <dgm:t>
        <a:bodyPr/>
        <a:lstStyle/>
        <a:p>
          <a:endParaRPr lang="en-US"/>
        </a:p>
      </dgm:t>
    </dgm:pt>
    <dgm:pt modelId="{1B566AA3-D5F8-4C47-BD0B-54DCD4DC8FC7}" type="pres">
      <dgm:prSet presAssocID="{84509414-D8C0-4F14-B715-33C5D6A50B21}" presName="linear" presStyleCnt="0">
        <dgm:presLayoutVars>
          <dgm:animLvl val="lvl"/>
          <dgm:resizeHandles val="exact"/>
        </dgm:presLayoutVars>
      </dgm:prSet>
      <dgm:spPr/>
    </dgm:pt>
    <dgm:pt modelId="{4553DB6E-D461-D648-8145-7B9965D7F53A}" type="pres">
      <dgm:prSet presAssocID="{30CDE023-0F38-4C6D-9A19-4EB5B06CFAEC}" presName="parentText" presStyleLbl="node1" presStyleIdx="0" presStyleCnt="3">
        <dgm:presLayoutVars>
          <dgm:chMax val="0"/>
          <dgm:bulletEnabled val="1"/>
        </dgm:presLayoutVars>
      </dgm:prSet>
      <dgm:spPr/>
    </dgm:pt>
    <dgm:pt modelId="{012BA012-5143-2845-AAF4-5F53159865BC}" type="pres">
      <dgm:prSet presAssocID="{8977936C-58B1-42EB-B89D-86CD0D4F0CB1}" presName="spacer" presStyleCnt="0"/>
      <dgm:spPr/>
    </dgm:pt>
    <dgm:pt modelId="{D8B72319-EFB1-7847-927F-67811356453E}" type="pres">
      <dgm:prSet presAssocID="{9682ED18-DA7D-4AA0-B54C-2D914A3F49FC}" presName="parentText" presStyleLbl="node1" presStyleIdx="1" presStyleCnt="3">
        <dgm:presLayoutVars>
          <dgm:chMax val="0"/>
          <dgm:bulletEnabled val="1"/>
        </dgm:presLayoutVars>
      </dgm:prSet>
      <dgm:spPr/>
    </dgm:pt>
    <dgm:pt modelId="{20AF343B-FE8E-144F-AAC7-BCFFD480F989}" type="pres">
      <dgm:prSet presAssocID="{028FC4C5-4506-4255-A252-249901030801}" presName="spacer" presStyleCnt="0"/>
      <dgm:spPr/>
    </dgm:pt>
    <dgm:pt modelId="{E1B070BC-AF35-D042-9AF6-03340BC08AA1}" type="pres">
      <dgm:prSet presAssocID="{E97F3032-56E7-4523-9648-5A59DCAEF861}" presName="parentText" presStyleLbl="node1" presStyleIdx="2" presStyleCnt="3">
        <dgm:presLayoutVars>
          <dgm:chMax val="0"/>
          <dgm:bulletEnabled val="1"/>
        </dgm:presLayoutVars>
      </dgm:prSet>
      <dgm:spPr/>
    </dgm:pt>
  </dgm:ptLst>
  <dgm:cxnLst>
    <dgm:cxn modelId="{3D36CD0D-21EA-4FF0-979E-F57CDBCF8DA3}" srcId="{84509414-D8C0-4F14-B715-33C5D6A50B21}" destId="{E97F3032-56E7-4523-9648-5A59DCAEF861}" srcOrd="2" destOrd="0" parTransId="{E4768E2A-655E-4AB8-9C83-A52774DAD41C}" sibTransId="{76C0415E-E5ED-47C8-A84F-235FA04D8015}"/>
    <dgm:cxn modelId="{1C55D032-3BEB-C246-B304-A8F36244D0DF}" type="presOf" srcId="{E97F3032-56E7-4523-9648-5A59DCAEF861}" destId="{E1B070BC-AF35-D042-9AF6-03340BC08AA1}" srcOrd="0" destOrd="0" presId="urn:microsoft.com/office/officeart/2005/8/layout/vList2"/>
    <dgm:cxn modelId="{2028EB3B-ACCC-4078-94C3-D303930413D0}" srcId="{84509414-D8C0-4F14-B715-33C5D6A50B21}" destId="{9682ED18-DA7D-4AA0-B54C-2D914A3F49FC}" srcOrd="1" destOrd="0" parTransId="{0BC69E5E-5E60-4F36-AEF3-D2E933E5EE3B}" sibTransId="{028FC4C5-4506-4255-A252-249901030801}"/>
    <dgm:cxn modelId="{A4C02052-DF58-CD4C-BF66-5627AD6A6DC9}" type="presOf" srcId="{84509414-D8C0-4F14-B715-33C5D6A50B21}" destId="{1B566AA3-D5F8-4C47-BD0B-54DCD4DC8FC7}" srcOrd="0" destOrd="0" presId="urn:microsoft.com/office/officeart/2005/8/layout/vList2"/>
    <dgm:cxn modelId="{FECD3DB3-4DF5-564D-868D-57C5D8D08B03}" type="presOf" srcId="{30CDE023-0F38-4C6D-9A19-4EB5B06CFAEC}" destId="{4553DB6E-D461-D648-8145-7B9965D7F53A}" srcOrd="0" destOrd="0" presId="urn:microsoft.com/office/officeart/2005/8/layout/vList2"/>
    <dgm:cxn modelId="{EEF48ECD-7696-4DBD-BEB5-44C6A398C977}" srcId="{84509414-D8C0-4F14-B715-33C5D6A50B21}" destId="{30CDE023-0F38-4C6D-9A19-4EB5B06CFAEC}" srcOrd="0" destOrd="0" parTransId="{1758C7F5-8600-4A28-81F9-4564A8EA997C}" sibTransId="{8977936C-58B1-42EB-B89D-86CD0D4F0CB1}"/>
    <dgm:cxn modelId="{592E25FE-2146-3C47-AF66-147FEA310496}" type="presOf" srcId="{9682ED18-DA7D-4AA0-B54C-2D914A3F49FC}" destId="{D8B72319-EFB1-7847-927F-67811356453E}" srcOrd="0" destOrd="0" presId="urn:microsoft.com/office/officeart/2005/8/layout/vList2"/>
    <dgm:cxn modelId="{AF46A1E3-16D6-D14A-9D47-25D5011B46BF}" type="presParOf" srcId="{1B566AA3-D5F8-4C47-BD0B-54DCD4DC8FC7}" destId="{4553DB6E-D461-D648-8145-7B9965D7F53A}" srcOrd="0" destOrd="0" presId="urn:microsoft.com/office/officeart/2005/8/layout/vList2"/>
    <dgm:cxn modelId="{E1B265ED-0AEB-0A4F-B370-B38E68691427}" type="presParOf" srcId="{1B566AA3-D5F8-4C47-BD0B-54DCD4DC8FC7}" destId="{012BA012-5143-2845-AAF4-5F53159865BC}" srcOrd="1" destOrd="0" presId="urn:microsoft.com/office/officeart/2005/8/layout/vList2"/>
    <dgm:cxn modelId="{42B69C15-5421-734F-B5CD-D7F23066C5CE}" type="presParOf" srcId="{1B566AA3-D5F8-4C47-BD0B-54DCD4DC8FC7}" destId="{D8B72319-EFB1-7847-927F-67811356453E}" srcOrd="2" destOrd="0" presId="urn:microsoft.com/office/officeart/2005/8/layout/vList2"/>
    <dgm:cxn modelId="{67AD8CAC-53B3-A246-90A2-1C320E707E63}" type="presParOf" srcId="{1B566AA3-D5F8-4C47-BD0B-54DCD4DC8FC7}" destId="{20AF343B-FE8E-144F-AAC7-BCFFD480F989}" srcOrd="3" destOrd="0" presId="urn:microsoft.com/office/officeart/2005/8/layout/vList2"/>
    <dgm:cxn modelId="{C293F44A-2AC4-3343-B010-A68CE9A8B291}" type="presParOf" srcId="{1B566AA3-D5F8-4C47-BD0B-54DCD4DC8FC7}" destId="{E1B070BC-AF35-D042-9AF6-03340BC08AA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E765E0-C5BB-498D-9D0C-DFE25AF3DE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33C4CD5-47FE-4467-93A9-4DB92A227553}">
      <dgm:prSet/>
      <dgm:spPr/>
      <dgm:t>
        <a:bodyPr/>
        <a:lstStyle/>
        <a:p>
          <a:r>
            <a:rPr lang="en-US"/>
            <a:t>Fever or chills </a:t>
          </a:r>
        </a:p>
      </dgm:t>
    </dgm:pt>
    <dgm:pt modelId="{C0101526-60B8-4AFE-9CC3-64D571F90E74}" type="parTrans" cxnId="{25087E4C-5A24-4EDA-9FF8-647625FCA960}">
      <dgm:prSet/>
      <dgm:spPr/>
      <dgm:t>
        <a:bodyPr/>
        <a:lstStyle/>
        <a:p>
          <a:endParaRPr lang="en-US"/>
        </a:p>
      </dgm:t>
    </dgm:pt>
    <dgm:pt modelId="{A1A5387C-C809-4405-B549-D58047F96DE4}" type="sibTrans" cxnId="{25087E4C-5A24-4EDA-9FF8-647625FCA960}">
      <dgm:prSet/>
      <dgm:spPr/>
      <dgm:t>
        <a:bodyPr/>
        <a:lstStyle/>
        <a:p>
          <a:endParaRPr lang="en-US"/>
        </a:p>
      </dgm:t>
    </dgm:pt>
    <dgm:pt modelId="{3E1B6C1B-2248-4A0F-A5CC-087BE55D5668}">
      <dgm:prSet/>
      <dgm:spPr/>
      <dgm:t>
        <a:bodyPr/>
        <a:lstStyle/>
        <a:p>
          <a:r>
            <a:rPr lang="en-US" dirty="0"/>
            <a:t>Cough </a:t>
          </a:r>
        </a:p>
      </dgm:t>
    </dgm:pt>
    <dgm:pt modelId="{1BF6C2DB-D827-4D52-87BD-59CB3C37A28D}" type="parTrans" cxnId="{E8E91C23-CDF5-4EBE-A7E8-2B5BA3209A8A}">
      <dgm:prSet/>
      <dgm:spPr/>
      <dgm:t>
        <a:bodyPr/>
        <a:lstStyle/>
        <a:p>
          <a:endParaRPr lang="en-US"/>
        </a:p>
      </dgm:t>
    </dgm:pt>
    <dgm:pt modelId="{0F8A7F9F-8677-480D-B522-2692896315A9}" type="sibTrans" cxnId="{E8E91C23-CDF5-4EBE-A7E8-2B5BA3209A8A}">
      <dgm:prSet/>
      <dgm:spPr/>
      <dgm:t>
        <a:bodyPr/>
        <a:lstStyle/>
        <a:p>
          <a:endParaRPr lang="en-US"/>
        </a:p>
      </dgm:t>
    </dgm:pt>
    <dgm:pt modelId="{2084D0B7-EE12-4970-BB98-9019BF193AB0}">
      <dgm:prSet/>
      <dgm:spPr/>
      <dgm:t>
        <a:bodyPr/>
        <a:lstStyle/>
        <a:p>
          <a:r>
            <a:rPr lang="en-US" dirty="0"/>
            <a:t>Shortness of breath or difficulty breathing</a:t>
          </a:r>
        </a:p>
      </dgm:t>
    </dgm:pt>
    <dgm:pt modelId="{AFD20A12-A878-4CDC-8DFA-979C0CEE2D37}" type="parTrans" cxnId="{BB63DDC2-295F-4598-9D43-8E39166B0C37}">
      <dgm:prSet/>
      <dgm:spPr/>
      <dgm:t>
        <a:bodyPr/>
        <a:lstStyle/>
        <a:p>
          <a:endParaRPr lang="en-US"/>
        </a:p>
      </dgm:t>
    </dgm:pt>
    <dgm:pt modelId="{67FFA76C-4C79-43D3-B367-9A75AC163606}" type="sibTrans" cxnId="{BB63DDC2-295F-4598-9D43-8E39166B0C37}">
      <dgm:prSet/>
      <dgm:spPr/>
      <dgm:t>
        <a:bodyPr/>
        <a:lstStyle/>
        <a:p>
          <a:endParaRPr lang="en-US"/>
        </a:p>
      </dgm:t>
    </dgm:pt>
    <dgm:pt modelId="{14F55F1D-069C-4224-B656-FFA947E3FB13}">
      <dgm:prSet/>
      <dgm:spPr/>
      <dgm:t>
        <a:bodyPr/>
        <a:lstStyle/>
        <a:p>
          <a:r>
            <a:rPr lang="en-US"/>
            <a:t>Fatigue</a:t>
          </a:r>
        </a:p>
      </dgm:t>
    </dgm:pt>
    <dgm:pt modelId="{6801B966-58F4-459E-A0B1-3F1ED8EC9A7A}" type="parTrans" cxnId="{11210304-546F-4BDF-85C1-2BDAB27F0CDB}">
      <dgm:prSet/>
      <dgm:spPr/>
      <dgm:t>
        <a:bodyPr/>
        <a:lstStyle/>
        <a:p>
          <a:endParaRPr lang="en-US"/>
        </a:p>
      </dgm:t>
    </dgm:pt>
    <dgm:pt modelId="{372836BD-5F61-4D2E-B17C-A780256B0F03}" type="sibTrans" cxnId="{11210304-546F-4BDF-85C1-2BDAB27F0CDB}">
      <dgm:prSet/>
      <dgm:spPr/>
      <dgm:t>
        <a:bodyPr/>
        <a:lstStyle/>
        <a:p>
          <a:endParaRPr lang="en-US"/>
        </a:p>
      </dgm:t>
    </dgm:pt>
    <dgm:pt modelId="{918A082A-3F8C-404A-89DB-2D5A95AD8B8F}">
      <dgm:prSet/>
      <dgm:spPr/>
      <dgm:t>
        <a:bodyPr/>
        <a:lstStyle/>
        <a:p>
          <a:r>
            <a:rPr lang="en-US" dirty="0"/>
            <a:t>Muscle or body aches</a:t>
          </a:r>
        </a:p>
      </dgm:t>
    </dgm:pt>
    <dgm:pt modelId="{0788B70E-08A1-41A7-8035-F08CB21A9687}" type="parTrans" cxnId="{82DF0ACB-A164-4DF4-BCC7-A92BA7628E1D}">
      <dgm:prSet/>
      <dgm:spPr/>
      <dgm:t>
        <a:bodyPr/>
        <a:lstStyle/>
        <a:p>
          <a:endParaRPr lang="en-US"/>
        </a:p>
      </dgm:t>
    </dgm:pt>
    <dgm:pt modelId="{613DB068-B925-4D13-83F5-0AA69ABA028D}" type="sibTrans" cxnId="{82DF0ACB-A164-4DF4-BCC7-A92BA7628E1D}">
      <dgm:prSet/>
      <dgm:spPr/>
      <dgm:t>
        <a:bodyPr/>
        <a:lstStyle/>
        <a:p>
          <a:endParaRPr lang="en-US"/>
        </a:p>
      </dgm:t>
    </dgm:pt>
    <dgm:pt modelId="{DE545266-16C6-4CAE-8E2F-D59BC145ADD7}">
      <dgm:prSet/>
      <dgm:spPr/>
      <dgm:t>
        <a:bodyPr/>
        <a:lstStyle/>
        <a:p>
          <a:r>
            <a:rPr lang="en-US" dirty="0"/>
            <a:t>Headache</a:t>
          </a:r>
        </a:p>
      </dgm:t>
    </dgm:pt>
    <dgm:pt modelId="{62814EA0-D8D4-43C0-B5CC-14B8F9B89802}" type="parTrans" cxnId="{B880A80E-D253-477E-98CF-83B709EA1BDF}">
      <dgm:prSet/>
      <dgm:spPr/>
      <dgm:t>
        <a:bodyPr/>
        <a:lstStyle/>
        <a:p>
          <a:endParaRPr lang="en-US"/>
        </a:p>
      </dgm:t>
    </dgm:pt>
    <dgm:pt modelId="{72E639D8-CED9-40D8-9C93-389D5D6D4483}" type="sibTrans" cxnId="{B880A80E-D253-477E-98CF-83B709EA1BDF}">
      <dgm:prSet/>
      <dgm:spPr/>
      <dgm:t>
        <a:bodyPr/>
        <a:lstStyle/>
        <a:p>
          <a:endParaRPr lang="en-US"/>
        </a:p>
      </dgm:t>
    </dgm:pt>
    <dgm:pt modelId="{8219181C-51F3-4FF0-A86A-548936C9376B}">
      <dgm:prSet/>
      <dgm:spPr/>
      <dgm:t>
        <a:bodyPr/>
        <a:lstStyle/>
        <a:p>
          <a:r>
            <a:rPr lang="en-US" dirty="0"/>
            <a:t>Loss of taste or smell</a:t>
          </a:r>
        </a:p>
      </dgm:t>
    </dgm:pt>
    <dgm:pt modelId="{A2F4E5AD-D08F-4021-A617-6A6FA32AC19E}" type="parTrans" cxnId="{32C14A01-5627-4FFC-A78A-6017F6867F78}">
      <dgm:prSet/>
      <dgm:spPr/>
      <dgm:t>
        <a:bodyPr/>
        <a:lstStyle/>
        <a:p>
          <a:endParaRPr lang="en-US"/>
        </a:p>
      </dgm:t>
    </dgm:pt>
    <dgm:pt modelId="{A590A456-BB30-478D-8E43-18822A2FF04C}" type="sibTrans" cxnId="{32C14A01-5627-4FFC-A78A-6017F6867F78}">
      <dgm:prSet/>
      <dgm:spPr/>
      <dgm:t>
        <a:bodyPr/>
        <a:lstStyle/>
        <a:p>
          <a:endParaRPr lang="en-US"/>
        </a:p>
      </dgm:t>
    </dgm:pt>
    <dgm:pt modelId="{A7FB0EAE-E9C9-45FA-BEE2-3A4966BF2FD4}">
      <dgm:prSet/>
      <dgm:spPr/>
      <dgm:t>
        <a:bodyPr/>
        <a:lstStyle/>
        <a:p>
          <a:r>
            <a:rPr lang="en-US" dirty="0"/>
            <a:t>Sore throat</a:t>
          </a:r>
        </a:p>
      </dgm:t>
    </dgm:pt>
    <dgm:pt modelId="{D609BF26-5616-424F-98C8-D37C67111E6A}" type="parTrans" cxnId="{4B786D92-B65A-4B81-AEC4-2DB119D485FE}">
      <dgm:prSet/>
      <dgm:spPr/>
      <dgm:t>
        <a:bodyPr/>
        <a:lstStyle/>
        <a:p>
          <a:endParaRPr lang="en-US"/>
        </a:p>
      </dgm:t>
    </dgm:pt>
    <dgm:pt modelId="{1FFD7E06-8725-4DDF-9E77-01D644EFFDE2}" type="sibTrans" cxnId="{4B786D92-B65A-4B81-AEC4-2DB119D485FE}">
      <dgm:prSet/>
      <dgm:spPr/>
      <dgm:t>
        <a:bodyPr/>
        <a:lstStyle/>
        <a:p>
          <a:endParaRPr lang="en-US"/>
        </a:p>
      </dgm:t>
    </dgm:pt>
    <dgm:pt modelId="{16A62C3B-B957-44F6-9484-E00417CEB781}">
      <dgm:prSet/>
      <dgm:spPr/>
      <dgm:t>
        <a:bodyPr/>
        <a:lstStyle/>
        <a:p>
          <a:r>
            <a:rPr lang="en-US" dirty="0"/>
            <a:t>GI symptoms (nausea, vomiting, diarrhea)</a:t>
          </a:r>
        </a:p>
      </dgm:t>
    </dgm:pt>
    <dgm:pt modelId="{9DA2E21C-BE57-4FE2-B9E6-D761F1314125}" type="parTrans" cxnId="{E0343DBD-094D-4453-993E-2CCDEB234D81}">
      <dgm:prSet/>
      <dgm:spPr/>
      <dgm:t>
        <a:bodyPr/>
        <a:lstStyle/>
        <a:p>
          <a:endParaRPr lang="en-US"/>
        </a:p>
      </dgm:t>
    </dgm:pt>
    <dgm:pt modelId="{257CB83C-6755-4EC2-988D-3835351E649A}" type="sibTrans" cxnId="{E0343DBD-094D-4453-993E-2CCDEB234D81}">
      <dgm:prSet/>
      <dgm:spPr/>
      <dgm:t>
        <a:bodyPr/>
        <a:lstStyle/>
        <a:p>
          <a:endParaRPr lang="en-US"/>
        </a:p>
      </dgm:t>
    </dgm:pt>
    <dgm:pt modelId="{5D8F3F65-7E21-034D-9F35-B0F81D777C74}">
      <dgm:prSet/>
      <dgm:spPr/>
      <dgm:t>
        <a:bodyPr/>
        <a:lstStyle/>
        <a:p>
          <a:r>
            <a:rPr lang="en-US" dirty="0"/>
            <a:t>Congestion or runny nose</a:t>
          </a:r>
        </a:p>
      </dgm:t>
    </dgm:pt>
    <dgm:pt modelId="{6EC18323-7282-F045-A70A-B7F53AA3ED66}" type="parTrans" cxnId="{A092E083-0B6B-954D-8B48-A35E8A9DA35D}">
      <dgm:prSet/>
      <dgm:spPr/>
      <dgm:t>
        <a:bodyPr/>
        <a:lstStyle/>
        <a:p>
          <a:endParaRPr lang="en-US"/>
        </a:p>
      </dgm:t>
    </dgm:pt>
    <dgm:pt modelId="{D13BDCEF-2165-5947-95A3-BBB8783B750F}" type="sibTrans" cxnId="{A092E083-0B6B-954D-8B48-A35E8A9DA35D}">
      <dgm:prSet/>
      <dgm:spPr/>
      <dgm:t>
        <a:bodyPr/>
        <a:lstStyle/>
        <a:p>
          <a:endParaRPr lang="en-US"/>
        </a:p>
      </dgm:t>
    </dgm:pt>
    <dgm:pt modelId="{7E7D34F2-E9CF-7D41-8D6A-C479C0601D73}" type="pres">
      <dgm:prSet presAssocID="{4FE765E0-C5BB-498D-9D0C-DFE25AF3DE9B}" presName="diagram" presStyleCnt="0">
        <dgm:presLayoutVars>
          <dgm:dir/>
          <dgm:resizeHandles val="exact"/>
        </dgm:presLayoutVars>
      </dgm:prSet>
      <dgm:spPr/>
    </dgm:pt>
    <dgm:pt modelId="{F70B378E-70C0-7F4D-A8D6-55526DBD4714}" type="pres">
      <dgm:prSet presAssocID="{833C4CD5-47FE-4467-93A9-4DB92A227553}" presName="node" presStyleLbl="node1" presStyleIdx="0" presStyleCnt="10">
        <dgm:presLayoutVars>
          <dgm:bulletEnabled val="1"/>
        </dgm:presLayoutVars>
      </dgm:prSet>
      <dgm:spPr/>
    </dgm:pt>
    <dgm:pt modelId="{DEE91619-80DE-CC4F-9728-255A11FD58FB}" type="pres">
      <dgm:prSet presAssocID="{A1A5387C-C809-4405-B549-D58047F96DE4}" presName="sibTrans" presStyleCnt="0"/>
      <dgm:spPr/>
    </dgm:pt>
    <dgm:pt modelId="{67B56433-B197-474A-9BA5-477EAE6DD159}" type="pres">
      <dgm:prSet presAssocID="{3E1B6C1B-2248-4A0F-A5CC-087BE55D5668}" presName="node" presStyleLbl="node1" presStyleIdx="1" presStyleCnt="10">
        <dgm:presLayoutVars>
          <dgm:bulletEnabled val="1"/>
        </dgm:presLayoutVars>
      </dgm:prSet>
      <dgm:spPr/>
    </dgm:pt>
    <dgm:pt modelId="{945222DA-2176-C54B-B5A2-E0471C3864C2}" type="pres">
      <dgm:prSet presAssocID="{0F8A7F9F-8677-480D-B522-2692896315A9}" presName="sibTrans" presStyleCnt="0"/>
      <dgm:spPr/>
    </dgm:pt>
    <dgm:pt modelId="{0A8567A1-386A-3546-BE9A-446BA472987E}" type="pres">
      <dgm:prSet presAssocID="{2084D0B7-EE12-4970-BB98-9019BF193AB0}" presName="node" presStyleLbl="node1" presStyleIdx="2" presStyleCnt="10" custLinFactNeighborX="1368" custLinFactNeighborY="1861">
        <dgm:presLayoutVars>
          <dgm:bulletEnabled val="1"/>
        </dgm:presLayoutVars>
      </dgm:prSet>
      <dgm:spPr/>
    </dgm:pt>
    <dgm:pt modelId="{A1C548AE-225B-A748-8781-9CAADD3FE493}" type="pres">
      <dgm:prSet presAssocID="{67FFA76C-4C79-43D3-B367-9A75AC163606}" presName="sibTrans" presStyleCnt="0"/>
      <dgm:spPr/>
    </dgm:pt>
    <dgm:pt modelId="{F947CB9D-994C-E74A-ADA1-C3F6991182DA}" type="pres">
      <dgm:prSet presAssocID="{14F55F1D-069C-4224-B656-FFA947E3FB13}" presName="node" presStyleLbl="node1" presStyleIdx="3" presStyleCnt="10">
        <dgm:presLayoutVars>
          <dgm:bulletEnabled val="1"/>
        </dgm:presLayoutVars>
      </dgm:prSet>
      <dgm:spPr/>
    </dgm:pt>
    <dgm:pt modelId="{B8B913C1-0BB9-EC49-BAD9-15569EFEE2F8}" type="pres">
      <dgm:prSet presAssocID="{372836BD-5F61-4D2E-B17C-A780256B0F03}" presName="sibTrans" presStyleCnt="0"/>
      <dgm:spPr/>
    </dgm:pt>
    <dgm:pt modelId="{BD9824F8-3F73-0B43-AF1B-B1AF726E9109}" type="pres">
      <dgm:prSet presAssocID="{918A082A-3F8C-404A-89DB-2D5A95AD8B8F}" presName="node" presStyleLbl="node1" presStyleIdx="4" presStyleCnt="10">
        <dgm:presLayoutVars>
          <dgm:bulletEnabled val="1"/>
        </dgm:presLayoutVars>
      </dgm:prSet>
      <dgm:spPr/>
    </dgm:pt>
    <dgm:pt modelId="{58B9BDD2-7EAE-B744-B69C-EF5F02AAFF1F}" type="pres">
      <dgm:prSet presAssocID="{613DB068-B925-4D13-83F5-0AA69ABA028D}" presName="sibTrans" presStyleCnt="0"/>
      <dgm:spPr/>
    </dgm:pt>
    <dgm:pt modelId="{D5AD75EF-C524-AE49-A8C0-5392D8A421F8}" type="pres">
      <dgm:prSet presAssocID="{DE545266-16C6-4CAE-8E2F-D59BC145ADD7}" presName="node" presStyleLbl="node1" presStyleIdx="5" presStyleCnt="10">
        <dgm:presLayoutVars>
          <dgm:bulletEnabled val="1"/>
        </dgm:presLayoutVars>
      </dgm:prSet>
      <dgm:spPr/>
    </dgm:pt>
    <dgm:pt modelId="{F686593D-90C4-014D-84D2-5BEE2F0FBC75}" type="pres">
      <dgm:prSet presAssocID="{72E639D8-CED9-40D8-9C93-389D5D6D4483}" presName="sibTrans" presStyleCnt="0"/>
      <dgm:spPr/>
    </dgm:pt>
    <dgm:pt modelId="{3D8A9ACA-11AB-D64B-9DE5-5C030AC03841}" type="pres">
      <dgm:prSet presAssocID="{8219181C-51F3-4FF0-A86A-548936C9376B}" presName="node" presStyleLbl="node1" presStyleIdx="6" presStyleCnt="10">
        <dgm:presLayoutVars>
          <dgm:bulletEnabled val="1"/>
        </dgm:presLayoutVars>
      </dgm:prSet>
      <dgm:spPr/>
    </dgm:pt>
    <dgm:pt modelId="{FC00A0C4-2F1F-1846-B45D-68D9810B544E}" type="pres">
      <dgm:prSet presAssocID="{A590A456-BB30-478D-8E43-18822A2FF04C}" presName="sibTrans" presStyleCnt="0"/>
      <dgm:spPr/>
    </dgm:pt>
    <dgm:pt modelId="{7AB8045B-8597-9B4F-BD46-AF6550F37008}" type="pres">
      <dgm:prSet presAssocID="{A7FB0EAE-E9C9-45FA-BEE2-3A4966BF2FD4}" presName="node" presStyleLbl="node1" presStyleIdx="7" presStyleCnt="10">
        <dgm:presLayoutVars>
          <dgm:bulletEnabled val="1"/>
        </dgm:presLayoutVars>
      </dgm:prSet>
      <dgm:spPr/>
    </dgm:pt>
    <dgm:pt modelId="{B3478543-BBA7-F44E-9049-6FF0203C01B0}" type="pres">
      <dgm:prSet presAssocID="{1FFD7E06-8725-4DDF-9E77-01D644EFFDE2}" presName="sibTrans" presStyleCnt="0"/>
      <dgm:spPr/>
    </dgm:pt>
    <dgm:pt modelId="{D6DF587F-84E9-DB4C-AFB4-3028C8F1AEBB}" type="pres">
      <dgm:prSet presAssocID="{16A62C3B-B957-44F6-9484-E00417CEB781}" presName="node" presStyleLbl="node1" presStyleIdx="8" presStyleCnt="10">
        <dgm:presLayoutVars>
          <dgm:bulletEnabled val="1"/>
        </dgm:presLayoutVars>
      </dgm:prSet>
      <dgm:spPr/>
    </dgm:pt>
    <dgm:pt modelId="{D366482D-DD4C-2648-A77D-E4EB1C87E028}" type="pres">
      <dgm:prSet presAssocID="{257CB83C-6755-4EC2-988D-3835351E649A}" presName="sibTrans" presStyleCnt="0"/>
      <dgm:spPr/>
    </dgm:pt>
    <dgm:pt modelId="{A9169900-FE66-074D-A364-890DEA350C2A}" type="pres">
      <dgm:prSet presAssocID="{5D8F3F65-7E21-034D-9F35-B0F81D777C74}" presName="node" presStyleLbl="node1" presStyleIdx="9" presStyleCnt="10">
        <dgm:presLayoutVars>
          <dgm:bulletEnabled val="1"/>
        </dgm:presLayoutVars>
      </dgm:prSet>
      <dgm:spPr/>
    </dgm:pt>
  </dgm:ptLst>
  <dgm:cxnLst>
    <dgm:cxn modelId="{32C14A01-5627-4FFC-A78A-6017F6867F78}" srcId="{4FE765E0-C5BB-498D-9D0C-DFE25AF3DE9B}" destId="{8219181C-51F3-4FF0-A86A-548936C9376B}" srcOrd="6" destOrd="0" parTransId="{A2F4E5AD-D08F-4021-A617-6A6FA32AC19E}" sibTransId="{A590A456-BB30-478D-8E43-18822A2FF04C}"/>
    <dgm:cxn modelId="{11210304-546F-4BDF-85C1-2BDAB27F0CDB}" srcId="{4FE765E0-C5BB-498D-9D0C-DFE25AF3DE9B}" destId="{14F55F1D-069C-4224-B656-FFA947E3FB13}" srcOrd="3" destOrd="0" parTransId="{6801B966-58F4-459E-A0B1-3F1ED8EC9A7A}" sibTransId="{372836BD-5F61-4D2E-B17C-A780256B0F03}"/>
    <dgm:cxn modelId="{B880A80E-D253-477E-98CF-83B709EA1BDF}" srcId="{4FE765E0-C5BB-498D-9D0C-DFE25AF3DE9B}" destId="{DE545266-16C6-4CAE-8E2F-D59BC145ADD7}" srcOrd="5" destOrd="0" parTransId="{62814EA0-D8D4-43C0-B5CC-14B8F9B89802}" sibTransId="{72E639D8-CED9-40D8-9C93-389D5D6D4483}"/>
    <dgm:cxn modelId="{E8E91C23-CDF5-4EBE-A7E8-2B5BA3209A8A}" srcId="{4FE765E0-C5BB-498D-9D0C-DFE25AF3DE9B}" destId="{3E1B6C1B-2248-4A0F-A5CC-087BE55D5668}" srcOrd="1" destOrd="0" parTransId="{1BF6C2DB-D827-4D52-87BD-59CB3C37A28D}" sibTransId="{0F8A7F9F-8677-480D-B522-2692896315A9}"/>
    <dgm:cxn modelId="{C4B38D2A-7AD3-E948-8858-5DB78240D6B2}" type="presOf" srcId="{3E1B6C1B-2248-4A0F-A5CC-087BE55D5668}" destId="{67B56433-B197-474A-9BA5-477EAE6DD159}" srcOrd="0" destOrd="0" presId="urn:microsoft.com/office/officeart/2005/8/layout/default"/>
    <dgm:cxn modelId="{4AF63F34-74BF-6845-B6DD-163FA919B227}" type="presOf" srcId="{DE545266-16C6-4CAE-8E2F-D59BC145ADD7}" destId="{D5AD75EF-C524-AE49-A8C0-5392D8A421F8}" srcOrd="0" destOrd="0" presId="urn:microsoft.com/office/officeart/2005/8/layout/default"/>
    <dgm:cxn modelId="{A4C3543D-491C-4844-BE9F-85A2B15151C8}" type="presOf" srcId="{16A62C3B-B957-44F6-9484-E00417CEB781}" destId="{D6DF587F-84E9-DB4C-AFB4-3028C8F1AEBB}" srcOrd="0" destOrd="0" presId="urn:microsoft.com/office/officeart/2005/8/layout/default"/>
    <dgm:cxn modelId="{25087E4C-5A24-4EDA-9FF8-647625FCA960}" srcId="{4FE765E0-C5BB-498D-9D0C-DFE25AF3DE9B}" destId="{833C4CD5-47FE-4467-93A9-4DB92A227553}" srcOrd="0" destOrd="0" parTransId="{C0101526-60B8-4AFE-9CC3-64D571F90E74}" sibTransId="{A1A5387C-C809-4405-B549-D58047F96DE4}"/>
    <dgm:cxn modelId="{8D0E8C4E-D9C2-3B47-922F-85DE95E1D13B}" type="presOf" srcId="{4FE765E0-C5BB-498D-9D0C-DFE25AF3DE9B}" destId="{7E7D34F2-E9CF-7D41-8D6A-C479C0601D73}" srcOrd="0" destOrd="0" presId="urn:microsoft.com/office/officeart/2005/8/layout/default"/>
    <dgm:cxn modelId="{73F36967-3700-1448-9B82-0A390CF9160E}" type="presOf" srcId="{833C4CD5-47FE-4467-93A9-4DB92A227553}" destId="{F70B378E-70C0-7F4D-A8D6-55526DBD4714}" srcOrd="0" destOrd="0" presId="urn:microsoft.com/office/officeart/2005/8/layout/default"/>
    <dgm:cxn modelId="{36AD0B79-C637-D54D-885C-2C952EAD9F20}" type="presOf" srcId="{2084D0B7-EE12-4970-BB98-9019BF193AB0}" destId="{0A8567A1-386A-3546-BE9A-446BA472987E}" srcOrd="0" destOrd="0" presId="urn:microsoft.com/office/officeart/2005/8/layout/default"/>
    <dgm:cxn modelId="{A092E083-0B6B-954D-8B48-A35E8A9DA35D}" srcId="{4FE765E0-C5BB-498D-9D0C-DFE25AF3DE9B}" destId="{5D8F3F65-7E21-034D-9F35-B0F81D777C74}" srcOrd="9" destOrd="0" parTransId="{6EC18323-7282-F045-A70A-B7F53AA3ED66}" sibTransId="{D13BDCEF-2165-5947-95A3-BBB8783B750F}"/>
    <dgm:cxn modelId="{4B786D92-B65A-4B81-AEC4-2DB119D485FE}" srcId="{4FE765E0-C5BB-498D-9D0C-DFE25AF3DE9B}" destId="{A7FB0EAE-E9C9-45FA-BEE2-3A4966BF2FD4}" srcOrd="7" destOrd="0" parTransId="{D609BF26-5616-424F-98C8-D37C67111E6A}" sibTransId="{1FFD7E06-8725-4DDF-9E77-01D644EFFDE2}"/>
    <dgm:cxn modelId="{998CFB9A-24ED-E245-9F37-D29AA5433452}" type="presOf" srcId="{918A082A-3F8C-404A-89DB-2D5A95AD8B8F}" destId="{BD9824F8-3F73-0B43-AF1B-B1AF726E9109}" srcOrd="0" destOrd="0" presId="urn:microsoft.com/office/officeart/2005/8/layout/default"/>
    <dgm:cxn modelId="{5A5A5AA7-347C-394C-986E-1110DBCC7B47}" type="presOf" srcId="{14F55F1D-069C-4224-B656-FFA947E3FB13}" destId="{F947CB9D-994C-E74A-ADA1-C3F6991182DA}" srcOrd="0" destOrd="0" presId="urn:microsoft.com/office/officeart/2005/8/layout/default"/>
    <dgm:cxn modelId="{C753B3B5-912A-3D4F-83C6-E9412A070C4C}" type="presOf" srcId="{8219181C-51F3-4FF0-A86A-548936C9376B}" destId="{3D8A9ACA-11AB-D64B-9DE5-5C030AC03841}" srcOrd="0" destOrd="0" presId="urn:microsoft.com/office/officeart/2005/8/layout/default"/>
    <dgm:cxn modelId="{E0343DBD-094D-4453-993E-2CCDEB234D81}" srcId="{4FE765E0-C5BB-498D-9D0C-DFE25AF3DE9B}" destId="{16A62C3B-B957-44F6-9484-E00417CEB781}" srcOrd="8" destOrd="0" parTransId="{9DA2E21C-BE57-4FE2-B9E6-D761F1314125}" sibTransId="{257CB83C-6755-4EC2-988D-3835351E649A}"/>
    <dgm:cxn modelId="{EA00B1BE-0B44-1844-8DB2-C920808DA3AE}" type="presOf" srcId="{A7FB0EAE-E9C9-45FA-BEE2-3A4966BF2FD4}" destId="{7AB8045B-8597-9B4F-BD46-AF6550F37008}" srcOrd="0" destOrd="0" presId="urn:microsoft.com/office/officeart/2005/8/layout/default"/>
    <dgm:cxn modelId="{20A25FC2-1C32-A247-8CA2-2303A72A2051}" type="presOf" srcId="{5D8F3F65-7E21-034D-9F35-B0F81D777C74}" destId="{A9169900-FE66-074D-A364-890DEA350C2A}" srcOrd="0" destOrd="0" presId="urn:microsoft.com/office/officeart/2005/8/layout/default"/>
    <dgm:cxn modelId="{BB63DDC2-295F-4598-9D43-8E39166B0C37}" srcId="{4FE765E0-C5BB-498D-9D0C-DFE25AF3DE9B}" destId="{2084D0B7-EE12-4970-BB98-9019BF193AB0}" srcOrd="2" destOrd="0" parTransId="{AFD20A12-A878-4CDC-8DFA-979C0CEE2D37}" sibTransId="{67FFA76C-4C79-43D3-B367-9A75AC163606}"/>
    <dgm:cxn modelId="{82DF0ACB-A164-4DF4-BCC7-A92BA7628E1D}" srcId="{4FE765E0-C5BB-498D-9D0C-DFE25AF3DE9B}" destId="{918A082A-3F8C-404A-89DB-2D5A95AD8B8F}" srcOrd="4" destOrd="0" parTransId="{0788B70E-08A1-41A7-8035-F08CB21A9687}" sibTransId="{613DB068-B925-4D13-83F5-0AA69ABA028D}"/>
    <dgm:cxn modelId="{B46E167F-6E20-3447-BF29-479B57701919}" type="presParOf" srcId="{7E7D34F2-E9CF-7D41-8D6A-C479C0601D73}" destId="{F70B378E-70C0-7F4D-A8D6-55526DBD4714}" srcOrd="0" destOrd="0" presId="urn:microsoft.com/office/officeart/2005/8/layout/default"/>
    <dgm:cxn modelId="{4EDDF0C4-B1C0-2844-8FE2-AB2C2E65035D}" type="presParOf" srcId="{7E7D34F2-E9CF-7D41-8D6A-C479C0601D73}" destId="{DEE91619-80DE-CC4F-9728-255A11FD58FB}" srcOrd="1" destOrd="0" presId="urn:microsoft.com/office/officeart/2005/8/layout/default"/>
    <dgm:cxn modelId="{6F521C67-7BF0-5247-A213-209E1F0563CF}" type="presParOf" srcId="{7E7D34F2-E9CF-7D41-8D6A-C479C0601D73}" destId="{67B56433-B197-474A-9BA5-477EAE6DD159}" srcOrd="2" destOrd="0" presId="urn:microsoft.com/office/officeart/2005/8/layout/default"/>
    <dgm:cxn modelId="{25402E23-2EFC-E44D-9854-23CEA35DDD21}" type="presParOf" srcId="{7E7D34F2-E9CF-7D41-8D6A-C479C0601D73}" destId="{945222DA-2176-C54B-B5A2-E0471C3864C2}" srcOrd="3" destOrd="0" presId="urn:microsoft.com/office/officeart/2005/8/layout/default"/>
    <dgm:cxn modelId="{879E4AE0-787C-4E46-B5CB-A62423355B37}" type="presParOf" srcId="{7E7D34F2-E9CF-7D41-8D6A-C479C0601D73}" destId="{0A8567A1-386A-3546-BE9A-446BA472987E}" srcOrd="4" destOrd="0" presId="urn:microsoft.com/office/officeart/2005/8/layout/default"/>
    <dgm:cxn modelId="{34CFA51F-9A31-3349-880A-EC703DF9F627}" type="presParOf" srcId="{7E7D34F2-E9CF-7D41-8D6A-C479C0601D73}" destId="{A1C548AE-225B-A748-8781-9CAADD3FE493}" srcOrd="5" destOrd="0" presId="urn:microsoft.com/office/officeart/2005/8/layout/default"/>
    <dgm:cxn modelId="{04060A53-677E-1E40-ADA7-E50490E8E3E3}" type="presParOf" srcId="{7E7D34F2-E9CF-7D41-8D6A-C479C0601D73}" destId="{F947CB9D-994C-E74A-ADA1-C3F6991182DA}" srcOrd="6" destOrd="0" presId="urn:microsoft.com/office/officeart/2005/8/layout/default"/>
    <dgm:cxn modelId="{2F5EDBD5-643F-4443-9E55-862D730355F1}" type="presParOf" srcId="{7E7D34F2-E9CF-7D41-8D6A-C479C0601D73}" destId="{B8B913C1-0BB9-EC49-BAD9-15569EFEE2F8}" srcOrd="7" destOrd="0" presId="urn:microsoft.com/office/officeart/2005/8/layout/default"/>
    <dgm:cxn modelId="{6F7A6C21-2D43-FA47-9595-18EF98D1D329}" type="presParOf" srcId="{7E7D34F2-E9CF-7D41-8D6A-C479C0601D73}" destId="{BD9824F8-3F73-0B43-AF1B-B1AF726E9109}" srcOrd="8" destOrd="0" presId="urn:microsoft.com/office/officeart/2005/8/layout/default"/>
    <dgm:cxn modelId="{1F4264A3-0E78-2F49-949C-120CEF124C0F}" type="presParOf" srcId="{7E7D34F2-E9CF-7D41-8D6A-C479C0601D73}" destId="{58B9BDD2-7EAE-B744-B69C-EF5F02AAFF1F}" srcOrd="9" destOrd="0" presId="urn:microsoft.com/office/officeart/2005/8/layout/default"/>
    <dgm:cxn modelId="{EBE89F94-7E4D-0345-842B-AE7C31B2A100}" type="presParOf" srcId="{7E7D34F2-E9CF-7D41-8D6A-C479C0601D73}" destId="{D5AD75EF-C524-AE49-A8C0-5392D8A421F8}" srcOrd="10" destOrd="0" presId="urn:microsoft.com/office/officeart/2005/8/layout/default"/>
    <dgm:cxn modelId="{2F351DFC-5BDE-B34F-AE36-13983524025B}" type="presParOf" srcId="{7E7D34F2-E9CF-7D41-8D6A-C479C0601D73}" destId="{F686593D-90C4-014D-84D2-5BEE2F0FBC75}" srcOrd="11" destOrd="0" presId="urn:microsoft.com/office/officeart/2005/8/layout/default"/>
    <dgm:cxn modelId="{5F572798-1969-1B48-B3BA-F316FF53E973}" type="presParOf" srcId="{7E7D34F2-E9CF-7D41-8D6A-C479C0601D73}" destId="{3D8A9ACA-11AB-D64B-9DE5-5C030AC03841}" srcOrd="12" destOrd="0" presId="urn:microsoft.com/office/officeart/2005/8/layout/default"/>
    <dgm:cxn modelId="{BB878E5F-25A9-CD47-817D-1F83A9D2D3FA}" type="presParOf" srcId="{7E7D34F2-E9CF-7D41-8D6A-C479C0601D73}" destId="{FC00A0C4-2F1F-1846-B45D-68D9810B544E}" srcOrd="13" destOrd="0" presId="urn:microsoft.com/office/officeart/2005/8/layout/default"/>
    <dgm:cxn modelId="{CFF34F2E-50D0-C94F-BB17-C931534726F7}" type="presParOf" srcId="{7E7D34F2-E9CF-7D41-8D6A-C479C0601D73}" destId="{7AB8045B-8597-9B4F-BD46-AF6550F37008}" srcOrd="14" destOrd="0" presId="urn:microsoft.com/office/officeart/2005/8/layout/default"/>
    <dgm:cxn modelId="{14AA3174-3432-1444-8201-66B5FB8824D0}" type="presParOf" srcId="{7E7D34F2-E9CF-7D41-8D6A-C479C0601D73}" destId="{B3478543-BBA7-F44E-9049-6FF0203C01B0}" srcOrd="15" destOrd="0" presId="urn:microsoft.com/office/officeart/2005/8/layout/default"/>
    <dgm:cxn modelId="{3692733D-9029-D047-8F91-E876337A1E09}" type="presParOf" srcId="{7E7D34F2-E9CF-7D41-8D6A-C479C0601D73}" destId="{D6DF587F-84E9-DB4C-AFB4-3028C8F1AEBB}" srcOrd="16" destOrd="0" presId="urn:microsoft.com/office/officeart/2005/8/layout/default"/>
    <dgm:cxn modelId="{08AE96A2-4BC4-0842-82DA-A433BE712A9B}" type="presParOf" srcId="{7E7D34F2-E9CF-7D41-8D6A-C479C0601D73}" destId="{D366482D-DD4C-2648-A77D-E4EB1C87E028}" srcOrd="17" destOrd="0" presId="urn:microsoft.com/office/officeart/2005/8/layout/default"/>
    <dgm:cxn modelId="{8756EE79-0D6E-F748-BD87-A9442685ACEE}" type="presParOf" srcId="{7E7D34F2-E9CF-7D41-8D6A-C479C0601D73}" destId="{A9169900-FE66-074D-A364-890DEA350C2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3DB6E-D461-D648-8145-7B9965D7F53A}">
      <dsp:nvSpPr>
        <dsp:cNvPr id="0" name=""/>
        <dsp:cNvSpPr/>
      </dsp:nvSpPr>
      <dsp:spPr>
        <a:xfrm>
          <a:off x="0" y="621015"/>
          <a:ext cx="5540830" cy="11547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SARS-CoV-2, the virus that causes COVID-19 disease affects the respiratory system primarily, but other organ systems may also be impacted</a:t>
          </a:r>
        </a:p>
      </dsp:txBody>
      <dsp:txXfrm>
        <a:off x="56372" y="677387"/>
        <a:ext cx="5428086" cy="1042045"/>
      </dsp:txXfrm>
    </dsp:sp>
    <dsp:sp modelId="{D8B72319-EFB1-7847-927F-67811356453E}">
      <dsp:nvSpPr>
        <dsp:cNvPr id="0" name=""/>
        <dsp:cNvSpPr/>
      </dsp:nvSpPr>
      <dsp:spPr>
        <a:xfrm>
          <a:off x="0" y="1836285"/>
          <a:ext cx="5540830" cy="11547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Transmission is through droplet and respiratory spread but may also include indirect contact with contaminated objects</a:t>
          </a:r>
        </a:p>
      </dsp:txBody>
      <dsp:txXfrm>
        <a:off x="56372" y="1892657"/>
        <a:ext cx="5428086" cy="1042045"/>
      </dsp:txXfrm>
    </dsp:sp>
    <dsp:sp modelId="{E1B070BC-AF35-D042-9AF6-03340BC08AA1}">
      <dsp:nvSpPr>
        <dsp:cNvPr id="0" name=""/>
        <dsp:cNvSpPr/>
      </dsp:nvSpPr>
      <dsp:spPr>
        <a:xfrm>
          <a:off x="0" y="3051555"/>
          <a:ext cx="5540830" cy="11547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People closer than 6 feet from the infected person are most likely to get infected</a:t>
          </a:r>
        </a:p>
      </dsp:txBody>
      <dsp:txXfrm>
        <a:off x="56372" y="3107927"/>
        <a:ext cx="5428086" cy="1042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378E-70C0-7F4D-A8D6-55526DBD4714}">
      <dsp:nvSpPr>
        <dsp:cNvPr id="0" name=""/>
        <dsp:cNvSpPr/>
      </dsp:nvSpPr>
      <dsp:spPr>
        <a:xfrm>
          <a:off x="2617" y="416483"/>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Fever or chills </a:t>
          </a:r>
        </a:p>
      </dsp:txBody>
      <dsp:txXfrm>
        <a:off x="2617" y="416483"/>
        <a:ext cx="2076506" cy="1245903"/>
      </dsp:txXfrm>
    </dsp:sp>
    <dsp:sp modelId="{67B56433-B197-474A-9BA5-477EAE6DD159}">
      <dsp:nvSpPr>
        <dsp:cNvPr id="0" name=""/>
        <dsp:cNvSpPr/>
      </dsp:nvSpPr>
      <dsp:spPr>
        <a:xfrm>
          <a:off x="2286774" y="416483"/>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Cough </a:t>
          </a:r>
        </a:p>
      </dsp:txBody>
      <dsp:txXfrm>
        <a:off x="2286774" y="416483"/>
        <a:ext cx="2076506" cy="1245903"/>
      </dsp:txXfrm>
    </dsp:sp>
    <dsp:sp modelId="{0A8567A1-386A-3546-BE9A-446BA472987E}">
      <dsp:nvSpPr>
        <dsp:cNvPr id="0" name=""/>
        <dsp:cNvSpPr/>
      </dsp:nvSpPr>
      <dsp:spPr>
        <a:xfrm>
          <a:off x="4599338" y="439669"/>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Shortness of breath or difficulty breathing</a:t>
          </a:r>
        </a:p>
      </dsp:txBody>
      <dsp:txXfrm>
        <a:off x="4599338" y="439669"/>
        <a:ext cx="2076506" cy="1245903"/>
      </dsp:txXfrm>
    </dsp:sp>
    <dsp:sp modelId="{F947CB9D-994C-E74A-ADA1-C3F6991182DA}">
      <dsp:nvSpPr>
        <dsp:cNvPr id="0" name=""/>
        <dsp:cNvSpPr/>
      </dsp:nvSpPr>
      <dsp:spPr>
        <a:xfrm>
          <a:off x="6855089" y="416483"/>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Fatigue</a:t>
          </a:r>
        </a:p>
      </dsp:txBody>
      <dsp:txXfrm>
        <a:off x="6855089" y="416483"/>
        <a:ext cx="2076506" cy="1245903"/>
      </dsp:txXfrm>
    </dsp:sp>
    <dsp:sp modelId="{BD9824F8-3F73-0B43-AF1B-B1AF726E9109}">
      <dsp:nvSpPr>
        <dsp:cNvPr id="0" name=""/>
        <dsp:cNvSpPr/>
      </dsp:nvSpPr>
      <dsp:spPr>
        <a:xfrm>
          <a:off x="2617" y="1870038"/>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Muscle or body aches</a:t>
          </a:r>
        </a:p>
      </dsp:txBody>
      <dsp:txXfrm>
        <a:off x="2617" y="1870038"/>
        <a:ext cx="2076506" cy="1245903"/>
      </dsp:txXfrm>
    </dsp:sp>
    <dsp:sp modelId="{D5AD75EF-C524-AE49-A8C0-5392D8A421F8}">
      <dsp:nvSpPr>
        <dsp:cNvPr id="0" name=""/>
        <dsp:cNvSpPr/>
      </dsp:nvSpPr>
      <dsp:spPr>
        <a:xfrm>
          <a:off x="2286774" y="1870038"/>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Headache</a:t>
          </a:r>
        </a:p>
      </dsp:txBody>
      <dsp:txXfrm>
        <a:off x="2286774" y="1870038"/>
        <a:ext cx="2076506" cy="1245903"/>
      </dsp:txXfrm>
    </dsp:sp>
    <dsp:sp modelId="{3D8A9ACA-11AB-D64B-9DE5-5C030AC03841}">
      <dsp:nvSpPr>
        <dsp:cNvPr id="0" name=""/>
        <dsp:cNvSpPr/>
      </dsp:nvSpPr>
      <dsp:spPr>
        <a:xfrm>
          <a:off x="4570931" y="1870038"/>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Loss of taste or smell</a:t>
          </a:r>
        </a:p>
      </dsp:txBody>
      <dsp:txXfrm>
        <a:off x="4570931" y="1870038"/>
        <a:ext cx="2076506" cy="1245903"/>
      </dsp:txXfrm>
    </dsp:sp>
    <dsp:sp modelId="{7AB8045B-8597-9B4F-BD46-AF6550F37008}">
      <dsp:nvSpPr>
        <dsp:cNvPr id="0" name=""/>
        <dsp:cNvSpPr/>
      </dsp:nvSpPr>
      <dsp:spPr>
        <a:xfrm>
          <a:off x="6855089" y="1870038"/>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Sore throat</a:t>
          </a:r>
        </a:p>
      </dsp:txBody>
      <dsp:txXfrm>
        <a:off x="6855089" y="1870038"/>
        <a:ext cx="2076506" cy="1245903"/>
      </dsp:txXfrm>
    </dsp:sp>
    <dsp:sp modelId="{D6DF587F-84E9-DB4C-AFB4-3028C8F1AEBB}">
      <dsp:nvSpPr>
        <dsp:cNvPr id="0" name=""/>
        <dsp:cNvSpPr/>
      </dsp:nvSpPr>
      <dsp:spPr>
        <a:xfrm>
          <a:off x="2286774" y="3323592"/>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GI symptoms (nausea, vomiting, diarrhea)</a:t>
          </a:r>
        </a:p>
      </dsp:txBody>
      <dsp:txXfrm>
        <a:off x="2286774" y="3323592"/>
        <a:ext cx="2076506" cy="1245903"/>
      </dsp:txXfrm>
    </dsp:sp>
    <dsp:sp modelId="{A9169900-FE66-074D-A364-890DEA350C2A}">
      <dsp:nvSpPr>
        <dsp:cNvPr id="0" name=""/>
        <dsp:cNvSpPr/>
      </dsp:nvSpPr>
      <dsp:spPr>
        <a:xfrm>
          <a:off x="4570931" y="3323592"/>
          <a:ext cx="2076506" cy="1245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Congestion or runny nose</a:t>
          </a:r>
        </a:p>
      </dsp:txBody>
      <dsp:txXfrm>
        <a:off x="4570931" y="3323592"/>
        <a:ext cx="2076506" cy="12459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C2D08-F9C4-E944-8A55-7E7970415DB7}" type="datetimeFigureOut">
              <a:rPr lang="en-US" smtClean="0"/>
              <a:t>3/4/22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EF891-D36A-6349-8197-353EC8A00BEE}" type="slidenum">
              <a:rPr lang="en-US" smtClean="0"/>
              <a:t>‹#›</a:t>
            </a:fld>
            <a:endParaRPr lang="en-US"/>
          </a:p>
        </p:txBody>
      </p:sp>
    </p:spTree>
    <p:extLst>
      <p:ext uri="{BB962C8B-B14F-4D97-AF65-F5344CB8AC3E}">
        <p14:creationId xmlns:p14="http://schemas.microsoft.com/office/powerpoint/2010/main" val="190692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mis-c/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mis/about.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coronavirus/2019-ncov/hcp/clinical-care/post-covid-conditions.html?CDC_AA_refVal=https%3A%2F%2Fwww.cdc.gov%2Fcoronavirus%2F2019-ncov%2Fhcp%2Fclinical-care%2Flate-sequelae.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hhs.gov/civil-rights/for-providers/civil-rights-covid19/guidance-long-covid-disability/index.html" TargetMode="External"/><Relationship Id="rId5" Type="http://schemas.openxmlformats.org/officeDocument/2006/relationships/hyperlink" Target="https://acl.gov/covid19/resources-people-experiencing-long-covid" TargetMode="External"/><Relationship Id="rId4" Type="http://schemas.openxmlformats.org/officeDocument/2006/relationships/hyperlink" Target="https://www.dol.gov/agencies/odep/topics/coronavirus-covid-19-long-covid#Worker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RpaFcMge9P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2019-ncov/your-health/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cdc.gov/coronavirus/2019-ncov/covid-data/investigations-discovery/hospitalization-death-by-race-ethnicity.html2021" TargetMode="External"/><Relationship Id="rId4" Type="http://schemas.openxmlformats.org/officeDocument/2006/relationships/hyperlink" Target="https://www.cdc.gov/coronavirus/2019-ncov/hcp/clinical-care/underlyingconditio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fl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dc.gov/coronavirus/201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Good day. Today we will be providing an overview of COVID-19 disease</a:t>
            </a:r>
          </a:p>
        </p:txBody>
      </p:sp>
      <p:sp>
        <p:nvSpPr>
          <p:cNvPr id="4" name="Slide Number Placeholder 3"/>
          <p:cNvSpPr>
            <a:spLocks noGrp="1"/>
          </p:cNvSpPr>
          <p:nvPr>
            <p:ph type="sldNum" sz="quarter" idx="5"/>
          </p:nvPr>
        </p:nvSpPr>
        <p:spPr/>
        <p:txBody>
          <a:bodyPr/>
          <a:lstStyle/>
          <a:p>
            <a:fld id="{08EEF891-D36A-6349-8197-353EC8A00BEE}" type="slidenum">
              <a:rPr lang="en-US" smtClean="0"/>
              <a:t>1</a:t>
            </a:fld>
            <a:endParaRPr lang="en-US"/>
          </a:p>
        </p:txBody>
      </p:sp>
    </p:spTree>
    <p:extLst>
      <p:ext uri="{BB962C8B-B14F-4D97-AF65-F5344CB8AC3E}">
        <p14:creationId xmlns:p14="http://schemas.microsoft.com/office/powerpoint/2010/main" val="384699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 https://</a:t>
            </a:r>
            <a:r>
              <a:rPr lang="en-US" dirty="0" err="1"/>
              <a:t>www.cdc.gov</a:t>
            </a:r>
            <a:r>
              <a:rPr lang="en-US" dirty="0"/>
              <a:t>/coronavirus/2019-ncov/hcp/clinical-care/</a:t>
            </a:r>
            <a:r>
              <a:rPr lang="en-US" dirty="0" err="1"/>
              <a:t>underlyingconditions.html?ACSTrackingID</a:t>
            </a:r>
            <a:r>
              <a:rPr lang="en-US" dirty="0"/>
              <a:t>=USCDC_1052-DM76136&amp;ACSTrackingLabel=COCA%20Now%3A%20Updated%20List%20of%20High-Risk%20Medical%20Conditions%20for%20Severe%20COVID-19%20Outcomes&amp;deliveryName=USCDC_1052-DM76136</a:t>
            </a:r>
            <a:endParaRPr lang="en-US" sz="1200" dirty="0"/>
          </a:p>
        </p:txBody>
      </p:sp>
      <p:sp>
        <p:nvSpPr>
          <p:cNvPr id="4" name="Slide Number Placeholder 3"/>
          <p:cNvSpPr>
            <a:spLocks noGrp="1"/>
          </p:cNvSpPr>
          <p:nvPr>
            <p:ph type="sldNum" sz="quarter" idx="5"/>
          </p:nvPr>
        </p:nvSpPr>
        <p:spPr/>
        <p:txBody>
          <a:bodyPr/>
          <a:lstStyle/>
          <a:p>
            <a:fld id="{08EEF891-D36A-6349-8197-353EC8A00BEE}" type="slidenum">
              <a:rPr lang="en-US" smtClean="0"/>
              <a:t>13</a:t>
            </a:fld>
            <a:endParaRPr lang="en-US"/>
          </a:p>
        </p:txBody>
      </p:sp>
    </p:spTree>
    <p:extLst>
      <p:ext uri="{BB962C8B-B14F-4D97-AF65-F5344CB8AC3E}">
        <p14:creationId xmlns:p14="http://schemas.microsoft.com/office/powerpoint/2010/main" val="355645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solidFill>
                  <a:srgbClr val="303030"/>
                </a:solidFill>
              </a:rPr>
              <a:t>https://</a:t>
            </a:r>
            <a:r>
              <a:rPr lang="en-US" dirty="0" err="1">
                <a:solidFill>
                  <a:srgbClr val="303030"/>
                </a:solidFill>
              </a:rPr>
              <a:t>www.cdc.gov</a:t>
            </a:r>
            <a:r>
              <a:rPr lang="en-US" dirty="0">
                <a:solidFill>
                  <a:srgbClr val="303030"/>
                </a:solidFill>
              </a:rPr>
              <a:t>/coronavirus/2019-ncov/need-extra-precautions/pregnant-</a:t>
            </a:r>
            <a:r>
              <a:rPr lang="en-US" dirty="0" err="1">
                <a:solidFill>
                  <a:srgbClr val="303030"/>
                </a:solidFill>
              </a:rPr>
              <a:t>people.html</a:t>
            </a:r>
            <a:endParaRPr lang="en-US" dirty="0">
              <a:solidFill>
                <a:srgbClr val="303030"/>
              </a:solidFill>
            </a:endParaRPr>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14</a:t>
            </a:fld>
            <a:endParaRPr lang="en-US"/>
          </a:p>
        </p:txBody>
      </p:sp>
    </p:spTree>
    <p:extLst>
      <p:ext uri="{BB962C8B-B14F-4D97-AF65-F5344CB8AC3E}">
        <p14:creationId xmlns:p14="http://schemas.microsoft.com/office/powerpoint/2010/main" val="246836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a:t>
            </a:r>
            <a:r>
              <a:rPr lang="en-US" dirty="0" err="1"/>
              <a:t>www.cdc.gov</a:t>
            </a:r>
            <a:r>
              <a:rPr lang="en-US" dirty="0"/>
              <a:t>/coronavirus/2019-ncov/need-extra-precautions/pregnant-</a:t>
            </a:r>
            <a:r>
              <a:rPr lang="en-US" dirty="0" err="1"/>
              <a:t>people.html</a:t>
            </a:r>
            <a:endParaRPr lang="en-US" dirty="0"/>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15</a:t>
            </a:fld>
            <a:endParaRPr lang="en-US"/>
          </a:p>
        </p:txBody>
      </p:sp>
    </p:spTree>
    <p:extLst>
      <p:ext uri="{BB962C8B-B14F-4D97-AF65-F5344CB8AC3E}">
        <p14:creationId xmlns:p14="http://schemas.microsoft.com/office/powerpoint/2010/main" val="398585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16</a:t>
            </a:fld>
            <a:endParaRPr lang="en-US"/>
          </a:p>
        </p:txBody>
      </p:sp>
    </p:spTree>
    <p:extLst>
      <p:ext uri="{BB962C8B-B14F-4D97-AF65-F5344CB8AC3E}">
        <p14:creationId xmlns:p14="http://schemas.microsoft.com/office/powerpoint/2010/main" val="355249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www.nature.com</a:t>
            </a:r>
            <a:r>
              <a:rPr lang="en-US" dirty="0"/>
              <a:t>/articles/s41591-021-01666-2. </a:t>
            </a:r>
            <a:r>
              <a:rPr lang="en-US" sz="1200" b="0" i="0" kern="1200" dirty="0">
                <a:solidFill>
                  <a:schemeClr val="tx1"/>
                </a:solidFill>
                <a:effectLst/>
                <a:latin typeface="+mn-lt"/>
                <a:ea typeface="+mn-ea"/>
                <a:cs typeface="+mn-cs"/>
              </a:rPr>
              <a:t>Between the start of a COVID-19 vaccine program in Scotland, on 8 December 2020 and 31 October 2021, 25,917 COVID-19 vaccinations were given to 18,457 pregnant women. Vaccine coverage was substantially lower in pregnant women than in the general female population of 18−44 years; 32.3% of women giving birth in October 2021 had two doses of vaccine compared to 77.4% in all women. The extended perinatal mortality rate for women who gave birth within 28 d of a COVID-19 diagnosis was 22.6 per 1,000 births (95% CI 12.9−38.5; pandemic background rate 5.6 per 1,000 births; 452 out of 80,456; 95% CI 5.1−6.2). Overall, 77.4% (3,833 out of 4,950; 95% CI 76.2−78.6) of SARS-CoV-2 infections, 90.9% (748 out of 823; 95% CI 88.7−92.7) of SARS-CoV-2 associated with hospital admission and 98% (102 out of 104; 95% CI 92.5−99.7) of SARS-CoV-2 associated with critical care admission, as well as all baby deaths, occurred in pregnant women who were unvaccinated at the time of COVID-19 diagnosis. Addressing low vaccine uptake rates in pregnant women is imperative to protect the health of women and babies in the ongoing pandemic.</a:t>
            </a:r>
          </a:p>
          <a:p>
            <a:endParaRPr lang="en-US" sz="1200" b="0" i="0" kern="1200" dirty="0">
              <a:solidFill>
                <a:schemeClr val="tx1"/>
              </a:solidFill>
              <a:effectLst/>
              <a:latin typeface="+mn-lt"/>
              <a:ea typeface="+mn-ea"/>
              <a:cs typeface="+mn-cs"/>
            </a:endParaRPr>
          </a:p>
          <a:p>
            <a:r>
              <a:rPr lang="en-US" dirty="0"/>
              <a:t>https://</a:t>
            </a:r>
            <a:r>
              <a:rPr lang="en-US" dirty="0" err="1"/>
              <a:t>www.thelancet.com</a:t>
            </a:r>
            <a:r>
              <a:rPr lang="en-US" dirty="0"/>
              <a:t>/journals/</a:t>
            </a:r>
            <a:r>
              <a:rPr lang="en-US" dirty="0" err="1"/>
              <a:t>landig</a:t>
            </a:r>
            <a:r>
              <a:rPr lang="en-US" dirty="0"/>
              <a:t>/article/PIIS2589-7500(21)00250-8/</a:t>
            </a:r>
            <a:r>
              <a:rPr lang="en-US" dirty="0" err="1"/>
              <a:t>fulltext</a:t>
            </a:r>
            <a:r>
              <a:rPr lang="en-US" dirty="0"/>
              <a:t>#%20</a:t>
            </a:r>
          </a:p>
          <a:p>
            <a:r>
              <a:rPr lang="en-US" sz="1200" b="0" i="0" kern="1200" dirty="0">
                <a:solidFill>
                  <a:schemeClr val="tx1"/>
                </a:solidFill>
                <a:effectLst/>
                <a:latin typeface="+mn-lt"/>
                <a:ea typeface="+mn-ea"/>
                <a:cs typeface="+mn-cs"/>
              </a:rPr>
              <a:t>Between March 5, 2020, and July 4, 2021, 73 666 pregnant people delivered, 18 335 of whom had at least one SARS-CoV-2 test during pregnancy before Feb 14, 2021. We observed 882 people infected with SARS-CoV-2 during their pregnancy (first trimester n=85; second trimester n=226; and third trimester n=571) and 19 769 people who have never tested positive for SARS-CoV-2 and received at least one negative SARS-CoV-2 test during their pregnancy. SARS-CoV-2 infection indicated an increased risk of preterm delivery (p&lt;0·05) and stillbirth (p&lt;0·05), accounted for primarily by first and second trimester SARS-CoV-2 infections. Gestational age at SARS-CoV-2 infection was correlated with gestational age at delivery (p&lt;0·01) and had the greatest impact on predicting gestational age at delivery. The people in this study had mild or moderate SARS-CoV-2 infections and acute COVID-19 severity was not correlated with gestational age at delivery (p=0·31).</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17</a:t>
            </a:fld>
            <a:endParaRPr lang="en-US"/>
          </a:p>
        </p:txBody>
      </p:sp>
    </p:spTree>
    <p:extLst>
      <p:ext uri="{BB962C8B-B14F-4D97-AF65-F5344CB8AC3E}">
        <p14:creationId xmlns:p14="http://schemas.microsoft.com/office/powerpoint/2010/main" val="402600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/coronavirus/2019-ncov/your-health/</a:t>
            </a:r>
            <a:r>
              <a:rPr lang="en-US" dirty="0" err="1"/>
              <a:t>reinfection.html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19</a:t>
            </a:fld>
            <a:endParaRPr lang="en-US"/>
          </a:p>
        </p:txBody>
      </p:sp>
    </p:spTree>
    <p:extLst>
      <p:ext uri="{BB962C8B-B14F-4D97-AF65-F5344CB8AC3E}">
        <p14:creationId xmlns:p14="http://schemas.microsoft.com/office/powerpoint/2010/main" val="362427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Even people who did not have COVID-19 symptoms in the days or weeks after they were infected can have post-COVID conditions. These conditions can present as different types and combinations of health problems for different lengths of time.</a:t>
            </a:r>
            <a:endParaRPr lang="en-US" dirty="0"/>
          </a:p>
        </p:txBody>
      </p:sp>
      <p:sp>
        <p:nvSpPr>
          <p:cNvPr id="4" name="Slide Number Placeholder 3"/>
          <p:cNvSpPr>
            <a:spLocks noGrp="1"/>
          </p:cNvSpPr>
          <p:nvPr>
            <p:ph type="sldNum" sz="quarter" idx="5"/>
          </p:nvPr>
        </p:nvSpPr>
        <p:spPr/>
        <p:txBody>
          <a:bodyPr/>
          <a:lstStyle/>
          <a:p>
            <a:fld id="{6696A3D8-402C-2B4D-AA66-F50327F02F77}" type="slidenum">
              <a:rPr lang="en-US" smtClean="0"/>
              <a:t>20</a:t>
            </a:fld>
            <a:endParaRPr lang="en-US"/>
          </a:p>
        </p:txBody>
      </p:sp>
    </p:spTree>
    <p:extLst>
      <p:ext uri="{BB962C8B-B14F-4D97-AF65-F5344CB8AC3E}">
        <p14:creationId xmlns:p14="http://schemas.microsoft.com/office/powerpoint/2010/main" val="172960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ome</a:t>
            </a:r>
            <a:r>
              <a:rPr lang="en-US" sz="1200" b="0" i="0" kern="1200" dirty="0">
                <a:solidFill>
                  <a:schemeClr val="tx1"/>
                </a:solidFill>
                <a:effectLst/>
                <a:latin typeface="+mn-lt"/>
                <a:ea typeface="+mn-ea"/>
                <a:cs typeface="+mn-cs"/>
              </a:rPr>
              <a:t> people who had severe illness with COVID-19 experience multiorgan effects or autoimmune conditions over a longer time with symptoms lasting weeks or months after COVID-19 illness. Multiorgan effects can affect many, if not all, body systems, including heart, lung, kidney, skin, and brain functions. Autoimmune conditions happen when your immune system attacks healthy cells in your body by mistake, causing inflammation (swelling) or tissue damage in the affected parts of the body.</a:t>
            </a:r>
          </a:p>
          <a:p>
            <a:r>
              <a:rPr lang="en-US" sz="1200" b="0" i="0" kern="1200" dirty="0">
                <a:solidFill>
                  <a:schemeClr val="tx1"/>
                </a:solidFill>
                <a:effectLst/>
                <a:latin typeface="+mn-lt"/>
                <a:ea typeface="+mn-ea"/>
                <a:cs typeface="+mn-cs"/>
              </a:rPr>
              <a:t>While it is very rare, some people, mostly children, experience </a:t>
            </a:r>
            <a:r>
              <a:rPr lang="en-US" sz="1200" b="0" i="0" u="sng" kern="1200" dirty="0">
                <a:solidFill>
                  <a:schemeClr val="tx1"/>
                </a:solidFill>
                <a:effectLst/>
                <a:latin typeface="+mn-lt"/>
                <a:ea typeface="+mn-ea"/>
                <a:cs typeface="+mn-cs"/>
                <a:hlinkClick r:id="rId3"/>
              </a:rPr>
              <a:t>multisystem inflammatory syndrome (MIS)</a:t>
            </a:r>
            <a:r>
              <a:rPr lang="en-US" sz="1200" b="0" i="0" kern="1200" dirty="0">
                <a:solidFill>
                  <a:schemeClr val="tx1"/>
                </a:solidFill>
                <a:effectLst/>
                <a:latin typeface="+mn-lt"/>
                <a:ea typeface="+mn-ea"/>
                <a:cs typeface="+mn-cs"/>
              </a:rPr>
              <a:t> during or immediately after a COVID-19 infection. MIS is a condition where different body parts can become inflamed. MIS can lead to post-COVID conditions if a person continues to experience multiorgan effects or </a:t>
            </a:r>
            <a:r>
              <a:rPr lang="en-US" sz="1200" b="0" i="0" u="sng" kern="1200" dirty="0">
                <a:solidFill>
                  <a:schemeClr val="tx1"/>
                </a:solidFill>
                <a:effectLst/>
                <a:latin typeface="+mn-lt"/>
                <a:ea typeface="+mn-ea"/>
                <a:cs typeface="+mn-cs"/>
                <a:hlinkClick r:id="rId4"/>
              </a:rPr>
              <a:t>other symptoms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696A3D8-402C-2B4D-AA66-F50327F02F77}" type="slidenum">
              <a:rPr lang="en-US" smtClean="0"/>
              <a:t>22</a:t>
            </a:fld>
            <a:endParaRPr lang="en-US"/>
          </a:p>
        </p:txBody>
      </p:sp>
    </p:spTree>
    <p:extLst>
      <p:ext uri="{BB962C8B-B14F-4D97-AF65-F5344CB8AC3E}">
        <p14:creationId xmlns:p14="http://schemas.microsoft.com/office/powerpoint/2010/main" val="3025632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https://</a:t>
            </a:r>
            <a:r>
              <a:rPr lang="en-US" dirty="0" err="1"/>
              <a:t>www.cdc.gov</a:t>
            </a:r>
            <a:r>
              <a:rPr lang="en-US" dirty="0"/>
              <a:t>/coronavirus/2019-ncov/long-term-effects/</a:t>
            </a:r>
            <a:r>
              <a:rPr lang="en-US" dirty="0" err="1"/>
              <a:t>index.html</a:t>
            </a:r>
            <a:r>
              <a:rPr lang="en-US" dirty="0"/>
              <a:t> and https://</a:t>
            </a:r>
            <a:r>
              <a:rPr lang="en-US" dirty="0" err="1"/>
              <a:t>www.cdc.gov</a:t>
            </a:r>
            <a:r>
              <a:rPr lang="en-US" dirty="0"/>
              <a:t>/coronavirus/2019-ncov/long-term-effects/care-post-</a:t>
            </a:r>
            <a:r>
              <a:rPr lang="en-US" dirty="0" err="1"/>
              <a:t>covid.html</a:t>
            </a:r>
            <a:endParaRPr lang="en-US" dirty="0"/>
          </a:p>
          <a:p>
            <a:r>
              <a:rPr lang="en-US" dirty="0"/>
              <a:t>CDC healthcare providers: https://</a:t>
            </a:r>
            <a:r>
              <a:rPr lang="en-US" dirty="0" err="1"/>
              <a:t>www.cdc.gov</a:t>
            </a:r>
            <a:r>
              <a:rPr lang="en-US" dirty="0"/>
              <a:t>/coronavirus/2019-ncov/hcp/clinical-care/post-covid-</a:t>
            </a:r>
            <a:r>
              <a:rPr lang="en-US" dirty="0" err="1"/>
              <a:t>index.html</a:t>
            </a:r>
            <a:r>
              <a:rPr lang="en-US" dirty="0"/>
              <a:t> and </a:t>
            </a:r>
            <a:r>
              <a:rPr lang="en-US" sz="1200" b="0" i="0" kern="1200" dirty="0">
                <a:solidFill>
                  <a:schemeClr val="tx1"/>
                </a:solidFill>
                <a:effectLst/>
                <a:latin typeface="+mn-lt"/>
                <a:ea typeface="+mn-ea"/>
                <a:cs typeface="+mn-cs"/>
                <a:hlinkClick r:id="rId3"/>
              </a:rPr>
              <a:t>https://www.cdc.gov/coronavirus/2019-ncov/hcp/clinical-care/post-covid-conditions.html?CDC_AA_refVal=https%3A%2F%2Fwww.cdc.gov%2Fcoronavirus%2F2019-ncov%2Fhcp%2Fclinical-care%2Flate-sequelae.html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CHOP: https://</a:t>
            </a:r>
            <a:r>
              <a:rPr lang="en-US" sz="1200" b="0" i="0" kern="1200" dirty="0" err="1">
                <a:solidFill>
                  <a:schemeClr val="tx1"/>
                </a:solidFill>
                <a:effectLst/>
                <a:latin typeface="+mn-lt"/>
                <a:ea typeface="+mn-ea"/>
                <a:cs typeface="+mn-cs"/>
              </a:rPr>
              <a:t>www.chop.edu</a:t>
            </a:r>
            <a:r>
              <a:rPr lang="en-US" sz="1200" b="0" i="0" kern="1200" dirty="0">
                <a:solidFill>
                  <a:schemeClr val="tx1"/>
                </a:solidFill>
                <a:effectLst/>
                <a:latin typeface="+mn-lt"/>
                <a:ea typeface="+mn-ea"/>
                <a:cs typeface="+mn-cs"/>
              </a:rPr>
              <a:t>/centers-programs/vaccine-education-center/video/what-known-about-covid-19-and-mis-c-mis-long-haulers and </a:t>
            </a:r>
          </a:p>
          <a:p>
            <a:r>
              <a:rPr lang="en-US" dirty="0"/>
              <a:t>Johns Hopkins: https://</a:t>
            </a:r>
            <a:r>
              <a:rPr lang="en-US" dirty="0" err="1"/>
              <a:t>www.hopkinsmedicine.org</a:t>
            </a:r>
            <a:r>
              <a:rPr lang="en-US" dirty="0"/>
              <a:t>/health/conditions-and-diseases/coronavirus/covid-long-haulers-long-term-effects-of-covid19</a:t>
            </a:r>
          </a:p>
          <a:p>
            <a:r>
              <a:rPr lang="en-US" b="1" dirty="0"/>
              <a:t>From US Dept. of Labor: </a:t>
            </a:r>
            <a:r>
              <a:rPr lang="en-US" dirty="0"/>
              <a:t>resources for workers, employers, youth and policymakers: </a:t>
            </a:r>
            <a:r>
              <a:rPr lang="en-US" sz="1200" kern="1200" dirty="0">
                <a:solidFill>
                  <a:schemeClr val="tx1"/>
                </a:solidFill>
                <a:effectLst/>
                <a:latin typeface="+mn-lt"/>
                <a:ea typeface="+mn-ea"/>
                <a:cs typeface="+mn-cs"/>
                <a:hlinkClick r:id="rId4"/>
              </a:rPr>
              <a:t>https://www.dol.gov/agencies/odep/topics/coronavirus-covid-19-long-covid#Workers</a:t>
            </a:r>
            <a:endParaRPr lang="en-US" dirty="0"/>
          </a:p>
          <a:p>
            <a:r>
              <a:rPr lang="en-US" dirty="0"/>
              <a:t> </a:t>
            </a:r>
          </a:p>
          <a:p>
            <a:r>
              <a:rPr lang="en-US" b="1" dirty="0"/>
              <a:t>From Administration for Community Living: </a:t>
            </a:r>
            <a:r>
              <a:rPr lang="en-US" dirty="0"/>
              <a:t>-list of available resources for people with long COVID: </a:t>
            </a:r>
            <a:r>
              <a:rPr lang="en-US" sz="1200" kern="1200" dirty="0">
                <a:solidFill>
                  <a:schemeClr val="tx1"/>
                </a:solidFill>
                <a:effectLst/>
                <a:latin typeface="+mn-lt"/>
                <a:ea typeface="+mn-ea"/>
                <a:cs typeface="+mn-cs"/>
                <a:hlinkClick r:id="rId5"/>
              </a:rPr>
              <a:t>https://acl.gov/covid19/resources-people-experiencing-long-covid</a:t>
            </a:r>
            <a:r>
              <a:rPr lang="en-US" dirty="0"/>
              <a:t> </a:t>
            </a:r>
          </a:p>
          <a:p>
            <a:br>
              <a:rPr lang="en-US" dirty="0"/>
            </a:br>
            <a:r>
              <a:rPr lang="en-US" dirty="0"/>
              <a:t>HHS guidance on long COVID as a disability: </a:t>
            </a:r>
            <a:r>
              <a:rPr lang="en-US" sz="1200" kern="1200" dirty="0">
                <a:solidFill>
                  <a:schemeClr val="tx1"/>
                </a:solidFill>
                <a:effectLst/>
                <a:latin typeface="+mn-lt"/>
                <a:ea typeface="+mn-ea"/>
                <a:cs typeface="+mn-cs"/>
                <a:hlinkClick r:id="rId6"/>
              </a:rPr>
              <a:t>https://www.hhs.gov/civil-rights/for-providers/civil-rights-covid19/guidance-long-covid-disability/index.html</a:t>
            </a:r>
            <a:endParaRPr lang="en-US" dirty="0"/>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24</a:t>
            </a:fld>
            <a:endParaRPr lang="en-US"/>
          </a:p>
        </p:txBody>
      </p:sp>
    </p:spTree>
    <p:extLst>
      <p:ext uri="{BB962C8B-B14F-4D97-AF65-F5344CB8AC3E}">
        <p14:creationId xmlns:p14="http://schemas.microsoft.com/office/powerpoint/2010/main" val="578880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/coronavirus/2019-ncov/your-health/</a:t>
            </a:r>
            <a:r>
              <a:rPr lang="en-US" dirty="0" err="1"/>
              <a:t>reinfection.html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26</a:t>
            </a:fld>
            <a:endParaRPr lang="en-US"/>
          </a:p>
        </p:txBody>
      </p:sp>
    </p:spTree>
    <p:extLst>
      <p:ext uri="{BB962C8B-B14F-4D97-AF65-F5344CB8AC3E}">
        <p14:creationId xmlns:p14="http://schemas.microsoft.com/office/powerpoint/2010/main" val="425919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At the end of this session, the learner will be able to describe:</a:t>
            </a:r>
          </a:p>
          <a:p>
            <a:pPr marL="171450" lvl="0" indent="-171450">
              <a:buFont typeface="Arial" panose="020B0604020202020204" pitchFamily="34" charset="0"/>
              <a:buChar char="•"/>
            </a:pPr>
            <a:r>
              <a:rPr lang="en-US" dirty="0"/>
              <a:t>The currently available COVID-19 vaccines, how they work, their effectiveness, and ingredients </a:t>
            </a:r>
          </a:p>
          <a:p>
            <a:pPr marL="171450" lvl="0" indent="-171450">
              <a:buFont typeface="Arial" panose="020B0604020202020204" pitchFamily="34" charset="0"/>
              <a:buChar char="•"/>
            </a:pPr>
            <a:r>
              <a:rPr lang="en-US" dirty="0"/>
              <a:t>Recommendations for use of the vaccines. and what to expect post-vaccination</a:t>
            </a:r>
          </a:p>
        </p:txBody>
      </p:sp>
      <p:sp>
        <p:nvSpPr>
          <p:cNvPr id="4" name="Slide Number Placeholder 3"/>
          <p:cNvSpPr>
            <a:spLocks noGrp="1"/>
          </p:cNvSpPr>
          <p:nvPr>
            <p:ph type="sldNum" sz="quarter" idx="5"/>
          </p:nvPr>
        </p:nvSpPr>
        <p:spPr/>
        <p:txBody>
          <a:bodyPr/>
          <a:lstStyle/>
          <a:p>
            <a:fld id="{08EEF891-D36A-6349-8197-353EC8A00BEE}" type="slidenum">
              <a:rPr lang="en-US" smtClean="0"/>
              <a:t>2</a:t>
            </a:fld>
            <a:endParaRPr lang="en-US"/>
          </a:p>
        </p:txBody>
      </p:sp>
    </p:spTree>
    <p:extLst>
      <p:ext uri="{BB962C8B-B14F-4D97-AF65-F5344CB8AC3E}">
        <p14:creationId xmlns:p14="http://schemas.microsoft.com/office/powerpoint/2010/main" val="246945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Communications Collaborative resources: https://</a:t>
            </a:r>
            <a:r>
              <a:rPr lang="en-US" dirty="0" err="1"/>
              <a:t>publichealthcollaborative.org</a:t>
            </a:r>
            <a:r>
              <a:rPr lang="en-US" dirty="0"/>
              <a:t>/resources/shareable-graphic-what-mask-should-</a:t>
            </a:r>
            <a:r>
              <a:rPr lang="en-US" dirty="0" err="1"/>
              <a:t>i</a:t>
            </a:r>
            <a:r>
              <a:rPr lang="en-US" dirty="0"/>
              <a:t>-wear/https://</a:t>
            </a:r>
            <a:r>
              <a:rPr lang="en-US" dirty="0" err="1"/>
              <a:t>publichealthcollaborative.org</a:t>
            </a:r>
            <a:r>
              <a:rPr lang="en-US" dirty="0"/>
              <a:t>/resources/shareable-graphic-what-mask-should-</a:t>
            </a:r>
            <a:r>
              <a:rPr lang="en-US" dirty="0" err="1"/>
              <a:t>i</a:t>
            </a:r>
            <a:r>
              <a:rPr lang="en-US" dirty="0"/>
              <a:t>-wear/</a:t>
            </a:r>
          </a:p>
        </p:txBody>
      </p:sp>
      <p:sp>
        <p:nvSpPr>
          <p:cNvPr id="4" name="Slide Number Placeholder 3"/>
          <p:cNvSpPr>
            <a:spLocks noGrp="1"/>
          </p:cNvSpPr>
          <p:nvPr>
            <p:ph type="sldNum" sz="quarter" idx="5"/>
          </p:nvPr>
        </p:nvSpPr>
        <p:spPr/>
        <p:txBody>
          <a:bodyPr/>
          <a:lstStyle/>
          <a:p>
            <a:fld id="{08EEF891-D36A-6349-8197-353EC8A00BEE}" type="slidenum">
              <a:rPr lang="en-US" smtClean="0"/>
              <a:t>27</a:t>
            </a:fld>
            <a:endParaRPr lang="en-US"/>
          </a:p>
        </p:txBody>
      </p:sp>
    </p:spTree>
    <p:extLst>
      <p:ext uri="{BB962C8B-B14F-4D97-AF65-F5344CB8AC3E}">
        <p14:creationId xmlns:p14="http://schemas.microsoft.com/office/powerpoint/2010/main" val="3760532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/coronavirus/2019-ncov/transmission/</a:t>
            </a:r>
            <a:r>
              <a:rPr lang="en-US" dirty="0" err="1"/>
              <a:t>index.html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28</a:t>
            </a:fld>
            <a:endParaRPr lang="en-US"/>
          </a:p>
        </p:txBody>
      </p:sp>
    </p:spTree>
    <p:extLst>
      <p:ext uri="{BB962C8B-B14F-4D97-AF65-F5344CB8AC3E}">
        <p14:creationId xmlns:p14="http://schemas.microsoft.com/office/powerpoint/2010/main" val="2830405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/coronavirus/2019-ncov/images/print-materials/Stop_the_spread_vaccinated_v2.pdf</a:t>
            </a:r>
          </a:p>
        </p:txBody>
      </p:sp>
      <p:sp>
        <p:nvSpPr>
          <p:cNvPr id="4" name="Slide Number Placeholder 3"/>
          <p:cNvSpPr>
            <a:spLocks noGrp="1"/>
          </p:cNvSpPr>
          <p:nvPr>
            <p:ph type="sldNum" sz="quarter" idx="5"/>
          </p:nvPr>
        </p:nvSpPr>
        <p:spPr/>
        <p:txBody>
          <a:bodyPr/>
          <a:lstStyle/>
          <a:p>
            <a:fld id="{08EEF891-D36A-6349-8197-353EC8A00BEE}" type="slidenum">
              <a:rPr lang="en-US" smtClean="0"/>
              <a:t>29</a:t>
            </a:fld>
            <a:endParaRPr lang="en-US"/>
          </a:p>
        </p:txBody>
      </p:sp>
    </p:spTree>
    <p:extLst>
      <p:ext uri="{BB962C8B-B14F-4D97-AF65-F5344CB8AC3E}">
        <p14:creationId xmlns:p14="http://schemas.microsoft.com/office/powerpoint/2010/main" val="198512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from El Salvador: </a:t>
            </a:r>
            <a:r>
              <a:rPr lang="en-US" sz="1200" b="0" i="0" kern="1200" dirty="0">
                <a:solidFill>
                  <a:schemeClr val="tx1"/>
                </a:solidFill>
                <a:effectLst/>
                <a:latin typeface="+mn-lt"/>
                <a:ea typeface="+mn-ea"/>
                <a:cs typeface="+mn-cs"/>
                <a:hlinkClick r:id="rId3"/>
              </a:rPr>
              <a:t>https://www.youtube.com/watch?v=RpaFcMge9Po</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30</a:t>
            </a:fld>
            <a:endParaRPr lang="en-US"/>
          </a:p>
        </p:txBody>
      </p:sp>
    </p:spTree>
    <p:extLst>
      <p:ext uri="{BB962C8B-B14F-4D97-AF65-F5344CB8AC3E}">
        <p14:creationId xmlns:p14="http://schemas.microsoft.com/office/powerpoint/2010/main" val="344477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/coronavirus/2019-ncov/your-health/treatments-for-severe-</a:t>
            </a:r>
            <a:r>
              <a:rPr lang="en-US" dirty="0" err="1"/>
              <a:t>illness.html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32</a:t>
            </a:fld>
            <a:endParaRPr lang="en-US"/>
          </a:p>
        </p:txBody>
      </p:sp>
    </p:spTree>
    <p:extLst>
      <p:ext uri="{BB962C8B-B14F-4D97-AF65-F5344CB8AC3E}">
        <p14:creationId xmlns:p14="http://schemas.microsoft.com/office/powerpoint/2010/main" val="84413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/coronavirus/2019-ncov/your-health/treatments-for-severe-</a:t>
            </a:r>
            <a:r>
              <a:rPr lang="en-US"/>
              <a:t>illness.html</a:t>
            </a:r>
          </a:p>
        </p:txBody>
      </p:sp>
      <p:sp>
        <p:nvSpPr>
          <p:cNvPr id="4" name="Slide Number Placeholder 3"/>
          <p:cNvSpPr>
            <a:spLocks noGrp="1"/>
          </p:cNvSpPr>
          <p:nvPr>
            <p:ph type="sldNum" sz="quarter" idx="5"/>
          </p:nvPr>
        </p:nvSpPr>
        <p:spPr/>
        <p:txBody>
          <a:bodyPr/>
          <a:lstStyle/>
          <a:p>
            <a:fld id="{08EEF891-D36A-6349-8197-353EC8A00BEE}" type="slidenum">
              <a:rPr lang="en-US" smtClean="0"/>
              <a:t>33</a:t>
            </a:fld>
            <a:endParaRPr lang="en-US"/>
          </a:p>
        </p:txBody>
      </p:sp>
    </p:spTree>
    <p:extLst>
      <p:ext uri="{BB962C8B-B14F-4D97-AF65-F5344CB8AC3E}">
        <p14:creationId xmlns:p14="http://schemas.microsoft.com/office/powerpoint/2010/main" val="239824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C6024BE-7CA7-4E01-BBC2-91E3F28BC568}" type="slidenum">
              <a:rPr lang="en-US" smtClean="0"/>
              <a:t>3</a:t>
            </a:fld>
            <a:endParaRPr lang="en-US"/>
          </a:p>
        </p:txBody>
      </p:sp>
      <p:sp>
        <p:nvSpPr>
          <p:cNvPr id="7" name="TextBox 6"/>
          <p:cNvSpPr txBox="1"/>
          <p:nvPr/>
        </p:nvSpPr>
        <p:spPr>
          <a:xfrm>
            <a:off x="245533" y="3384692"/>
            <a:ext cx="9140769" cy="3988522"/>
          </a:xfrm>
          <a:prstGeom prst="rect">
            <a:avLst/>
          </a:prstGeom>
          <a:noFill/>
        </p:spPr>
        <p:txBody>
          <a:bodyPr wrap="square" lIns="94229" tIns="47114" rIns="94229" bIns="47114" rtlCol="0">
            <a:spAutoFit/>
          </a:bodyPr>
          <a:lstStyle/>
          <a:p>
            <a:pPr marL="176679"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Overall mortality increases with age</a:t>
            </a:r>
          </a:p>
          <a:p>
            <a:pPr marL="176679"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Mortality highest in persons 85 yrs. and older</a:t>
            </a:r>
          </a:p>
          <a:p>
            <a:pPr marL="176679"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Disease risk increases with the number of co-morbidities</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Cancer				HIV infections</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Chronic kidney disease			Immunocompromised state	</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Chronic lung diseases (inc. COPD, asthma, Cystic fibrosis)	Liver disease</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Dementia or other neurological conditions		Overweight and Obesity</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Diabetes (type 1 or 2)			Pregnancy</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Downs syndrome				Sickle cell disease or </a:t>
            </a:r>
            <a:r>
              <a:rPr lang="en-US" sz="1100" dirty="0" err="1">
                <a:latin typeface="Arial" panose="020B0604020202020204" pitchFamily="34" charset="0"/>
                <a:cs typeface="Arial" panose="020B0604020202020204" pitchFamily="34" charset="0"/>
              </a:rPr>
              <a:t>thalessemia</a:t>
            </a:r>
            <a:endParaRPr lang="en-US" sz="1100" dirty="0">
              <a:latin typeface="Arial" panose="020B0604020202020204" pitchFamily="34" charset="0"/>
              <a:cs typeface="Arial" panose="020B0604020202020204" pitchFamily="34" charset="0"/>
            </a:endParaRP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Heart conditions				Solid organ or blood stem cell transplant</a:t>
            </a:r>
          </a:p>
          <a:p>
            <a:pPr marL="633879" lvl="1"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Substance use disorders</a:t>
            </a:r>
          </a:p>
          <a:p>
            <a:pPr lvl="1"/>
            <a:endParaRPr lang="en-US" sz="1100"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Pregnant people are also at increased risk for severe illness from COVID-19</a:t>
            </a:r>
          </a:p>
          <a:p>
            <a:pPr marL="176679" indent="-176679">
              <a:buFont typeface="Arial" panose="020B0604020202020204" pitchFamily="34" charset="0"/>
              <a:buChar char="•"/>
            </a:pPr>
            <a:r>
              <a:rPr lang="en-US" sz="1100" dirty="0">
                <a:latin typeface="Arial" panose="020B0604020202020204" pitchFamily="34" charset="0"/>
                <a:cs typeface="Arial" panose="020B0604020202020204" pitchFamily="34" charset="0"/>
              </a:rPr>
              <a:t>Increased risk for severe disease is also seen in certain racial/ethnic minority groups. </a:t>
            </a:r>
            <a:r>
              <a:rPr lang="en-US" sz="1100" dirty="0">
                <a:solidFill>
                  <a:srgbClr val="C00000"/>
                </a:solidFill>
                <a:latin typeface="Arial" panose="020B0604020202020204" pitchFamily="34" charset="0"/>
                <a:cs typeface="Arial" panose="020B0604020202020204" pitchFamily="34" charset="0"/>
              </a:rPr>
              <a:t>African American, Hispanic/Latino and AI/AN people are 3 x more likely to be hospitalized and 2 x more likely to die from COVID-19 than their white counterparts</a:t>
            </a:r>
            <a:r>
              <a:rPr lang="en-US" sz="1100" dirty="0">
                <a:latin typeface="Arial" panose="020B0604020202020204" pitchFamily="34" charset="0"/>
                <a:cs typeface="Arial" panose="020B0604020202020204" pitchFamily="34" charset="0"/>
              </a:rPr>
              <a:t>. Race and ethnicity are risk markers for other underlying conditions that affect health including socioeconomic status, access to health care, and exposure to the virus related to occupation, e.g., frontline, essential, and critical infrastructure workers.</a:t>
            </a:r>
          </a:p>
          <a:p>
            <a:r>
              <a:rPr lang="en-US" sz="1100" dirty="0">
                <a:latin typeface="Arial" panose="020B0604020202020204" pitchFamily="34" charset="0"/>
                <a:cs typeface="Arial" panose="020B0604020202020204" pitchFamily="34" charset="0"/>
              </a:rPr>
              <a:t> Resources:</a:t>
            </a:r>
          </a:p>
          <a:p>
            <a:r>
              <a:rPr lang="en-US" sz="1100" dirty="0">
                <a:latin typeface="Arial" panose="020B0604020202020204" pitchFamily="34" charset="0"/>
                <a:cs typeface="Arial" panose="020B0604020202020204" pitchFamily="34" charset="0"/>
                <a:hlinkClick r:id="rId3"/>
              </a:rPr>
              <a:t>https://www.cdc.gov/coronavirus/2019-ncov/your-health/index.html</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hlinkClick r:id="rId4"/>
              </a:rPr>
              <a:t>https://www.cdc.gov/coronavirus/2019-ncov/hcp/clinical-care/underlyingconditions.html</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https://www.cdc.gov/vaccines/acip/meetings/downloads/slides-2020-12/slides-12-20/02-COVID-Dooling.pdf</a:t>
            </a:r>
          </a:p>
          <a:p>
            <a:endParaRPr lang="en-US" sz="11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0" y="6846273"/>
            <a:ext cx="8940800" cy="356356"/>
          </a:xfrm>
        </p:spPr>
        <p:txBody>
          <a:bodyPr/>
          <a:lstStyle/>
          <a:p>
            <a:r>
              <a:rPr lang="en-US" dirty="0"/>
              <a:t>	</a:t>
            </a:r>
          </a:p>
          <a:p>
            <a:r>
              <a:rPr lang="en-US" dirty="0"/>
              <a:t>     </a:t>
            </a:r>
            <a:r>
              <a:rPr lang="en-US" dirty="0">
                <a:hlinkClick r:id="rId5"/>
              </a:rPr>
              <a:t>https://www.cdc.gov/coronavirus/2019-ncov/covid-data/investigations-discovery/hospitalization-death-by-race-ethnicity.html2021</a:t>
            </a:r>
            <a:endParaRPr lang="en-US" dirty="0"/>
          </a:p>
          <a:p>
            <a:endParaRPr lang="en-US" dirty="0"/>
          </a:p>
        </p:txBody>
      </p:sp>
      <p:sp>
        <p:nvSpPr>
          <p:cNvPr id="5" name="Notes Placeholder 4">
            <a:extLst>
              <a:ext uri="{FF2B5EF4-FFF2-40B4-BE49-F238E27FC236}">
                <a16:creationId xmlns:a16="http://schemas.microsoft.com/office/drawing/2014/main" id="{D5FBFE0F-20AF-9A4A-99CF-77F77F9A90D9}"/>
              </a:ext>
            </a:extLst>
          </p:cNvPr>
          <p:cNvSpPr>
            <a:spLocks noGrp="1"/>
          </p:cNvSpPr>
          <p:nvPr>
            <p:ph type="body" idx="1"/>
          </p:nvPr>
        </p:nvSpPr>
        <p:spPr/>
        <p:txBody>
          <a:bodyPr/>
          <a:lstStyle/>
          <a:p>
            <a:r>
              <a:rPr lang="en-US" dirty="0"/>
              <a:t>Source: https://</a:t>
            </a:r>
            <a:r>
              <a:rPr lang="en-US" dirty="0" err="1"/>
              <a:t>www.cdc.gov</a:t>
            </a:r>
            <a:r>
              <a:rPr lang="en-US" dirty="0"/>
              <a:t>/coronavirus/2019-ncov/prevent-getting-sick/how-covid-</a:t>
            </a:r>
            <a:r>
              <a:rPr lang="en-US" dirty="0" err="1"/>
              <a:t>spreads.html</a:t>
            </a:r>
            <a:endParaRPr lang="en-US" dirty="0"/>
          </a:p>
        </p:txBody>
      </p:sp>
    </p:spTree>
    <p:extLst>
      <p:ext uri="{BB962C8B-B14F-4D97-AF65-F5344CB8AC3E}">
        <p14:creationId xmlns:p14="http://schemas.microsoft.com/office/powerpoint/2010/main" val="50251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/coronavirus/2019-ncov/symptoms-testing/</a:t>
            </a:r>
            <a:r>
              <a:rPr lang="en-US" dirty="0" err="1"/>
              <a:t>symptoms.html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5</a:t>
            </a:fld>
            <a:endParaRPr lang="en-US"/>
          </a:p>
        </p:txBody>
      </p:sp>
    </p:spTree>
    <p:extLst>
      <p:ext uri="{BB962C8B-B14F-4D97-AF65-F5344CB8AC3E}">
        <p14:creationId xmlns:p14="http://schemas.microsoft.com/office/powerpoint/2010/main" val="373225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6</a:t>
            </a:fld>
            <a:endParaRPr lang="en-US"/>
          </a:p>
        </p:txBody>
      </p:sp>
    </p:spTree>
    <p:extLst>
      <p:ext uri="{BB962C8B-B14F-4D97-AF65-F5344CB8AC3E}">
        <p14:creationId xmlns:p14="http://schemas.microsoft.com/office/powerpoint/2010/main" val="319959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5. Complications of the flu can include bacterial pneumonia, ear infections, sinus infections and worsening of chronic medical conditions, such as congestive heart failure, asthma, or diabetes.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Complications of COVID-19 can include the above like pneumonia, worsening of chronic medical conditions, but also many patients with COVID-19 have developed blood clots. The virus affects major organs like the liver, kidney, lungs; It can cause MISC, multi system inflammatory syndrome in children, and a new concern: Post COVID symptoms (Fatigue, confusion, etc.)</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6. Everyone is at risk for either disease.  With the flu the very young as well as our elderly suffer more complications from the flu. With COVID-19 we are learning that certain people: those with chronic illness, those who are obese, and certain ethnicities and races are more likely to be hospitalized or to die. We will explore the issue of ethnicity/race later during this webinar.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7. Finally, the main difference is that there is currently a vaccine in the United States to protect against the flu. This is not the case for COVID-19.(as of 10/23/20). Flu vaccine will not protect you from COVID-19.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Resources: </a:t>
            </a:r>
            <a:r>
              <a:rPr lang="en-US" sz="1800" b="0" i="0" u="sng" strike="noStrike" dirty="0">
                <a:solidFill>
                  <a:srgbClr val="0563C1"/>
                </a:solidFill>
                <a:effectLst/>
                <a:latin typeface="Calibri" panose="020F0502020204030204" pitchFamily="34" charset="0"/>
                <a:hlinkClick r:id="rId3"/>
              </a:rPr>
              <a:t>www.cdc.gov/flu</a:t>
            </a:r>
            <a:r>
              <a:rPr lang="en-US" sz="1800" b="0" i="0" u="none" strike="noStrike" dirty="0">
                <a:solidFill>
                  <a:srgbClr val="000000"/>
                </a:solidFill>
                <a:effectLst/>
                <a:latin typeface="Calibri" panose="020F0502020204030204" pitchFamily="34" charset="0"/>
              </a:rPr>
              <a:t> and </a:t>
            </a:r>
            <a:r>
              <a:rPr lang="en-US" sz="1800" b="0" i="0" u="sng" strike="noStrike" dirty="0">
                <a:solidFill>
                  <a:srgbClr val="0563C1"/>
                </a:solidFill>
                <a:effectLst/>
                <a:latin typeface="Calibri" panose="020F0502020204030204" pitchFamily="34" charset="0"/>
                <a:hlinkClick r:id="rId4"/>
              </a:rPr>
              <a:t>www.cdc.gov/coronavirus/2019</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2AB0961-6494-4C6D-AF9B-CB47EF688FBF}" type="slidenum">
              <a:rPr lang="en-US" smtClean="0"/>
              <a:t>8</a:t>
            </a:fld>
            <a:endParaRPr lang="en-US"/>
          </a:p>
        </p:txBody>
      </p:sp>
    </p:spTree>
    <p:extLst>
      <p:ext uri="{BB962C8B-B14F-4D97-AF65-F5344CB8AC3E}">
        <p14:creationId xmlns:p14="http://schemas.microsoft.com/office/powerpoint/2010/main" val="245951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2737" y="4400549"/>
            <a:ext cx="5639463" cy="7152695"/>
          </a:xfrm>
        </p:spPr>
        <p:txBody>
          <a:bodyPr/>
          <a:lstStyle/>
          <a:p>
            <a:r>
              <a:rPr lang="en-US" dirty="0"/>
              <a:t>https://</a:t>
            </a:r>
            <a:r>
              <a:rPr lang="en-US" dirty="0" err="1"/>
              <a:t>www.cdc.gov</a:t>
            </a:r>
            <a:r>
              <a:rPr lang="en-US" dirty="0"/>
              <a:t>/coronavirus/2019-ncov/variants/about-</a:t>
            </a:r>
            <a:r>
              <a:rPr lang="en-US" dirty="0" err="1"/>
              <a:t>variants.html</a:t>
            </a:r>
            <a:endParaRPr lang="en-US" dirty="0"/>
          </a:p>
        </p:txBody>
      </p:sp>
      <p:sp>
        <p:nvSpPr>
          <p:cNvPr id="4" name="Slide Number Placeholder 3"/>
          <p:cNvSpPr>
            <a:spLocks noGrp="1"/>
          </p:cNvSpPr>
          <p:nvPr>
            <p:ph type="sldNum" sz="quarter" idx="5"/>
          </p:nvPr>
        </p:nvSpPr>
        <p:spPr/>
        <p:txBody>
          <a:bodyPr/>
          <a:lstStyle/>
          <a:p>
            <a:endParaRPr lang="en-US" dirty="0"/>
          </a:p>
          <a:p>
            <a:fld id="{08EEF891-D36A-6349-8197-353EC8A00BEE}" type="slidenum">
              <a:rPr lang="en-US" smtClean="0"/>
              <a:t>9</a:t>
            </a:fld>
            <a:endParaRPr lang="en-US" dirty="0"/>
          </a:p>
        </p:txBody>
      </p:sp>
    </p:spTree>
    <p:extLst>
      <p:ext uri="{BB962C8B-B14F-4D97-AF65-F5344CB8AC3E}">
        <p14:creationId xmlns:p14="http://schemas.microsoft.com/office/powerpoint/2010/main" val="58533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2737" y="4400549"/>
            <a:ext cx="5639463" cy="7152695"/>
          </a:xfrm>
        </p:spPr>
        <p:txBody>
          <a:bodyPr/>
          <a:lstStyle/>
          <a:p>
            <a:r>
              <a:rPr lang="en-US" dirty="0"/>
              <a:t>https://</a:t>
            </a:r>
            <a:r>
              <a:rPr lang="en-US" dirty="0" err="1"/>
              <a:t>www.cdc.gov</a:t>
            </a:r>
            <a:r>
              <a:rPr lang="en-US" dirty="0"/>
              <a:t>/coronavirus/2019-ncov/variants/about-</a:t>
            </a:r>
            <a:r>
              <a:rPr lang="en-US" dirty="0" err="1"/>
              <a:t>variants.html</a:t>
            </a:r>
            <a:endParaRPr lang="en-US" dirty="0"/>
          </a:p>
        </p:txBody>
      </p:sp>
      <p:sp>
        <p:nvSpPr>
          <p:cNvPr id="4" name="Slide Number Placeholder 3"/>
          <p:cNvSpPr>
            <a:spLocks noGrp="1"/>
          </p:cNvSpPr>
          <p:nvPr>
            <p:ph type="sldNum" sz="quarter" idx="5"/>
          </p:nvPr>
        </p:nvSpPr>
        <p:spPr/>
        <p:txBody>
          <a:bodyPr/>
          <a:lstStyle/>
          <a:p>
            <a:endParaRPr lang="en-US" dirty="0"/>
          </a:p>
          <a:p>
            <a:fld id="{08EEF891-D36A-6349-8197-353EC8A00BEE}" type="slidenum">
              <a:rPr lang="en-US" smtClean="0"/>
              <a:t>10</a:t>
            </a:fld>
            <a:endParaRPr lang="en-US" dirty="0"/>
          </a:p>
        </p:txBody>
      </p:sp>
    </p:spTree>
    <p:extLst>
      <p:ext uri="{BB962C8B-B14F-4D97-AF65-F5344CB8AC3E}">
        <p14:creationId xmlns:p14="http://schemas.microsoft.com/office/powerpoint/2010/main" val="104094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www.cdc.gov</a:t>
            </a:r>
            <a:r>
              <a:rPr lang="en-US" dirty="0"/>
              <a:t>/coronavirus/2019-ncov/need-extra-precautions/</a:t>
            </a:r>
            <a:r>
              <a:rPr lang="en-US" dirty="0" err="1"/>
              <a:t>index.html</a:t>
            </a:r>
            <a:endParaRPr lang="en-US" dirty="0"/>
          </a:p>
        </p:txBody>
      </p:sp>
      <p:sp>
        <p:nvSpPr>
          <p:cNvPr id="4" name="Slide Number Placeholder 3"/>
          <p:cNvSpPr>
            <a:spLocks noGrp="1"/>
          </p:cNvSpPr>
          <p:nvPr>
            <p:ph type="sldNum" sz="quarter" idx="5"/>
          </p:nvPr>
        </p:nvSpPr>
        <p:spPr/>
        <p:txBody>
          <a:bodyPr/>
          <a:lstStyle/>
          <a:p>
            <a:fld id="{08EEF891-D36A-6349-8197-353EC8A00BEE}" type="slidenum">
              <a:rPr lang="en-US" smtClean="0"/>
              <a:t>12</a:t>
            </a:fld>
            <a:endParaRPr lang="en-US"/>
          </a:p>
        </p:txBody>
      </p:sp>
    </p:spTree>
    <p:extLst>
      <p:ext uri="{BB962C8B-B14F-4D97-AF65-F5344CB8AC3E}">
        <p14:creationId xmlns:p14="http://schemas.microsoft.com/office/powerpoint/2010/main" val="140029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8427B4-5BCF-9440-9089-D4BEDA622A00}"/>
              </a:ext>
            </a:extLst>
          </p:cNvPr>
          <p:cNvGrpSpPr/>
          <p:nvPr userDrawn="1"/>
        </p:nvGrpSpPr>
        <p:grpSpPr>
          <a:xfrm>
            <a:off x="0" y="0"/>
            <a:ext cx="7072838" cy="6861176"/>
            <a:chOff x="-1" y="-3176"/>
            <a:chExt cx="7072838" cy="6861176"/>
          </a:xfrm>
        </p:grpSpPr>
        <p:sp>
          <p:nvSpPr>
            <p:cNvPr id="8" name="Rectangle 7">
              <a:extLst>
                <a:ext uri="{FF2B5EF4-FFF2-40B4-BE49-F238E27FC236}">
                  <a16:creationId xmlns:a16="http://schemas.microsoft.com/office/drawing/2014/main" id="{23A5360B-3020-0D4C-81B2-7B869349F399}"/>
                </a:ext>
              </a:extLst>
            </p:cNvPr>
            <p:cNvSpPr/>
            <p:nvPr/>
          </p:nvSpPr>
          <p:spPr>
            <a:xfrm>
              <a:off x="-1" y="-3176"/>
              <a:ext cx="4657242" cy="6861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9">
              <a:extLst>
                <a:ext uri="{FF2B5EF4-FFF2-40B4-BE49-F238E27FC236}">
                  <a16:creationId xmlns:a16="http://schemas.microsoft.com/office/drawing/2014/main" id="{C931C78C-06F6-FD45-A4D9-F327D030EA4A}"/>
                </a:ext>
              </a:extLst>
            </p:cNvPr>
            <p:cNvSpPr/>
            <p:nvPr/>
          </p:nvSpPr>
          <p:spPr>
            <a:xfrm rot="2700000">
              <a:off x="2099881" y="944239"/>
              <a:ext cx="4975696" cy="4970217"/>
            </a:xfrm>
            <a:custGeom>
              <a:avLst/>
              <a:gdLst>
                <a:gd name="connsiteX0" fmla="*/ 0 w 4285282"/>
                <a:gd name="connsiteY0" fmla="*/ 0 h 4285282"/>
                <a:gd name="connsiteX1" fmla="*/ 3571054 w 4285282"/>
                <a:gd name="connsiteY1" fmla="*/ 0 h 4285282"/>
                <a:gd name="connsiteX2" fmla="*/ 4285282 w 4285282"/>
                <a:gd name="connsiteY2" fmla="*/ 714228 h 4285282"/>
                <a:gd name="connsiteX3" fmla="*/ 4285282 w 4285282"/>
                <a:gd name="connsiteY3" fmla="*/ 4285282 h 4285282"/>
                <a:gd name="connsiteX4" fmla="*/ 0 w 4285282"/>
                <a:gd name="connsiteY4" fmla="*/ 4285282 h 4285282"/>
                <a:gd name="connsiteX5" fmla="*/ 0 w 4285282"/>
                <a:gd name="connsiteY5" fmla="*/ 0 h 4285282"/>
                <a:gd name="connsiteX0" fmla="*/ 164384 w 4285282"/>
                <a:gd name="connsiteY0" fmla="*/ 0 h 5019532"/>
                <a:gd name="connsiteX1" fmla="*/ 3571054 w 4285282"/>
                <a:gd name="connsiteY1" fmla="*/ 734250 h 5019532"/>
                <a:gd name="connsiteX2" fmla="*/ 4285282 w 4285282"/>
                <a:gd name="connsiteY2" fmla="*/ 1448478 h 5019532"/>
                <a:gd name="connsiteX3" fmla="*/ 4285282 w 4285282"/>
                <a:gd name="connsiteY3" fmla="*/ 5019532 h 5019532"/>
                <a:gd name="connsiteX4" fmla="*/ 0 w 4285282"/>
                <a:gd name="connsiteY4" fmla="*/ 5019532 h 5019532"/>
                <a:gd name="connsiteX5" fmla="*/ 164384 w 4285282"/>
                <a:gd name="connsiteY5" fmla="*/ 0 h 5019532"/>
                <a:gd name="connsiteX0" fmla="*/ 164384 w 4285282"/>
                <a:gd name="connsiteY0" fmla="*/ 0 h 5019532"/>
                <a:gd name="connsiteX1" fmla="*/ 3571054 w 4285282"/>
                <a:gd name="connsiteY1" fmla="*/ 734250 h 5019532"/>
                <a:gd name="connsiteX2" fmla="*/ 4285282 w 4285282"/>
                <a:gd name="connsiteY2" fmla="*/ 1448478 h 5019532"/>
                <a:gd name="connsiteX3" fmla="*/ 4285282 w 4285282"/>
                <a:gd name="connsiteY3" fmla="*/ 5019532 h 5019532"/>
                <a:gd name="connsiteX4" fmla="*/ 0 w 4285282"/>
                <a:gd name="connsiteY4" fmla="*/ 5019532 h 5019532"/>
                <a:gd name="connsiteX5" fmla="*/ 164384 w 4285282"/>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64384 w 5003094"/>
                <a:gd name="connsiteY0" fmla="*/ 0 h 5019532"/>
                <a:gd name="connsiteX1" fmla="*/ 3571054 w 5003094"/>
                <a:gd name="connsiteY1" fmla="*/ 734250 h 5019532"/>
                <a:gd name="connsiteX2" fmla="*/ 4285282 w 5003094"/>
                <a:gd name="connsiteY2" fmla="*/ 1448478 h 5019532"/>
                <a:gd name="connsiteX3" fmla="*/ 5003094 w 5003094"/>
                <a:gd name="connsiteY3" fmla="*/ 4871586 h 5019532"/>
                <a:gd name="connsiteX4" fmla="*/ 0 w 5003094"/>
                <a:gd name="connsiteY4" fmla="*/ 5019532 h 5019532"/>
                <a:gd name="connsiteX5" fmla="*/ 164384 w 5003094"/>
                <a:gd name="connsiteY5" fmla="*/ 0 h 5019532"/>
                <a:gd name="connsiteX0" fmla="*/ 115069 w 5003094"/>
                <a:gd name="connsiteY0" fmla="*/ 0 h 4970217"/>
                <a:gd name="connsiteX1" fmla="*/ 3571054 w 5003094"/>
                <a:gd name="connsiteY1" fmla="*/ 684935 h 4970217"/>
                <a:gd name="connsiteX2" fmla="*/ 4285282 w 5003094"/>
                <a:gd name="connsiteY2" fmla="*/ 1399163 h 4970217"/>
                <a:gd name="connsiteX3" fmla="*/ 5003094 w 5003094"/>
                <a:gd name="connsiteY3" fmla="*/ 4822271 h 4970217"/>
                <a:gd name="connsiteX4" fmla="*/ 0 w 5003094"/>
                <a:gd name="connsiteY4" fmla="*/ 4970217 h 4970217"/>
                <a:gd name="connsiteX5" fmla="*/ 115069 w 5003094"/>
                <a:gd name="connsiteY5" fmla="*/ 0 h 4970217"/>
                <a:gd name="connsiteX0" fmla="*/ 115069 w 4970217"/>
                <a:gd name="connsiteY0" fmla="*/ 0 h 4970217"/>
                <a:gd name="connsiteX1" fmla="*/ 3571054 w 4970217"/>
                <a:gd name="connsiteY1" fmla="*/ 684935 h 4970217"/>
                <a:gd name="connsiteX2" fmla="*/ 4285282 w 4970217"/>
                <a:gd name="connsiteY2" fmla="*/ 1399163 h 4970217"/>
                <a:gd name="connsiteX3" fmla="*/ 4970217 w 4970217"/>
                <a:gd name="connsiteY3" fmla="*/ 4844190 h 4970217"/>
                <a:gd name="connsiteX4" fmla="*/ 0 w 4970217"/>
                <a:gd name="connsiteY4" fmla="*/ 4970217 h 4970217"/>
                <a:gd name="connsiteX5" fmla="*/ 115069 w 4970217"/>
                <a:gd name="connsiteY5" fmla="*/ 0 h 4970217"/>
                <a:gd name="connsiteX0" fmla="*/ 115069 w 5046929"/>
                <a:gd name="connsiteY0" fmla="*/ 0 h 4970217"/>
                <a:gd name="connsiteX1" fmla="*/ 3571054 w 5046929"/>
                <a:gd name="connsiteY1" fmla="*/ 684935 h 4970217"/>
                <a:gd name="connsiteX2" fmla="*/ 4285282 w 5046929"/>
                <a:gd name="connsiteY2" fmla="*/ 1399163 h 4970217"/>
                <a:gd name="connsiteX3" fmla="*/ 5046929 w 5046929"/>
                <a:gd name="connsiteY3" fmla="*/ 4811313 h 4970217"/>
                <a:gd name="connsiteX4" fmla="*/ 0 w 5046929"/>
                <a:gd name="connsiteY4" fmla="*/ 4970217 h 4970217"/>
                <a:gd name="connsiteX5" fmla="*/ 115069 w 5046929"/>
                <a:gd name="connsiteY5" fmla="*/ 0 h 4970217"/>
                <a:gd name="connsiteX0" fmla="*/ 115069 w 4975696"/>
                <a:gd name="connsiteY0" fmla="*/ 0 h 4970217"/>
                <a:gd name="connsiteX1" fmla="*/ 3571054 w 4975696"/>
                <a:gd name="connsiteY1" fmla="*/ 684935 h 4970217"/>
                <a:gd name="connsiteX2" fmla="*/ 4285282 w 4975696"/>
                <a:gd name="connsiteY2" fmla="*/ 1399163 h 4970217"/>
                <a:gd name="connsiteX3" fmla="*/ 4975696 w 4975696"/>
                <a:gd name="connsiteY3" fmla="*/ 4882546 h 4970217"/>
                <a:gd name="connsiteX4" fmla="*/ 0 w 4975696"/>
                <a:gd name="connsiteY4" fmla="*/ 4970217 h 4970217"/>
                <a:gd name="connsiteX5" fmla="*/ 115069 w 4975696"/>
                <a:gd name="connsiteY5" fmla="*/ 0 h 49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5696" h="4970217">
                  <a:moveTo>
                    <a:pt x="115069" y="0"/>
                  </a:moveTo>
                  <a:cubicBezTo>
                    <a:pt x="127333" y="5479"/>
                    <a:pt x="2654677" y="487674"/>
                    <a:pt x="3571054" y="684935"/>
                  </a:cubicBezTo>
                  <a:cubicBezTo>
                    <a:pt x="3981949" y="767127"/>
                    <a:pt x="4235966" y="1086898"/>
                    <a:pt x="4285282" y="1399163"/>
                  </a:cubicBezTo>
                  <a:cubicBezTo>
                    <a:pt x="4524553" y="2540199"/>
                    <a:pt x="4703548" y="3555207"/>
                    <a:pt x="4975696" y="4882546"/>
                  </a:cubicBezTo>
                  <a:lnTo>
                    <a:pt x="0" y="4970217"/>
                  </a:lnTo>
                  <a:lnTo>
                    <a:pt x="11506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5D8EC9-8BB7-2A42-A70D-1EC40D80AF32}"/>
              </a:ext>
            </a:extLst>
          </p:cNvPr>
          <p:cNvSpPr>
            <a:spLocks noGrp="1"/>
          </p:cNvSpPr>
          <p:nvPr>
            <p:ph type="ctrTitle"/>
          </p:nvPr>
        </p:nvSpPr>
        <p:spPr>
          <a:xfrm>
            <a:off x="778143" y="1340603"/>
            <a:ext cx="4950417" cy="4176793"/>
          </a:xfrm>
        </p:spPr>
        <p:txBody>
          <a:bodyPr anchor="ctr"/>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588997B6-195F-A743-AE5F-DF1B6926EA49}"/>
              </a:ext>
            </a:extLst>
          </p:cNvPr>
          <p:cNvSpPr>
            <a:spLocks noGrp="1"/>
          </p:cNvSpPr>
          <p:nvPr>
            <p:ph type="subTitle" idx="1"/>
          </p:nvPr>
        </p:nvSpPr>
        <p:spPr>
          <a:xfrm>
            <a:off x="6981986" y="1340602"/>
            <a:ext cx="4138696" cy="16092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996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4069831-D12F-7146-B2DE-1CE351084D09}"/>
              </a:ext>
            </a:extLst>
          </p:cNvPr>
          <p:cNvGrpSpPr/>
          <p:nvPr userDrawn="1"/>
        </p:nvGrpSpPr>
        <p:grpSpPr>
          <a:xfrm>
            <a:off x="0" y="0"/>
            <a:ext cx="12192000" cy="5205787"/>
            <a:chOff x="0" y="0"/>
            <a:chExt cx="12192000" cy="5205787"/>
          </a:xfrm>
          <a:solidFill>
            <a:schemeClr val="tx2"/>
          </a:solidFill>
        </p:grpSpPr>
        <p:sp>
          <p:nvSpPr>
            <p:cNvPr id="10" name="Round Single Corner Rectangle 4">
              <a:extLst>
                <a:ext uri="{FF2B5EF4-FFF2-40B4-BE49-F238E27FC236}">
                  <a16:creationId xmlns:a16="http://schemas.microsoft.com/office/drawing/2014/main" id="{00F7FF14-5F9F-BA4D-8ADD-76987E1708EB}"/>
                </a:ext>
              </a:extLst>
            </p:cNvPr>
            <p:cNvSpPr/>
            <p:nvPr/>
          </p:nvSpPr>
          <p:spPr>
            <a:xfrm rot="8100000">
              <a:off x="9375677" y="4395068"/>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C49834-12E9-304D-8135-48372C8C95F7}"/>
                </a:ext>
              </a:extLst>
            </p:cNvPr>
            <p:cNvSpPr/>
            <p:nvPr/>
          </p:nvSpPr>
          <p:spPr>
            <a:xfrm>
              <a:off x="0" y="0"/>
              <a:ext cx="12192000" cy="491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53467E0-D6A4-2B40-91BE-7A6041D0F232}"/>
              </a:ext>
            </a:extLst>
          </p:cNvPr>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6221CD0D-9F80-A842-93B7-5F69C8873190}"/>
              </a:ext>
            </a:extLst>
          </p:cNvPr>
          <p:cNvSpPr>
            <a:spLocks noGrp="1"/>
          </p:cNvSpPr>
          <p:nvPr>
            <p:ph type="body" idx="1"/>
          </p:nvPr>
        </p:nvSpPr>
        <p:spPr>
          <a:xfrm>
            <a:off x="831850" y="5269424"/>
            <a:ext cx="10515600" cy="8202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E846E42B-F175-CB42-B6CC-F68A4F40D4CC}"/>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88C9143-79EE-E746-96B5-569EC8AED7F6}"/>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90493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736777-2C12-184A-ADDC-960C74CE7B39}"/>
              </a:ext>
            </a:extLst>
          </p:cNvPr>
          <p:cNvGrpSpPr/>
          <p:nvPr userDrawn="1"/>
        </p:nvGrpSpPr>
        <p:grpSpPr>
          <a:xfrm>
            <a:off x="0" y="0"/>
            <a:ext cx="12192000" cy="2189653"/>
            <a:chOff x="1" y="1"/>
            <a:chExt cx="12192000" cy="2189653"/>
          </a:xfrm>
        </p:grpSpPr>
        <p:sp>
          <p:nvSpPr>
            <p:cNvPr id="9" name="Round Single Corner Rectangle 4">
              <a:extLst>
                <a:ext uri="{FF2B5EF4-FFF2-40B4-BE49-F238E27FC236}">
                  <a16:creationId xmlns:a16="http://schemas.microsoft.com/office/drawing/2014/main" id="{58E86114-10AE-6D47-94E2-9933171A9BAE}"/>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590A5C-591F-9A48-855D-0FD9BD4A9D8E}"/>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384C1-506A-AB46-BDE5-D06C10318461}"/>
              </a:ext>
            </a:extLst>
          </p:cNvPr>
          <p:cNvSpPr>
            <a:spLocks noGrp="1"/>
          </p:cNvSpPr>
          <p:nvPr>
            <p:ph type="title"/>
          </p:nvPr>
        </p:nvSpPr>
        <p:spPr/>
        <p:txBody>
          <a:bodyPr>
            <a:normAutofit/>
          </a:bodyPr>
          <a:lstStyle>
            <a:lvl1pPr>
              <a:defRPr sz="4000"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EAE7B5A9-919B-3D42-87A9-5795CF2B283D}"/>
              </a:ext>
            </a:extLst>
          </p:cNvPr>
          <p:cNvSpPr>
            <a:spLocks noGrp="1"/>
          </p:cNvSpPr>
          <p:nvPr>
            <p:ph idx="1"/>
          </p:nvPr>
        </p:nvSpPr>
        <p:spPr>
          <a:xfrm>
            <a:off x="838200" y="2359164"/>
            <a:ext cx="10515600" cy="3817798"/>
          </a:xfrm>
        </p:spPr>
        <p:txBody>
          <a:bodyPr anchor="t"/>
          <a:lstStyle>
            <a:lvl1pPr marL="228600" indent="-228600">
              <a:lnSpc>
                <a:spcPct val="100000"/>
              </a:lnSpc>
              <a:spcAft>
                <a:spcPts val="600"/>
              </a:spcAft>
              <a:buClr>
                <a:schemeClr val="accent1"/>
              </a:buClr>
              <a:buSzPct val="80000"/>
              <a:buFont typeface="Courier New" panose="02070309020205020404" pitchFamily="49" charset="0"/>
              <a:buChar char="o"/>
              <a:defRPr/>
            </a:lvl1pPr>
            <a:lvl2pPr marL="685800" indent="-228600">
              <a:lnSpc>
                <a:spcPct val="100000"/>
              </a:lnSpc>
              <a:spcAft>
                <a:spcPts val="600"/>
              </a:spcAft>
              <a:buClr>
                <a:schemeClr val="accent1"/>
              </a:buClr>
              <a:buSzPct val="80000"/>
              <a:buFont typeface="Courier New" panose="02070309020205020404" pitchFamily="49" charset="0"/>
              <a:buChar char="o"/>
              <a:defRPr/>
            </a:lvl2pPr>
            <a:lvl3pPr marL="1143000" indent="-228600">
              <a:lnSpc>
                <a:spcPct val="100000"/>
              </a:lnSpc>
              <a:spcAft>
                <a:spcPts val="600"/>
              </a:spcAft>
              <a:buClr>
                <a:schemeClr val="accent1"/>
              </a:buClr>
              <a:buSzPct val="80000"/>
              <a:buFont typeface="Courier New" panose="02070309020205020404" pitchFamily="49" charset="0"/>
              <a:buChar char="o"/>
              <a:defRPr/>
            </a:lvl3pPr>
            <a:lvl4pPr marL="1600200" indent="-228600">
              <a:lnSpc>
                <a:spcPct val="100000"/>
              </a:lnSpc>
              <a:spcAft>
                <a:spcPts val="600"/>
              </a:spcAft>
              <a:buClr>
                <a:schemeClr val="accent1"/>
              </a:buClr>
              <a:buSzPct val="80000"/>
              <a:buFont typeface="Courier New" panose="02070309020205020404" pitchFamily="49" charset="0"/>
              <a:buChar char="o"/>
              <a:defRPr/>
            </a:lvl4pPr>
            <a:lvl5pPr marL="2057400" indent="-228600">
              <a:lnSpc>
                <a:spcPct val="100000"/>
              </a:lnSpc>
              <a:spcAft>
                <a:spcPts val="600"/>
              </a:spcAft>
              <a:buClr>
                <a:schemeClr val="accent1"/>
              </a:buClr>
              <a:buSzPct val="8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07B2A856-6943-054B-B08B-E90997F03FA8}"/>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BD2F93B7-4B18-F845-AEC3-48F38BAAD625}"/>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43044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91B831-1D15-C546-9151-40C917314B5F}"/>
              </a:ext>
            </a:extLst>
          </p:cNvPr>
          <p:cNvGrpSpPr/>
          <p:nvPr userDrawn="1"/>
        </p:nvGrpSpPr>
        <p:grpSpPr>
          <a:xfrm>
            <a:off x="0" y="0"/>
            <a:ext cx="4041319" cy="6858000"/>
            <a:chOff x="0" y="0"/>
            <a:chExt cx="4041319" cy="6858000"/>
          </a:xfrm>
        </p:grpSpPr>
        <p:sp>
          <p:nvSpPr>
            <p:cNvPr id="13" name="Round Single Corner Rectangle 4">
              <a:extLst>
                <a:ext uri="{FF2B5EF4-FFF2-40B4-BE49-F238E27FC236}">
                  <a16:creationId xmlns:a16="http://schemas.microsoft.com/office/drawing/2014/main" id="{9D112061-1AC8-574F-8CEE-B623DD7F38F7}"/>
                </a:ext>
              </a:extLst>
            </p:cNvPr>
            <p:cNvSpPr/>
            <p:nvPr/>
          </p:nvSpPr>
          <p:spPr>
            <a:xfrm rot="2700000">
              <a:off x="3340190" y="1877308"/>
              <a:ext cx="695649" cy="70660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44965"/>
                <a:gd name="connsiteY0" fmla="*/ 0 h 755925"/>
                <a:gd name="connsiteX1" fmla="*/ 542708 w 744965"/>
                <a:gd name="connsiteY1" fmla="*/ 27399 h 755925"/>
                <a:gd name="connsiteX2" fmla="*/ 679211 w 744965"/>
                <a:gd name="connsiteY2" fmla="*/ 163902 h 755925"/>
                <a:gd name="connsiteX3" fmla="*/ 744965 w 744965"/>
                <a:gd name="connsiteY3" fmla="*/ 755925 h 755925"/>
                <a:gd name="connsiteX4" fmla="*/ 27398 w 744965"/>
                <a:gd name="connsiteY4" fmla="*/ 679212 h 755925"/>
                <a:gd name="connsiteX5" fmla="*/ 0 w 744965"/>
                <a:gd name="connsiteY5" fmla="*/ 0 h 755925"/>
                <a:gd name="connsiteX0" fmla="*/ 0 w 695649"/>
                <a:gd name="connsiteY0" fmla="*/ 0 h 706609"/>
                <a:gd name="connsiteX1" fmla="*/ 542708 w 695649"/>
                <a:gd name="connsiteY1" fmla="*/ 27399 h 706609"/>
                <a:gd name="connsiteX2" fmla="*/ 679211 w 695649"/>
                <a:gd name="connsiteY2" fmla="*/ 163902 h 706609"/>
                <a:gd name="connsiteX3" fmla="*/ 695649 w 695649"/>
                <a:gd name="connsiteY3" fmla="*/ 706609 h 706609"/>
                <a:gd name="connsiteX4" fmla="*/ 27398 w 695649"/>
                <a:gd name="connsiteY4" fmla="*/ 679212 h 706609"/>
                <a:gd name="connsiteX5" fmla="*/ 0 w 695649"/>
                <a:gd name="connsiteY5" fmla="*/ 0 h 70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649" h="706609">
                  <a:moveTo>
                    <a:pt x="0" y="0"/>
                  </a:moveTo>
                  <a:lnTo>
                    <a:pt x="542708" y="27399"/>
                  </a:lnTo>
                  <a:cubicBezTo>
                    <a:pt x="618097" y="27399"/>
                    <a:pt x="679211" y="88513"/>
                    <a:pt x="679211" y="163902"/>
                  </a:cubicBezTo>
                  <a:lnTo>
                    <a:pt x="695649" y="706609"/>
                  </a:lnTo>
                  <a:lnTo>
                    <a:pt x="27398" y="67921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5B1127-8994-BE4B-811A-2D6E2A160BAE}"/>
                </a:ext>
              </a:extLst>
            </p:cNvPr>
            <p:cNvSpPr/>
            <p:nvPr/>
          </p:nvSpPr>
          <p:spPr>
            <a:xfrm>
              <a:off x="0" y="0"/>
              <a:ext cx="36880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B2384C1-506A-AB46-BDE5-D06C10318461}"/>
              </a:ext>
            </a:extLst>
          </p:cNvPr>
          <p:cNvSpPr>
            <a:spLocks noGrp="1"/>
          </p:cNvSpPr>
          <p:nvPr>
            <p:ph type="title"/>
          </p:nvPr>
        </p:nvSpPr>
        <p:spPr>
          <a:xfrm>
            <a:off x="623203" y="1154628"/>
            <a:ext cx="2321475" cy="2495197"/>
          </a:xfrm>
        </p:spPr>
        <p:txBody>
          <a:bodyPr anchor="t">
            <a:normAutofit/>
          </a:bodyPr>
          <a:lstStyle>
            <a:lvl1pPr>
              <a:defRPr sz="4000" b="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EAE7B5A9-919B-3D42-87A9-5795CF2B283D}"/>
              </a:ext>
            </a:extLst>
          </p:cNvPr>
          <p:cNvSpPr>
            <a:spLocks noGrp="1"/>
          </p:cNvSpPr>
          <p:nvPr>
            <p:ph idx="1"/>
          </p:nvPr>
        </p:nvSpPr>
        <p:spPr>
          <a:xfrm>
            <a:off x="4431352" y="1154629"/>
            <a:ext cx="6922448" cy="5022334"/>
          </a:xfrm>
        </p:spPr>
        <p:txBody>
          <a:bodyPr anchor="t"/>
          <a:lstStyle>
            <a:lvl1pPr marL="228600" indent="-228600">
              <a:lnSpc>
                <a:spcPct val="100000"/>
              </a:lnSpc>
              <a:buClr>
                <a:schemeClr val="accent1"/>
              </a:buClr>
              <a:buSzPct val="80000"/>
              <a:buFont typeface="Courier New" panose="02070309020205020404" pitchFamily="49" charset="0"/>
              <a:buChar char="o"/>
              <a:defRPr/>
            </a:lvl1pPr>
            <a:lvl2pPr marL="685800" indent="-228600">
              <a:lnSpc>
                <a:spcPct val="100000"/>
              </a:lnSpc>
              <a:buClr>
                <a:schemeClr val="accent1"/>
              </a:buClr>
              <a:buSzPct val="80000"/>
              <a:buFont typeface="Courier New" panose="02070309020205020404" pitchFamily="49" charset="0"/>
              <a:buChar char="o"/>
              <a:defRPr/>
            </a:lvl2pPr>
            <a:lvl3pPr marL="1143000" indent="-228600">
              <a:lnSpc>
                <a:spcPct val="100000"/>
              </a:lnSpc>
              <a:buClr>
                <a:schemeClr val="accent1"/>
              </a:buClr>
              <a:buSzPct val="80000"/>
              <a:buFont typeface="Courier New" panose="02070309020205020404" pitchFamily="49" charset="0"/>
              <a:buChar char="o"/>
              <a:defRPr/>
            </a:lvl3pPr>
            <a:lvl4pPr marL="1600200" indent="-228600">
              <a:lnSpc>
                <a:spcPct val="100000"/>
              </a:lnSpc>
              <a:buClr>
                <a:schemeClr val="accent1"/>
              </a:buClr>
              <a:buSzPct val="80000"/>
              <a:buFont typeface="Courier New" panose="02070309020205020404" pitchFamily="49" charset="0"/>
              <a:buChar char="o"/>
              <a:defRPr/>
            </a:lvl4pPr>
            <a:lvl5pPr marL="2057400" indent="-228600">
              <a:lnSpc>
                <a:spcPct val="100000"/>
              </a:lnSpc>
              <a:buClr>
                <a:schemeClr val="accent1"/>
              </a:buClr>
              <a:buSzPct val="8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07B2A856-6943-054B-B08B-E90997F03FA8}"/>
              </a:ext>
            </a:extLst>
          </p:cNvPr>
          <p:cNvCxnSpPr>
            <a:cxnSpLocks/>
          </p:cNvCxnSpPr>
          <p:nvPr userDrawn="1"/>
        </p:nvCxnSpPr>
        <p:spPr>
          <a:xfrm>
            <a:off x="4246536" y="6291311"/>
            <a:ext cx="736476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058AE5B6-7D99-1341-87C0-920B46C659AA}"/>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897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7D7E1F7-1EDF-5243-8D2A-FEFA299B4E43}"/>
              </a:ext>
            </a:extLst>
          </p:cNvPr>
          <p:cNvGrpSpPr/>
          <p:nvPr userDrawn="1"/>
        </p:nvGrpSpPr>
        <p:grpSpPr>
          <a:xfrm>
            <a:off x="0" y="0"/>
            <a:ext cx="12192000" cy="2189653"/>
            <a:chOff x="1" y="1"/>
            <a:chExt cx="12192000" cy="2189653"/>
          </a:xfrm>
        </p:grpSpPr>
        <p:sp>
          <p:nvSpPr>
            <p:cNvPr id="11" name="Round Single Corner Rectangle 4">
              <a:extLst>
                <a:ext uri="{FF2B5EF4-FFF2-40B4-BE49-F238E27FC236}">
                  <a16:creationId xmlns:a16="http://schemas.microsoft.com/office/drawing/2014/main" id="{01CE147B-6B07-5D47-8EB7-B6CC4C312547}"/>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980559-C0D2-EE4D-9473-206438EEDB1E}"/>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B04C3C2-B344-C94B-AE87-584D34904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20111-3605-634A-8041-A4C22253927D}"/>
              </a:ext>
            </a:extLst>
          </p:cNvPr>
          <p:cNvSpPr>
            <a:spLocks noGrp="1"/>
          </p:cNvSpPr>
          <p:nvPr>
            <p:ph sz="half" idx="1"/>
          </p:nvPr>
        </p:nvSpPr>
        <p:spPr>
          <a:xfrm>
            <a:off x="838200" y="2359164"/>
            <a:ext cx="5181600" cy="381779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0476FB7-BADF-8C4D-A185-517C3E3126D4}"/>
              </a:ext>
            </a:extLst>
          </p:cNvPr>
          <p:cNvSpPr>
            <a:spLocks noGrp="1"/>
          </p:cNvSpPr>
          <p:nvPr>
            <p:ph sz="half" idx="2"/>
          </p:nvPr>
        </p:nvSpPr>
        <p:spPr>
          <a:xfrm>
            <a:off x="6172200" y="2359164"/>
            <a:ext cx="5181600" cy="381779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8888FA2-657D-DB40-8CC6-6DBC63963E20}"/>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FC292920-3931-D848-8140-F963D5A52E8D}"/>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42936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8E92A3A-FAF2-B54B-9441-C1C5CEEBE4F5}"/>
              </a:ext>
            </a:extLst>
          </p:cNvPr>
          <p:cNvGrpSpPr/>
          <p:nvPr userDrawn="1"/>
        </p:nvGrpSpPr>
        <p:grpSpPr>
          <a:xfrm>
            <a:off x="0" y="0"/>
            <a:ext cx="12192000" cy="2189653"/>
            <a:chOff x="1" y="1"/>
            <a:chExt cx="12192000" cy="2189653"/>
          </a:xfrm>
        </p:grpSpPr>
        <p:sp>
          <p:nvSpPr>
            <p:cNvPr id="13" name="Round Single Corner Rectangle 4">
              <a:extLst>
                <a:ext uri="{FF2B5EF4-FFF2-40B4-BE49-F238E27FC236}">
                  <a16:creationId xmlns:a16="http://schemas.microsoft.com/office/drawing/2014/main" id="{2C92AAC5-E2BC-DC4B-A93A-F45350F83487}"/>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FCC064-B366-FC4B-91A1-BD73D719EFFC}"/>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4634B-2E5C-154C-9CE1-B32889892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4C407-1566-EA49-9272-F00CDC89E5F7}"/>
              </a:ext>
            </a:extLst>
          </p:cNvPr>
          <p:cNvSpPr>
            <a:spLocks noGrp="1"/>
          </p:cNvSpPr>
          <p:nvPr>
            <p:ph type="body" idx="1"/>
          </p:nvPr>
        </p:nvSpPr>
        <p:spPr>
          <a:xfrm>
            <a:off x="839788" y="2267435"/>
            <a:ext cx="5157787" cy="54085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3A779D1-FE6F-2942-A4B7-38511F822AD5}"/>
              </a:ext>
            </a:extLst>
          </p:cNvPr>
          <p:cNvSpPr>
            <a:spLocks noGrp="1"/>
          </p:cNvSpPr>
          <p:nvPr>
            <p:ph sz="half" idx="2"/>
          </p:nvPr>
        </p:nvSpPr>
        <p:spPr>
          <a:xfrm>
            <a:off x="839788" y="2808287"/>
            <a:ext cx="5157787" cy="3271400"/>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6DE4572-6C91-2749-8E7C-EA8EF3FF22E2}"/>
              </a:ext>
            </a:extLst>
          </p:cNvPr>
          <p:cNvSpPr>
            <a:spLocks noGrp="1"/>
          </p:cNvSpPr>
          <p:nvPr>
            <p:ph type="body" sz="quarter" idx="3"/>
          </p:nvPr>
        </p:nvSpPr>
        <p:spPr>
          <a:xfrm>
            <a:off x="6172200" y="2267435"/>
            <a:ext cx="5183188" cy="54085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816C5B-6E86-CF47-AC93-B23FC0535BDC}"/>
              </a:ext>
            </a:extLst>
          </p:cNvPr>
          <p:cNvSpPr>
            <a:spLocks noGrp="1"/>
          </p:cNvSpPr>
          <p:nvPr>
            <p:ph sz="quarter" idx="4"/>
          </p:nvPr>
        </p:nvSpPr>
        <p:spPr>
          <a:xfrm>
            <a:off x="6172200" y="2808287"/>
            <a:ext cx="5183188" cy="32714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E9CA4E8-F137-E343-B324-3C46E4290D7B}"/>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ooter Placeholder 4">
            <a:extLst>
              <a:ext uri="{FF2B5EF4-FFF2-40B4-BE49-F238E27FC236}">
                <a16:creationId xmlns:a16="http://schemas.microsoft.com/office/drawing/2014/main" id="{A4349983-6605-734C-9FB4-2E0F96594055}"/>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16431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BF2EEE-805C-AF45-B36D-263365033ECB}"/>
              </a:ext>
            </a:extLst>
          </p:cNvPr>
          <p:cNvGrpSpPr/>
          <p:nvPr userDrawn="1"/>
        </p:nvGrpSpPr>
        <p:grpSpPr>
          <a:xfrm>
            <a:off x="0" y="0"/>
            <a:ext cx="12192000" cy="2189653"/>
            <a:chOff x="1" y="1"/>
            <a:chExt cx="12192000" cy="2189653"/>
          </a:xfrm>
        </p:grpSpPr>
        <p:sp>
          <p:nvSpPr>
            <p:cNvPr id="9" name="Round Single Corner Rectangle 4">
              <a:extLst>
                <a:ext uri="{FF2B5EF4-FFF2-40B4-BE49-F238E27FC236}">
                  <a16:creationId xmlns:a16="http://schemas.microsoft.com/office/drawing/2014/main" id="{F7FDDDB1-EE10-724A-A4D2-3F6FF9B94C1B}"/>
                </a:ext>
              </a:extLst>
            </p:cNvPr>
            <p:cNvSpPr/>
            <p:nvPr/>
          </p:nvSpPr>
          <p:spPr>
            <a:xfrm rot="13500000" flipH="1">
              <a:off x="2016565" y="1384415"/>
              <a:ext cx="799759" cy="810719"/>
            </a:xfrm>
            <a:custGeom>
              <a:avLst/>
              <a:gdLst>
                <a:gd name="connsiteX0" fmla="*/ 0 w 651813"/>
                <a:gd name="connsiteY0" fmla="*/ 0 h 651813"/>
                <a:gd name="connsiteX1" fmla="*/ 515310 w 651813"/>
                <a:gd name="connsiteY1" fmla="*/ 0 h 651813"/>
                <a:gd name="connsiteX2" fmla="*/ 651813 w 651813"/>
                <a:gd name="connsiteY2" fmla="*/ 136503 h 651813"/>
                <a:gd name="connsiteX3" fmla="*/ 651813 w 651813"/>
                <a:gd name="connsiteY3" fmla="*/ 651813 h 651813"/>
                <a:gd name="connsiteX4" fmla="*/ 0 w 651813"/>
                <a:gd name="connsiteY4" fmla="*/ 651813 h 651813"/>
                <a:gd name="connsiteX5" fmla="*/ 0 w 651813"/>
                <a:gd name="connsiteY5" fmla="*/ 0 h 651813"/>
                <a:gd name="connsiteX0" fmla="*/ 0 w 717567"/>
                <a:gd name="connsiteY0" fmla="*/ 0 h 728526"/>
                <a:gd name="connsiteX1" fmla="*/ 515310 w 717567"/>
                <a:gd name="connsiteY1" fmla="*/ 0 h 728526"/>
                <a:gd name="connsiteX2" fmla="*/ 651813 w 717567"/>
                <a:gd name="connsiteY2" fmla="*/ 136503 h 728526"/>
                <a:gd name="connsiteX3" fmla="*/ 717567 w 717567"/>
                <a:gd name="connsiteY3" fmla="*/ 728526 h 728526"/>
                <a:gd name="connsiteX4" fmla="*/ 0 w 717567"/>
                <a:gd name="connsiteY4" fmla="*/ 651813 h 728526"/>
                <a:gd name="connsiteX5" fmla="*/ 0 w 717567"/>
                <a:gd name="connsiteY5" fmla="*/ 0 h 728526"/>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 name="connsiteX0" fmla="*/ 0 w 799759"/>
                <a:gd name="connsiteY0" fmla="*/ 0 h 810719"/>
                <a:gd name="connsiteX1" fmla="*/ 597502 w 799759"/>
                <a:gd name="connsiteY1" fmla="*/ 82193 h 810719"/>
                <a:gd name="connsiteX2" fmla="*/ 734005 w 799759"/>
                <a:gd name="connsiteY2" fmla="*/ 218696 h 810719"/>
                <a:gd name="connsiteX3" fmla="*/ 799759 w 799759"/>
                <a:gd name="connsiteY3" fmla="*/ 810719 h 810719"/>
                <a:gd name="connsiteX4" fmla="*/ 82192 w 799759"/>
                <a:gd name="connsiteY4" fmla="*/ 734006 h 810719"/>
                <a:gd name="connsiteX5" fmla="*/ 0 w 799759"/>
                <a:gd name="connsiteY5" fmla="*/ 0 h 81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59" h="810719">
                  <a:moveTo>
                    <a:pt x="0" y="0"/>
                  </a:moveTo>
                  <a:lnTo>
                    <a:pt x="597502" y="82193"/>
                  </a:lnTo>
                  <a:cubicBezTo>
                    <a:pt x="672891" y="82193"/>
                    <a:pt x="734005" y="143307"/>
                    <a:pt x="734005" y="218696"/>
                  </a:cubicBezTo>
                  <a:lnTo>
                    <a:pt x="799759" y="810719"/>
                  </a:lnTo>
                  <a:lnTo>
                    <a:pt x="82192" y="7340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501DD3-5184-934B-8B22-2A0AA5A8408D}"/>
                </a:ext>
              </a:extLst>
            </p:cNvPr>
            <p:cNvSpPr/>
            <p:nvPr/>
          </p:nvSpPr>
          <p:spPr>
            <a:xfrm flipH="1">
              <a:off x="1" y="1"/>
              <a:ext cx="12192000" cy="190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8277E54-8BB0-0943-BFD3-9434FB9A2151}"/>
              </a:ext>
            </a:extLst>
          </p:cNvPr>
          <p:cNvSpPr>
            <a:spLocks noGrp="1"/>
          </p:cNvSpPr>
          <p:nvPr>
            <p:ph type="title"/>
          </p:nvPr>
        </p:nvSpPr>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132544A4-7210-E543-81B8-3B64D1F1935E}"/>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C6B0FBCF-1A76-184A-9E57-F41F00C32C5E}"/>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19265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779604-E820-1F49-8DED-B67CDBEBDECB}"/>
              </a:ext>
            </a:extLst>
          </p:cNvPr>
          <p:cNvCxnSpPr/>
          <p:nvPr userDrawn="1"/>
        </p:nvCxnSpPr>
        <p:spPr>
          <a:xfrm>
            <a:off x="575441" y="6291311"/>
            <a:ext cx="1103586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Footer Placeholder 4">
            <a:extLst>
              <a:ext uri="{FF2B5EF4-FFF2-40B4-BE49-F238E27FC236}">
                <a16:creationId xmlns:a16="http://schemas.microsoft.com/office/drawing/2014/main" id="{9CCF0EFC-8A10-4640-8C62-0541D7BBEB81}"/>
              </a:ext>
            </a:extLst>
          </p:cNvPr>
          <p:cNvSpPr>
            <a:spLocks noGrp="1"/>
          </p:cNvSpPr>
          <p:nvPr>
            <p:ph type="ftr" sz="quarter" idx="11"/>
          </p:nvPr>
        </p:nvSpPr>
        <p:spPr>
          <a:xfrm>
            <a:off x="7283302" y="6356350"/>
            <a:ext cx="4328000" cy="365125"/>
          </a:xfrm>
        </p:spPr>
        <p:txBody>
          <a:bodyPr/>
          <a:lstStyle>
            <a:lvl1pPr>
              <a:defRPr sz="900">
                <a:solidFill>
                  <a:schemeClr val="tx1"/>
                </a:solidFill>
                <a:latin typeface="Century Gothic" panose="020B0502020202020204" pitchFamily="34" charset="0"/>
              </a:defRPr>
            </a:lvl1pPr>
          </a:lstStyle>
          <a:p>
            <a:pPr algn="r"/>
            <a:r>
              <a:rPr lang="en-US" dirty="0"/>
              <a:t>Overview of COVID-19 Vaccines &amp; 2020-21 Flu Vaccination Season </a:t>
            </a:r>
            <a:r>
              <a:rPr lang="en-US" dirty="0">
                <a:solidFill>
                  <a:schemeClr val="accent1"/>
                </a:solidFill>
              </a:rPr>
              <a:t>|</a:t>
            </a:r>
            <a:r>
              <a:rPr lang="en-US" dirty="0"/>
              <a:t>  </a:t>
            </a:r>
            <a:fld id="{08C3C7A2-50F5-1744-BD1D-D0E47CFB998F}" type="slidenum">
              <a:rPr lang="en-US" smtClean="0"/>
              <a:pPr algn="r"/>
              <a:t>‹#›</a:t>
            </a:fld>
            <a:endParaRPr lang="en-US" dirty="0"/>
          </a:p>
        </p:txBody>
      </p:sp>
    </p:spTree>
    <p:extLst>
      <p:ext uri="{BB962C8B-B14F-4D97-AF65-F5344CB8AC3E}">
        <p14:creationId xmlns:p14="http://schemas.microsoft.com/office/powerpoint/2010/main" val="24389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AEE2E-C65F-2041-B700-5450C2252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8F95C4-C7F4-5747-9281-3D93E4132080}"/>
              </a:ext>
            </a:extLst>
          </p:cNvPr>
          <p:cNvSpPr>
            <a:spLocks noGrp="1"/>
          </p:cNvSpPr>
          <p:nvPr>
            <p:ph type="body" idx="1"/>
          </p:nvPr>
        </p:nvSpPr>
        <p:spPr>
          <a:xfrm>
            <a:off x="838200" y="2285999"/>
            <a:ext cx="10515600" cy="3890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18D14F-1DD4-BF4D-9001-6D6FE84B5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76D76-70EB-D844-BAEA-6481CC913E75}" type="datetimeFigureOut">
              <a:rPr lang="en-US" smtClean="0"/>
              <a:t>3/4/22</a:t>
            </a:fld>
            <a:endParaRPr lang="en-US"/>
          </a:p>
        </p:txBody>
      </p:sp>
      <p:sp>
        <p:nvSpPr>
          <p:cNvPr id="5" name="Footer Placeholder 4">
            <a:extLst>
              <a:ext uri="{FF2B5EF4-FFF2-40B4-BE49-F238E27FC236}">
                <a16:creationId xmlns:a16="http://schemas.microsoft.com/office/drawing/2014/main" id="{12525A73-CBC8-EC45-935B-9F6644034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5BBC2-8445-784C-A0D3-4AA9093BA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0A1BA-E83C-4A41-B09F-FD5B457B3A84}" type="slidenum">
              <a:rPr lang="en-US" smtClean="0"/>
              <a:t>‹#›</a:t>
            </a:fld>
            <a:endParaRPr lang="en-US"/>
          </a:p>
        </p:txBody>
      </p:sp>
    </p:spTree>
    <p:extLst>
      <p:ext uri="{BB962C8B-B14F-4D97-AF65-F5344CB8AC3E}">
        <p14:creationId xmlns:p14="http://schemas.microsoft.com/office/powerpoint/2010/main" val="2735657203"/>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82" r:id="rId3"/>
    <p:sldLayoutId id="2147483788" r:id="rId4"/>
    <p:sldLayoutId id="2147483784" r:id="rId5"/>
    <p:sldLayoutId id="2147483785" r:id="rId6"/>
    <p:sldLayoutId id="2147483786" r:id="rId7"/>
    <p:sldLayoutId id="2147483787" r:id="rId8"/>
  </p:sldLayoutIdLst>
  <p:hf sldNum="0" hdr="0" dt="0"/>
  <p:txStyles>
    <p:titleStyle>
      <a:lvl1pPr algn="l" defTabSz="914400" rtl="0" eaLnBrk="1" latinLnBrk="0" hangingPunct="1">
        <a:lnSpc>
          <a:spcPct val="90000"/>
        </a:lnSpc>
        <a:spcBef>
          <a:spcPct val="0"/>
        </a:spcBef>
        <a:buNone/>
        <a:defRPr sz="4000" b="0" i="0" kern="1200">
          <a:solidFill>
            <a:schemeClr val="bg1"/>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120000"/>
        <a:buFont typeface="System Font Regular"/>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SzPct val="120000"/>
        <a:buFont typeface="System Font Regular"/>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buClr>
          <a:schemeClr val="accent1"/>
        </a:buClr>
        <a:buSzPct val="120000"/>
        <a:buFont typeface="System Font Regular"/>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buClr>
          <a:schemeClr val="accent1"/>
        </a:buClr>
        <a:buSzPct val="120000"/>
        <a:buFont typeface="System Font Regular"/>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buClr>
          <a:schemeClr val="accent1"/>
        </a:buClr>
        <a:buSzPct val="120000"/>
        <a:buFont typeface="System Font Regular"/>
        <a:buChar char="⚬"/>
        <a:defRPr sz="1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7" Type="http://schemas.openxmlformats.org/officeDocument/2006/relationships/hyperlink" Target="https://www.cdc.gov/coronavirus/2019-ncov/vaccines/stay-up-to-date.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cdc.gov/coronavirus/2019-ncov/vaccines/your-vaccination.html" TargetMode="External"/><Relationship Id="rId5" Type="http://schemas.openxmlformats.org/officeDocument/2006/relationships/hyperlink" Target="https://www.cdc.gov/coronavirus/2019-ncov/science/forecasting/mathematical-modeling-outbreak.html" TargetMode="External"/><Relationship Id="rId4" Type="http://schemas.openxmlformats.org/officeDocument/2006/relationships/hyperlink" Target="https://www.cdc.gov/coronavirus/2019-ncov/your-health/about-covid-19/basics-covid-19.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coronavirus/2019-ncov/need-extra-precautions/pregnant-people.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cdc.gov/coronavirus/2019-ncov/community/health-equity/race-ethnicity.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your-health/about-covid-19/basics-covid-19.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cdc.gov/coronavirus/2019-ncov/science/science-briefs/vaccine-induced-immunity.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hhs.gov/civil-rights/for-providers/civil-rights-covid19/guidance-long-covid-disability/index.html#footnote10_0ac8mdc"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is-c/index.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cdc.gov/mis/abou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chop.edu/centers-programs/vaccine-education-center/video/what-known-about-covid-19-and-mis-c-mis-long-haulers" TargetMode="External"/><Relationship Id="rId3" Type="http://schemas.openxmlformats.org/officeDocument/2006/relationships/hyperlink" Target="https://www.cdc.gov/coronavirus/2019-ncov/long-term-effects/index.html" TargetMode="External"/><Relationship Id="rId7" Type="http://schemas.openxmlformats.org/officeDocument/2006/relationships/hyperlink" Target="https://voicesoflongcovid.org/" TargetMode="External"/><Relationship Id="rId12" Type="http://schemas.openxmlformats.org/officeDocument/2006/relationships/hyperlink" Target="https://acl.gov/covid19/resources-people-experiencing-long-covi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cdc.gov/coronavirus/2019-ncov/hcp/clinical-care/post-covid-index.html" TargetMode="External"/><Relationship Id="rId11" Type="http://schemas.openxmlformats.org/officeDocument/2006/relationships/hyperlink" Target="https://www.hhs.gov/civil-rights/for-providers/civil-rights-covid19/guidance-long-covid-disability/index.html" TargetMode="External"/><Relationship Id="rId5" Type="http://schemas.openxmlformats.org/officeDocument/2006/relationships/hyperlink" Target="https://www.cdc.gov/coronavirus/2019-ncov/hcp/clinical-care/post-covid-conditions.html?CDC_AA_refVal=https%3A%2F%2Fwww.cdc.gov%2Fcoronavirus%2F2019-ncov%2Fhcp%2Fclinical-care%2Flate-sequelae.html" TargetMode="External"/><Relationship Id="rId10" Type="http://schemas.openxmlformats.org/officeDocument/2006/relationships/hyperlink" Target="https://www.dol.gov/agencies/odep/topics/coronavirus-covid-19-long-covid#Workers" TargetMode="External"/><Relationship Id="rId4" Type="http://schemas.openxmlformats.org/officeDocument/2006/relationships/hyperlink" Target="https://www.cdc.gov/coronavirus/2019-ncov/long-term-effects/care-post-covid.html" TargetMode="External"/><Relationship Id="rId9" Type="http://schemas.openxmlformats.org/officeDocument/2006/relationships/hyperlink" Target="https://www.hopkinsmedicine.org/health/conditions-and-diseases/coronavirus/covid-long-haulers-long-term-effects-of-covid1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cdc.gov/coronavirus/2019-ncov/prevent-getting-sick/prevention.html#stay6ft%20" TargetMode="External"/><Relationship Id="rId3" Type="http://schemas.openxmlformats.org/officeDocument/2006/relationships/hyperlink" Target="https://www.cdc.gov/coronavirus/2019-ncov/vaccines/index.html" TargetMode="External"/><Relationship Id="rId7" Type="http://schemas.openxmlformats.org/officeDocument/2006/relationships/hyperlink" Target="https://www.cdc.gov/coronavirus/2019-ncov/prevent-getting-sick/prevention.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dc.gov/coronavirus/2019-ncov/prevent-getting-sick/about-face-coverings.html" TargetMode="External"/><Relationship Id="rId5" Type="http://schemas.openxmlformats.org/officeDocument/2006/relationships/hyperlink" Target="https://www.cdc.gov/coronavirus/2019-ncov/vaccines/booster-shot.html" TargetMode="External"/><Relationship Id="rId10" Type="http://schemas.openxmlformats.org/officeDocument/2006/relationships/hyperlink" Target="https://www.cdc.gov/handwashing/when-how-handwashing.html" TargetMode="External"/><Relationship Id="rId4" Type="http://schemas.openxmlformats.org/officeDocument/2006/relationships/hyperlink" Target="https://www.cdc.gov/coronavirus/2019-ncov/vaccines/How-Do-I-Get-a-COVID-19-Vaccine.html" TargetMode="External"/><Relationship Id="rId9" Type="http://schemas.openxmlformats.org/officeDocument/2006/relationships/hyperlink" Target="https://www.cdc.gov/coronavirus/2019-ncov/testing/diagnostic-testing.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oronavirus/2019-ncov/prevent-getting-sick/types-of-masks.html" TargetMode="External"/><Relationship Id="rId7"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cdc.gov/coronavirus/2019-ncov/php/contact-tracing/contact-tracing-plan/appendix.html#contact" TargetMode="External"/><Relationship Id="rId5" Type="http://schemas.openxmlformats.org/officeDocument/2006/relationships/hyperlink" Target="https://covid.cdc.gov/covid-data-tracker/#county-view" TargetMode="External"/><Relationship Id="rId4" Type="http://schemas.openxmlformats.org/officeDocument/2006/relationships/hyperlink" Target="https://www.cdc.gov/coronavirus/2019-ncov/vaccines/stay-up-to-date.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A7AD-9EEF-0E4D-8A23-D684F4B31DF2}"/>
              </a:ext>
            </a:extLst>
          </p:cNvPr>
          <p:cNvSpPr>
            <a:spLocks noGrp="1"/>
          </p:cNvSpPr>
          <p:nvPr>
            <p:ph type="ctrTitle"/>
          </p:nvPr>
        </p:nvSpPr>
        <p:spPr>
          <a:xfrm>
            <a:off x="778143" y="1340603"/>
            <a:ext cx="5317857" cy="4176793"/>
          </a:xfrm>
        </p:spPr>
        <p:txBody>
          <a:bodyPr vert="horz" lIns="91440" tIns="45720" rIns="91440" bIns="45720" rtlCol="0" anchor="ctr">
            <a:normAutofit/>
          </a:bodyPr>
          <a:lstStyle/>
          <a:p>
            <a:r>
              <a:rPr lang="en-US" sz="4400" b="0" dirty="0">
                <a:solidFill>
                  <a:srgbClr val="FFFFFF"/>
                </a:solidFill>
              </a:rPr>
              <a:t>Overview: </a:t>
            </a:r>
            <a:br>
              <a:rPr lang="en-US" sz="4400" b="0" dirty="0">
                <a:solidFill>
                  <a:srgbClr val="FFFFFF"/>
                </a:solidFill>
              </a:rPr>
            </a:br>
            <a:r>
              <a:rPr lang="en-US" sz="5400" dirty="0">
                <a:solidFill>
                  <a:srgbClr val="FFFFFF"/>
                </a:solidFill>
              </a:rPr>
              <a:t>COVID-19 Disease</a:t>
            </a:r>
            <a:endParaRPr lang="en-US" sz="5400" dirty="0">
              <a:solidFill>
                <a:schemeClr val="bg1"/>
              </a:solidFill>
            </a:endParaRPr>
          </a:p>
        </p:txBody>
      </p:sp>
      <p:sp>
        <p:nvSpPr>
          <p:cNvPr id="11" name="TextBox 10">
            <a:extLst>
              <a:ext uri="{FF2B5EF4-FFF2-40B4-BE49-F238E27FC236}">
                <a16:creationId xmlns:a16="http://schemas.microsoft.com/office/drawing/2014/main" id="{8A5BF410-51B8-1C4E-9228-34A2C5DEBC0D}"/>
              </a:ext>
            </a:extLst>
          </p:cNvPr>
          <p:cNvSpPr txBox="1"/>
          <p:nvPr/>
        </p:nvSpPr>
        <p:spPr>
          <a:xfrm>
            <a:off x="7299434" y="5866568"/>
            <a:ext cx="4264573" cy="307777"/>
          </a:xfrm>
          <a:prstGeom prst="rect">
            <a:avLst/>
          </a:prstGeom>
          <a:noFill/>
        </p:spPr>
        <p:txBody>
          <a:bodyPr wrap="square" rtlCol="0">
            <a:spAutoFit/>
          </a:bodyPr>
          <a:lstStyle/>
          <a:p>
            <a:r>
              <a:rPr lang="en-US" sz="1400" dirty="0">
                <a:solidFill>
                  <a:schemeClr val="tx2"/>
                </a:solidFill>
              </a:rPr>
              <a:t>February 10, 2021; updated March 4, 2022</a:t>
            </a:r>
          </a:p>
        </p:txBody>
      </p:sp>
      <p:sp>
        <p:nvSpPr>
          <p:cNvPr id="5" name="Rectangle 4">
            <a:extLst>
              <a:ext uri="{FF2B5EF4-FFF2-40B4-BE49-F238E27FC236}">
                <a16:creationId xmlns:a16="http://schemas.microsoft.com/office/drawing/2014/main" id="{545E6D01-5E99-124B-BE25-7566DB35276A}"/>
              </a:ext>
            </a:extLst>
          </p:cNvPr>
          <p:cNvSpPr/>
          <p:nvPr/>
        </p:nvSpPr>
        <p:spPr>
          <a:xfrm>
            <a:off x="7464971" y="3787283"/>
            <a:ext cx="3925614" cy="19775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REACH organization’s</a:t>
            </a:r>
            <a:br>
              <a:rPr lang="en-US" dirty="0"/>
            </a:br>
            <a:r>
              <a:rPr lang="en-US" dirty="0"/>
              <a:t>logo here</a:t>
            </a:r>
            <a:br>
              <a:rPr lang="en-US" dirty="0"/>
            </a:br>
            <a:r>
              <a:rPr lang="en-US" sz="1000" dirty="0"/>
              <a:t>(then remove green frame)</a:t>
            </a:r>
          </a:p>
        </p:txBody>
      </p:sp>
      <p:sp>
        <p:nvSpPr>
          <p:cNvPr id="4" name="Subtitle 3">
            <a:extLst>
              <a:ext uri="{FF2B5EF4-FFF2-40B4-BE49-F238E27FC236}">
                <a16:creationId xmlns:a16="http://schemas.microsoft.com/office/drawing/2014/main" id="{8BF25882-67E2-D14A-8872-20E64A7A1AD8}"/>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D997C19E-C9D0-B042-AA7E-340623C57D1D}"/>
              </a:ext>
            </a:extLst>
          </p:cNvPr>
          <p:cNvPicPr>
            <a:picLocks noChangeAspect="1"/>
          </p:cNvPicPr>
          <p:nvPr/>
        </p:nvPicPr>
        <p:blipFill rotWithShape="1">
          <a:blip r:embed="rId3">
            <a:alphaModFix/>
          </a:blip>
          <a:srcRect t="2366" r="1061" b="3711"/>
          <a:stretch/>
        </p:blipFill>
        <p:spPr>
          <a:xfrm>
            <a:off x="7136768" y="443934"/>
            <a:ext cx="4582021" cy="3087756"/>
          </a:xfrm>
          <a:prstGeom prst="rect">
            <a:avLst/>
          </a:prstGeom>
          <a:effectLst>
            <a:outerShdw dist="50800" sx="1000" sy="1000" algn="ctr" rotWithShape="0">
              <a:srgbClr val="000000"/>
            </a:outerShdw>
          </a:effectLst>
        </p:spPr>
      </p:pic>
      <p:sp>
        <p:nvSpPr>
          <p:cNvPr id="6" name="TextBox 5">
            <a:extLst>
              <a:ext uri="{FF2B5EF4-FFF2-40B4-BE49-F238E27FC236}">
                <a16:creationId xmlns:a16="http://schemas.microsoft.com/office/drawing/2014/main" id="{9D8193B3-D300-4150-A2C8-148DD689F614}"/>
              </a:ext>
            </a:extLst>
          </p:cNvPr>
          <p:cNvSpPr txBox="1"/>
          <p:nvPr/>
        </p:nvSpPr>
        <p:spPr>
          <a:xfrm>
            <a:off x="5417128" y="6315808"/>
            <a:ext cx="6677890" cy="738664"/>
          </a:xfrm>
          <a:prstGeom prst="rect">
            <a:avLst/>
          </a:prstGeom>
          <a:noFill/>
        </p:spPr>
        <p:txBody>
          <a:bodyPr wrap="square" rtlCol="0">
            <a:spAutoFit/>
          </a:bodyPr>
          <a:lstStyle/>
          <a:p>
            <a:pPr algn="ctr"/>
            <a:r>
              <a:rPr lang="en-US" sz="800" b="0" i="0" u="none" strike="noStrike" dirty="0">
                <a:solidFill>
                  <a:srgbClr val="000000"/>
                </a:solidFill>
                <a:effectLst/>
                <a:latin typeface="YADXm3pZ1HU 0"/>
              </a:rPr>
              <a:t>This publication is supported by the Centers for Disease Control and Prevention of the U.S. Department of Health and Human Services (HHS) as part of a Cooperative Agreement.</a:t>
            </a:r>
            <a:endParaRPr lang="en-US" sz="800" dirty="0">
              <a:solidFill>
                <a:srgbClr val="000000"/>
              </a:solidFill>
              <a:effectLst/>
              <a:latin typeface="YADXm3pZ1HU 0"/>
            </a:endParaRPr>
          </a:p>
          <a:p>
            <a:pPr algn="ctr"/>
            <a:r>
              <a:rPr lang="en-US" sz="800" b="0" i="0" u="none" strike="noStrike" dirty="0">
                <a:solidFill>
                  <a:srgbClr val="000000"/>
                </a:solidFill>
                <a:effectLst/>
                <a:latin typeface="YADXm3pZ1HU 0"/>
              </a:rPr>
              <a:t>The contents are those of the author(s) and do not necessarily represent the official views of, nor an endorsement, by CDC/HHS, or the U.S. Government.</a:t>
            </a:r>
            <a:endParaRPr lang="en-US" sz="800" dirty="0">
              <a:solidFill>
                <a:srgbClr val="000000"/>
              </a:solidFill>
              <a:effectLst/>
              <a:latin typeface="YADXm3pZ1HU 0"/>
            </a:endParaRPr>
          </a:p>
          <a:p>
            <a:endParaRPr lang="en-US" dirty="0"/>
          </a:p>
        </p:txBody>
      </p:sp>
    </p:spTree>
    <p:extLst>
      <p:ext uri="{BB962C8B-B14F-4D97-AF65-F5344CB8AC3E}">
        <p14:creationId xmlns:p14="http://schemas.microsoft.com/office/powerpoint/2010/main" val="354073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7E27-122E-9446-B899-DB3653068210}"/>
              </a:ext>
            </a:extLst>
          </p:cNvPr>
          <p:cNvSpPr>
            <a:spLocks noGrp="1"/>
          </p:cNvSpPr>
          <p:nvPr>
            <p:ph type="title"/>
          </p:nvPr>
        </p:nvSpPr>
        <p:spPr/>
        <p:txBody>
          <a:bodyPr/>
          <a:lstStyle/>
          <a:p>
            <a:r>
              <a:rPr lang="en-US" dirty="0"/>
              <a:t>COVID-19 variants (2)</a:t>
            </a:r>
          </a:p>
        </p:txBody>
      </p:sp>
      <p:sp>
        <p:nvSpPr>
          <p:cNvPr id="3" name="Content Placeholder 2">
            <a:extLst>
              <a:ext uri="{FF2B5EF4-FFF2-40B4-BE49-F238E27FC236}">
                <a16:creationId xmlns:a16="http://schemas.microsoft.com/office/drawing/2014/main" id="{7AC2269D-0ED2-2F4B-9FCA-8E3D6F99FB98}"/>
              </a:ext>
            </a:extLst>
          </p:cNvPr>
          <p:cNvSpPr>
            <a:spLocks noGrp="1"/>
          </p:cNvSpPr>
          <p:nvPr>
            <p:ph idx="1"/>
          </p:nvPr>
        </p:nvSpPr>
        <p:spPr/>
        <p:txBody>
          <a:bodyPr>
            <a:normAutofit fontScale="92500"/>
          </a:bodyPr>
          <a:lstStyle/>
          <a:p>
            <a:r>
              <a:rPr lang="en-US" dirty="0"/>
              <a:t>New variants of the virus are expected to occur.</a:t>
            </a:r>
          </a:p>
          <a:p>
            <a:r>
              <a:rPr lang="en-US" dirty="0"/>
              <a:t>Slowing the spread of the virus, by </a:t>
            </a:r>
            <a:r>
              <a:rPr lang="en-US" u="sng" dirty="0">
                <a:hlinkClick r:id="rId3"/>
              </a:rPr>
              <a:t>protecting yourself and others</a:t>
            </a:r>
            <a:r>
              <a:rPr lang="en-US" u="sng" dirty="0"/>
              <a:t>,</a:t>
            </a:r>
            <a:r>
              <a:rPr lang="en-US" dirty="0"/>
              <a:t> can help slow the emergence of new variants.</a:t>
            </a:r>
          </a:p>
          <a:p>
            <a:r>
              <a:rPr lang="en-US" dirty="0"/>
              <a:t>The Omicron variant causes more infections and spreads faster than the original </a:t>
            </a:r>
            <a:r>
              <a:rPr lang="en-US" u="sng" dirty="0">
                <a:hlinkClick r:id="rId4"/>
              </a:rPr>
              <a:t>SARS-CoV-2</a:t>
            </a:r>
            <a:r>
              <a:rPr lang="en-US" dirty="0"/>
              <a:t> strain of the virus that causes COVID-19.</a:t>
            </a:r>
          </a:p>
          <a:p>
            <a:r>
              <a:rPr lang="en-US" dirty="0"/>
              <a:t>The Delta variant may spread more easily than </a:t>
            </a:r>
            <a:r>
              <a:rPr lang="en-US"/>
              <a:t>other variants.</a:t>
            </a:r>
            <a:endParaRPr lang="en-US" dirty="0"/>
          </a:p>
          <a:p>
            <a:r>
              <a:rPr lang="en-US" dirty="0"/>
              <a:t>CDC is working with state and local public health officials to </a:t>
            </a:r>
            <a:r>
              <a:rPr lang="en-US" u="sng" dirty="0">
                <a:hlinkClick r:id="rId5"/>
              </a:rPr>
              <a:t>monitor the spread of all variants</a:t>
            </a:r>
            <a:r>
              <a:rPr lang="en-US" u="sng" dirty="0"/>
              <a:t>.</a:t>
            </a:r>
            <a:endParaRPr lang="en-US" dirty="0"/>
          </a:p>
          <a:p>
            <a:r>
              <a:rPr lang="en-US" dirty="0"/>
              <a:t>Getting </a:t>
            </a:r>
            <a:r>
              <a:rPr lang="en-US" u="sng" dirty="0">
                <a:hlinkClick r:id="rId6"/>
              </a:rPr>
              <a:t>a vaccine</a:t>
            </a:r>
            <a:r>
              <a:rPr lang="en-US" dirty="0"/>
              <a:t> reduces your risk of severe illness, hospitalization, and death from COVID-19. </a:t>
            </a:r>
            <a:r>
              <a:rPr lang="en-US" u="sng" dirty="0">
                <a:hlinkClick r:id="rId7"/>
              </a:rPr>
              <a:t>Staying up to date on your COVID-19 vaccines</a:t>
            </a:r>
            <a:r>
              <a:rPr lang="en-US" dirty="0"/>
              <a:t>, which includes getting a booster when eligible, further improves your protection.</a:t>
            </a:r>
          </a:p>
        </p:txBody>
      </p:sp>
    </p:spTree>
    <p:extLst>
      <p:ext uri="{BB962C8B-B14F-4D97-AF65-F5344CB8AC3E}">
        <p14:creationId xmlns:p14="http://schemas.microsoft.com/office/powerpoint/2010/main" val="334276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A919-95EE-9B4B-818F-168752800525}"/>
              </a:ext>
            </a:extLst>
          </p:cNvPr>
          <p:cNvSpPr>
            <a:spLocks noGrp="1"/>
          </p:cNvSpPr>
          <p:nvPr>
            <p:ph type="title"/>
          </p:nvPr>
        </p:nvSpPr>
        <p:spPr/>
        <p:txBody>
          <a:bodyPr/>
          <a:lstStyle/>
          <a:p>
            <a:r>
              <a:rPr lang="en-US" dirty="0"/>
              <a:t>Increased risk factors for COVID-19 disease</a:t>
            </a:r>
          </a:p>
        </p:txBody>
      </p:sp>
      <p:sp>
        <p:nvSpPr>
          <p:cNvPr id="3" name="Text Placeholder 2">
            <a:extLst>
              <a:ext uri="{FF2B5EF4-FFF2-40B4-BE49-F238E27FC236}">
                <a16:creationId xmlns:a16="http://schemas.microsoft.com/office/drawing/2014/main" id="{08A2371D-FE98-1548-B9FF-6F969805C7D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1A59B92-F974-7B47-A83E-F0A14D15F611}"/>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11</a:t>
            </a:fld>
            <a:endParaRPr lang="en-US" dirty="0"/>
          </a:p>
        </p:txBody>
      </p:sp>
    </p:spTree>
    <p:extLst>
      <p:ext uri="{BB962C8B-B14F-4D97-AF65-F5344CB8AC3E}">
        <p14:creationId xmlns:p14="http://schemas.microsoft.com/office/powerpoint/2010/main" val="117216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54E8-7F79-544F-AD67-1BC1D618A4C0}"/>
              </a:ext>
            </a:extLst>
          </p:cNvPr>
          <p:cNvSpPr>
            <a:spLocks noGrp="1"/>
          </p:cNvSpPr>
          <p:nvPr>
            <p:ph type="title"/>
          </p:nvPr>
        </p:nvSpPr>
        <p:spPr/>
        <p:txBody>
          <a:bodyPr/>
          <a:lstStyle/>
          <a:p>
            <a:r>
              <a:rPr lang="en-US" dirty="0"/>
              <a:t>Groups at increased risk for severe illness</a:t>
            </a:r>
          </a:p>
        </p:txBody>
      </p:sp>
      <p:sp>
        <p:nvSpPr>
          <p:cNvPr id="3" name="Content Placeholder 2">
            <a:extLst>
              <a:ext uri="{FF2B5EF4-FFF2-40B4-BE49-F238E27FC236}">
                <a16:creationId xmlns:a16="http://schemas.microsoft.com/office/drawing/2014/main" id="{1DE9DAED-C4CC-AD41-84BF-D9582FBB3152}"/>
              </a:ext>
            </a:extLst>
          </p:cNvPr>
          <p:cNvSpPr>
            <a:spLocks noGrp="1"/>
          </p:cNvSpPr>
          <p:nvPr>
            <p:ph idx="1"/>
          </p:nvPr>
        </p:nvSpPr>
        <p:spPr/>
        <p:txBody>
          <a:bodyPr>
            <a:normAutofit/>
          </a:bodyPr>
          <a:lstStyle/>
          <a:p>
            <a:r>
              <a:rPr lang="en-US" dirty="0"/>
              <a:t>Some people are more likely than others to become severely ill.</a:t>
            </a:r>
          </a:p>
          <a:p>
            <a:r>
              <a:rPr lang="en-US" dirty="0"/>
              <a:t>Severe illness means that a person with COVID-19 may need: hospitalization, intensive care, a ventilator to help them breathe or they may even die.</a:t>
            </a:r>
          </a:p>
          <a:p>
            <a:r>
              <a:rPr lang="en-US" dirty="0"/>
              <a:t>People at increased risk, and those who live or visit with them, need to take precautions to protect themselves from getting COVID-19.</a:t>
            </a:r>
          </a:p>
          <a:p>
            <a:r>
              <a:rPr lang="en-US" dirty="0"/>
              <a:t>Higher risk groups include:</a:t>
            </a:r>
          </a:p>
          <a:p>
            <a:pPr lvl="1"/>
            <a:r>
              <a:rPr lang="en-US" dirty="0"/>
              <a:t>Older adults</a:t>
            </a:r>
          </a:p>
          <a:p>
            <a:pPr lvl="1"/>
            <a:r>
              <a:rPr lang="en-US" dirty="0"/>
              <a:t>People with certain medical conditions</a:t>
            </a:r>
          </a:p>
          <a:p>
            <a:pPr lvl="1"/>
            <a:r>
              <a:rPr lang="en-US" dirty="0"/>
              <a:t>Pregnant and recently pregnant people</a:t>
            </a:r>
          </a:p>
        </p:txBody>
      </p:sp>
    </p:spTree>
    <p:extLst>
      <p:ext uri="{BB962C8B-B14F-4D97-AF65-F5344CB8AC3E}">
        <p14:creationId xmlns:p14="http://schemas.microsoft.com/office/powerpoint/2010/main" val="319429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E41B-2E58-6946-875D-6569D0DC9CAB}"/>
              </a:ext>
            </a:extLst>
          </p:cNvPr>
          <p:cNvSpPr>
            <a:spLocks noGrp="1"/>
          </p:cNvSpPr>
          <p:nvPr>
            <p:ph type="title"/>
          </p:nvPr>
        </p:nvSpPr>
        <p:spPr/>
        <p:txBody>
          <a:bodyPr>
            <a:normAutofit/>
          </a:bodyPr>
          <a:lstStyle/>
          <a:p>
            <a:pPr lvl="0">
              <a:lnSpc>
                <a:spcPct val="100000"/>
              </a:lnSpc>
              <a:spcBef>
                <a:spcPts val="0"/>
              </a:spcBef>
              <a:defRPr/>
            </a:pPr>
            <a:r>
              <a:rPr lang="en-US" dirty="0"/>
              <a:t>Underlying conditions with higher risk of severe COVID-19 outcomes</a:t>
            </a:r>
          </a:p>
        </p:txBody>
      </p:sp>
      <p:sp>
        <p:nvSpPr>
          <p:cNvPr id="5" name="Text Placeholder 4">
            <a:extLst>
              <a:ext uri="{FF2B5EF4-FFF2-40B4-BE49-F238E27FC236}">
                <a16:creationId xmlns:a16="http://schemas.microsoft.com/office/drawing/2014/main" id="{BCA5D72F-03D7-AF48-AD57-E80A529BB1CC}"/>
              </a:ext>
            </a:extLst>
          </p:cNvPr>
          <p:cNvSpPr>
            <a:spLocks noGrp="1"/>
          </p:cNvSpPr>
          <p:nvPr>
            <p:ph type="body" idx="1"/>
          </p:nvPr>
        </p:nvSpPr>
        <p:spPr>
          <a:xfrm>
            <a:off x="836612" y="2301324"/>
            <a:ext cx="10512424" cy="540852"/>
          </a:xfrm>
        </p:spPr>
        <p:txBody>
          <a:bodyPr>
            <a:noAutofit/>
          </a:bodyPr>
          <a:lstStyle/>
          <a:p>
            <a:r>
              <a:rPr lang="en-US" sz="1800" dirty="0">
                <a:solidFill>
                  <a:schemeClr val="dk1"/>
                </a:solidFill>
                <a:highlight>
                  <a:srgbClr val="FFFFFF"/>
                </a:highlight>
              </a:rPr>
              <a:t>Evidence shows a higher risk for severe COVID-19 outcomes for people with the following conditions*:</a:t>
            </a:r>
          </a:p>
        </p:txBody>
      </p:sp>
      <p:sp>
        <p:nvSpPr>
          <p:cNvPr id="3" name="Content Placeholder 2">
            <a:extLst>
              <a:ext uri="{FF2B5EF4-FFF2-40B4-BE49-F238E27FC236}">
                <a16:creationId xmlns:a16="http://schemas.microsoft.com/office/drawing/2014/main" id="{CBAB5474-7C92-9541-B5DA-E3C9ED90718E}"/>
              </a:ext>
            </a:extLst>
          </p:cNvPr>
          <p:cNvSpPr>
            <a:spLocks noGrp="1"/>
          </p:cNvSpPr>
          <p:nvPr>
            <p:ph sz="half" idx="2"/>
          </p:nvPr>
        </p:nvSpPr>
        <p:spPr>
          <a:xfrm>
            <a:off x="839788" y="2957149"/>
            <a:ext cx="5157787" cy="3271400"/>
          </a:xfrm>
        </p:spPr>
        <p:txBody>
          <a:bodyPr>
            <a:normAutofit fontScale="92500" lnSpcReduction="20000"/>
          </a:bodyPr>
          <a:lstStyle/>
          <a:p>
            <a:pPr marL="431800" indent="-285750">
              <a:lnSpc>
                <a:spcPct val="115000"/>
              </a:lnSpc>
              <a:spcBef>
                <a:spcPts val="0"/>
              </a:spcBef>
              <a:spcAft>
                <a:spcPts val="600"/>
              </a:spcAft>
            </a:pPr>
            <a:r>
              <a:rPr lang="en-US" sz="1600" dirty="0">
                <a:highlight>
                  <a:srgbClr val="FFFFFF"/>
                </a:highlight>
              </a:rPr>
              <a:t>Cancer</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Cerebrovascular disease</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Chronic kidney disease</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Chronic lung diseases</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Chronic liver diseases</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Cystic fibrosis</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Diabetes mellitus (type 1 and 2)</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Disabilities</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Heart conditions (heart failure, coronary artery disease, or cardiomyopathies)</a:t>
            </a:r>
          </a:p>
          <a:p>
            <a:pPr marL="457200" lvl="0" indent="-311150">
              <a:lnSpc>
                <a:spcPct val="115000"/>
              </a:lnSpc>
              <a:spcBef>
                <a:spcPts val="0"/>
              </a:spcBef>
              <a:spcAft>
                <a:spcPts val="600"/>
              </a:spcAft>
              <a:buSzPct val="120000"/>
              <a:buFont typeface="System Font Regular"/>
              <a:buChar char="⚬"/>
            </a:pPr>
            <a:r>
              <a:rPr lang="en-US" sz="1600" dirty="0">
                <a:highlight>
                  <a:srgbClr val="FFFFFF"/>
                </a:highlight>
              </a:rPr>
              <a:t>HIV (Human Immunodeficiency Virus)</a:t>
            </a:r>
          </a:p>
        </p:txBody>
      </p:sp>
      <p:sp>
        <p:nvSpPr>
          <p:cNvPr id="7" name="Content Placeholder 6">
            <a:extLst>
              <a:ext uri="{FF2B5EF4-FFF2-40B4-BE49-F238E27FC236}">
                <a16:creationId xmlns:a16="http://schemas.microsoft.com/office/drawing/2014/main" id="{217312FC-501A-0845-94A1-8A46F7B26B94}"/>
              </a:ext>
            </a:extLst>
          </p:cNvPr>
          <p:cNvSpPr>
            <a:spLocks noGrp="1"/>
          </p:cNvSpPr>
          <p:nvPr>
            <p:ph sz="quarter" idx="4"/>
          </p:nvPr>
        </p:nvSpPr>
        <p:spPr>
          <a:xfrm>
            <a:off x="6172200" y="2814456"/>
            <a:ext cx="5183188" cy="3556786"/>
          </a:xfrm>
        </p:spPr>
        <p:txBody>
          <a:bodyPr>
            <a:normAutofit fontScale="92500" lnSpcReduction="20000"/>
          </a:bodyPr>
          <a:lstStyle/>
          <a:p>
            <a:pPr marL="457200" lvl="0" indent="-311150">
              <a:lnSpc>
                <a:spcPct val="115000"/>
              </a:lnSpc>
              <a:spcBef>
                <a:spcPts val="0"/>
              </a:spcBef>
              <a:spcAft>
                <a:spcPts val="600"/>
              </a:spcAft>
            </a:pPr>
            <a:r>
              <a:rPr lang="en-US" sz="1600" dirty="0">
                <a:highlight>
                  <a:srgbClr val="FFFFFF"/>
                </a:highlight>
              </a:rPr>
              <a:t>Mental health disorders (mood disorders, schizophrenia spectrum disorders)</a:t>
            </a:r>
          </a:p>
          <a:p>
            <a:pPr marL="457200" lvl="0" indent="-311150">
              <a:lnSpc>
                <a:spcPct val="115000"/>
              </a:lnSpc>
              <a:spcBef>
                <a:spcPts val="0"/>
              </a:spcBef>
              <a:spcAft>
                <a:spcPts val="600"/>
              </a:spcAft>
            </a:pPr>
            <a:r>
              <a:rPr lang="en-US" sz="1600" dirty="0">
                <a:highlight>
                  <a:srgbClr val="FFFFFF"/>
                </a:highlight>
              </a:rPr>
              <a:t>Neurologic conditions limited to dementia</a:t>
            </a:r>
          </a:p>
          <a:p>
            <a:pPr marL="457200" indent="-311150">
              <a:lnSpc>
                <a:spcPct val="115000"/>
              </a:lnSpc>
              <a:spcBef>
                <a:spcPts val="0"/>
              </a:spcBef>
              <a:spcAft>
                <a:spcPts val="600"/>
              </a:spcAft>
            </a:pPr>
            <a:r>
              <a:rPr lang="en-US" sz="1600" dirty="0">
                <a:highlight>
                  <a:srgbClr val="FFFFFF"/>
                </a:highlight>
              </a:rPr>
              <a:t>Obesity </a:t>
            </a:r>
            <a:r>
              <a:rPr lang="en-US" sz="1600" dirty="0"/>
              <a:t>(BMI ≥30 kg/m2)</a:t>
            </a:r>
            <a:r>
              <a:rPr lang="en-US" sz="1600" dirty="0">
                <a:highlight>
                  <a:srgbClr val="FFFFFF"/>
                </a:highlight>
              </a:rPr>
              <a:t> </a:t>
            </a:r>
          </a:p>
          <a:p>
            <a:pPr marL="457200" indent="-311150">
              <a:lnSpc>
                <a:spcPct val="115000"/>
              </a:lnSpc>
              <a:spcBef>
                <a:spcPts val="0"/>
              </a:spcBef>
              <a:spcAft>
                <a:spcPts val="600"/>
              </a:spcAft>
            </a:pPr>
            <a:r>
              <a:rPr lang="en-US" sz="1600" dirty="0">
                <a:highlight>
                  <a:srgbClr val="FFFFFF"/>
                </a:highlight>
              </a:rPr>
              <a:t>Primary immunodeficiencies</a:t>
            </a:r>
          </a:p>
          <a:p>
            <a:pPr marL="457200" indent="-311150">
              <a:lnSpc>
                <a:spcPct val="115000"/>
              </a:lnSpc>
              <a:spcBef>
                <a:spcPts val="0"/>
              </a:spcBef>
              <a:spcAft>
                <a:spcPts val="600"/>
              </a:spcAft>
            </a:pPr>
            <a:r>
              <a:rPr lang="en-US" sz="1600" dirty="0">
                <a:highlight>
                  <a:srgbClr val="FFFFFF"/>
                </a:highlight>
              </a:rPr>
              <a:t>Pregnancy and recent pregnancy</a:t>
            </a:r>
          </a:p>
          <a:p>
            <a:pPr marL="457200" indent="-311150">
              <a:lnSpc>
                <a:spcPct val="115000"/>
              </a:lnSpc>
              <a:spcBef>
                <a:spcPts val="0"/>
              </a:spcBef>
              <a:spcAft>
                <a:spcPts val="600"/>
              </a:spcAft>
            </a:pPr>
            <a:r>
              <a:rPr lang="en-US" sz="1600" dirty="0">
                <a:highlight>
                  <a:srgbClr val="FFFFFF"/>
                </a:highlight>
              </a:rPr>
              <a:t>Physical inactivity</a:t>
            </a:r>
          </a:p>
          <a:p>
            <a:pPr marL="457200" lvl="0" indent="-311150">
              <a:lnSpc>
                <a:spcPct val="115000"/>
              </a:lnSpc>
              <a:spcBef>
                <a:spcPts val="0"/>
              </a:spcBef>
              <a:spcAft>
                <a:spcPts val="600"/>
              </a:spcAft>
            </a:pPr>
            <a:r>
              <a:rPr lang="en-US" sz="1600" dirty="0">
                <a:highlight>
                  <a:srgbClr val="FFFFFF"/>
                </a:highlight>
              </a:rPr>
              <a:t>Smoking, current and former</a:t>
            </a:r>
          </a:p>
          <a:p>
            <a:pPr marL="457200" lvl="0" indent="-311150">
              <a:lnSpc>
                <a:spcPct val="115000"/>
              </a:lnSpc>
              <a:spcBef>
                <a:spcPts val="0"/>
              </a:spcBef>
              <a:spcAft>
                <a:spcPts val="600"/>
              </a:spcAft>
            </a:pPr>
            <a:r>
              <a:rPr lang="en-US" sz="1600" dirty="0">
                <a:highlight>
                  <a:srgbClr val="FFFFFF"/>
                </a:highlight>
              </a:rPr>
              <a:t>Solid organ or hematopoietic cell transplantation</a:t>
            </a:r>
          </a:p>
          <a:p>
            <a:pPr marL="457200" lvl="0" indent="-311150">
              <a:lnSpc>
                <a:spcPct val="115000"/>
              </a:lnSpc>
              <a:spcBef>
                <a:spcPts val="0"/>
              </a:spcBef>
              <a:spcAft>
                <a:spcPts val="600"/>
              </a:spcAft>
            </a:pPr>
            <a:r>
              <a:rPr lang="en-US" sz="1600" dirty="0">
                <a:highlight>
                  <a:srgbClr val="FFFFFF"/>
                </a:highlight>
              </a:rPr>
              <a:t>Tuberculosis</a:t>
            </a:r>
          </a:p>
          <a:p>
            <a:pPr marL="457200" lvl="0" indent="-311150">
              <a:lnSpc>
                <a:spcPct val="115000"/>
              </a:lnSpc>
              <a:spcBef>
                <a:spcPts val="0"/>
              </a:spcBef>
              <a:spcAft>
                <a:spcPts val="600"/>
              </a:spcAft>
            </a:pPr>
            <a:r>
              <a:rPr lang="en-US" sz="1600" dirty="0">
                <a:highlight>
                  <a:srgbClr val="FFFFFF"/>
                </a:highlight>
              </a:rPr>
              <a:t>Use of corticosteroids or other immunosuppressive meds</a:t>
            </a:r>
          </a:p>
        </p:txBody>
      </p:sp>
      <p:sp>
        <p:nvSpPr>
          <p:cNvPr id="6" name="TextBox 5">
            <a:extLst>
              <a:ext uri="{FF2B5EF4-FFF2-40B4-BE49-F238E27FC236}">
                <a16:creationId xmlns:a16="http://schemas.microsoft.com/office/drawing/2014/main" id="{945C084A-BADC-384F-B22C-65FB448E12C8}"/>
              </a:ext>
            </a:extLst>
          </p:cNvPr>
          <p:cNvSpPr txBox="1"/>
          <p:nvPr/>
        </p:nvSpPr>
        <p:spPr>
          <a:xfrm>
            <a:off x="836612" y="6371242"/>
            <a:ext cx="3029099" cy="307777"/>
          </a:xfrm>
          <a:prstGeom prst="rect">
            <a:avLst/>
          </a:prstGeom>
          <a:noFill/>
        </p:spPr>
        <p:txBody>
          <a:bodyPr wrap="none" rtlCol="0">
            <a:spAutoFit/>
          </a:bodyPr>
          <a:lstStyle/>
          <a:p>
            <a:r>
              <a:rPr lang="en-US" sz="1400" dirty="0"/>
              <a:t>*Visit the CDC website for more details</a:t>
            </a:r>
          </a:p>
        </p:txBody>
      </p:sp>
    </p:spTree>
    <p:extLst>
      <p:ext uri="{BB962C8B-B14F-4D97-AF65-F5344CB8AC3E}">
        <p14:creationId xmlns:p14="http://schemas.microsoft.com/office/powerpoint/2010/main" val="180428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67C-3CC1-BB40-B180-20019717B831}"/>
              </a:ext>
            </a:extLst>
          </p:cNvPr>
          <p:cNvSpPr>
            <a:spLocks noGrp="1"/>
          </p:cNvSpPr>
          <p:nvPr>
            <p:ph type="title"/>
          </p:nvPr>
        </p:nvSpPr>
        <p:spPr>
          <a:xfrm>
            <a:off x="648930" y="149581"/>
            <a:ext cx="10823933" cy="1622321"/>
          </a:xfrm>
        </p:spPr>
        <p:txBody>
          <a:bodyPr>
            <a:normAutofit/>
          </a:bodyPr>
          <a:lstStyle/>
          <a:p>
            <a:r>
              <a:rPr lang="en-US" sz="3200" dirty="0"/>
              <a:t>Increased risk for severe illness from COVID-19 during pregnancy (1)</a:t>
            </a:r>
          </a:p>
        </p:txBody>
      </p:sp>
      <p:sp>
        <p:nvSpPr>
          <p:cNvPr id="3" name="Content Placeholder 2">
            <a:extLst>
              <a:ext uri="{FF2B5EF4-FFF2-40B4-BE49-F238E27FC236}">
                <a16:creationId xmlns:a16="http://schemas.microsoft.com/office/drawing/2014/main" id="{C0E244EC-F2CC-E248-A0F6-4ED61A7A79E2}"/>
              </a:ext>
            </a:extLst>
          </p:cNvPr>
          <p:cNvSpPr>
            <a:spLocks noGrp="1"/>
          </p:cNvSpPr>
          <p:nvPr>
            <p:ph idx="1"/>
          </p:nvPr>
        </p:nvSpPr>
        <p:spPr>
          <a:xfrm>
            <a:off x="490102" y="2222330"/>
            <a:ext cx="5924985" cy="4564825"/>
          </a:xfrm>
        </p:spPr>
        <p:txBody>
          <a:bodyPr>
            <a:noAutofit/>
          </a:bodyPr>
          <a:lstStyle/>
          <a:p>
            <a:pPr>
              <a:lnSpc>
                <a:spcPct val="90000"/>
              </a:lnSpc>
            </a:pPr>
            <a:r>
              <a:rPr lang="en-US" sz="2000" dirty="0"/>
              <a:t>Although the overall risks are low, people who are </a:t>
            </a:r>
            <a:r>
              <a:rPr lang="en-US" sz="2000" u="sng" dirty="0">
                <a:hlinkClick r:id="rId3"/>
              </a:rPr>
              <a:t>pregnant or recently pregnant</a:t>
            </a:r>
            <a:r>
              <a:rPr lang="en-US" sz="2000" dirty="0"/>
              <a:t> are at an increased risk for severe illness from COVID-19 compared with people who are not pregnant. </a:t>
            </a:r>
          </a:p>
          <a:p>
            <a:pPr>
              <a:lnSpc>
                <a:spcPct val="90000"/>
              </a:lnSpc>
            </a:pPr>
            <a:r>
              <a:rPr lang="en-US" sz="2000" dirty="0"/>
              <a:t>Severe illness includes illness that requires hospitalization, intensive care, need for a ventilator or special equipment to breathe, or illness that results in death. </a:t>
            </a:r>
          </a:p>
          <a:p>
            <a:pPr>
              <a:lnSpc>
                <a:spcPct val="90000"/>
              </a:lnSpc>
            </a:pPr>
            <a:r>
              <a:rPr lang="en-US" sz="2000" dirty="0"/>
              <a:t>They are also at increased risk of preterm birth and stillbirth and might be at increased risk of other pregnancy complications.</a:t>
            </a:r>
          </a:p>
        </p:txBody>
      </p:sp>
      <p:pic>
        <p:nvPicPr>
          <p:cNvPr id="6" name="Picture 5" descr="A picture containing text, person, person, outdoor&#10;&#10;Description automatically generated">
            <a:extLst>
              <a:ext uri="{FF2B5EF4-FFF2-40B4-BE49-F238E27FC236}">
                <a16:creationId xmlns:a16="http://schemas.microsoft.com/office/drawing/2014/main" id="{586D8BFA-1BE5-A74D-BA59-B86367624F64}"/>
              </a:ext>
            </a:extLst>
          </p:cNvPr>
          <p:cNvPicPr>
            <a:picLocks noChangeAspect="1"/>
          </p:cNvPicPr>
          <p:nvPr/>
        </p:nvPicPr>
        <p:blipFill>
          <a:blip r:embed="rId4"/>
          <a:stretch>
            <a:fillRect/>
          </a:stretch>
        </p:blipFill>
        <p:spPr>
          <a:xfrm>
            <a:off x="6587167" y="2222330"/>
            <a:ext cx="5302641" cy="3406946"/>
          </a:xfrm>
          <a:prstGeom prst="rect">
            <a:avLst/>
          </a:prstGeom>
          <a:effectLst/>
        </p:spPr>
      </p:pic>
      <p:sp>
        <p:nvSpPr>
          <p:cNvPr id="4" name="Footer Placeholder 3">
            <a:extLst>
              <a:ext uri="{FF2B5EF4-FFF2-40B4-BE49-F238E27FC236}">
                <a16:creationId xmlns:a16="http://schemas.microsoft.com/office/drawing/2014/main" id="{7C66EEF4-BF15-C148-9CE8-7BAB56A645B7}"/>
              </a:ext>
            </a:extLst>
          </p:cNvPr>
          <p:cNvSpPr>
            <a:spLocks noGrp="1"/>
          </p:cNvSpPr>
          <p:nvPr>
            <p:ph type="ftr" sz="quarter" idx="11"/>
          </p:nvPr>
        </p:nvSpPr>
        <p:spPr>
          <a:xfrm>
            <a:off x="5123688" y="6356350"/>
            <a:ext cx="4114800" cy="365125"/>
          </a:xfrm>
        </p:spPr>
        <p:txBody>
          <a:bodyPr>
            <a:normAutofit/>
          </a:bodyPr>
          <a:lstStyle/>
          <a:p>
            <a:pPr algn="l"/>
            <a:endParaRPr lang="en-US" dirty="0">
              <a:solidFill>
                <a:srgbClr val="303030"/>
              </a:solidFill>
            </a:endParaRPr>
          </a:p>
        </p:txBody>
      </p:sp>
    </p:spTree>
    <p:extLst>
      <p:ext uri="{BB962C8B-B14F-4D97-AF65-F5344CB8AC3E}">
        <p14:creationId xmlns:p14="http://schemas.microsoft.com/office/powerpoint/2010/main" val="77672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5FF6-3C0E-2C41-BE13-50A8D7B85207}"/>
              </a:ext>
            </a:extLst>
          </p:cNvPr>
          <p:cNvSpPr>
            <a:spLocks noGrp="1"/>
          </p:cNvSpPr>
          <p:nvPr>
            <p:ph type="title"/>
          </p:nvPr>
        </p:nvSpPr>
        <p:spPr>
          <a:xfrm>
            <a:off x="657225" y="365125"/>
            <a:ext cx="10696575" cy="1325563"/>
          </a:xfrm>
        </p:spPr>
        <p:txBody>
          <a:bodyPr>
            <a:normAutofit/>
          </a:bodyPr>
          <a:lstStyle/>
          <a:p>
            <a:r>
              <a:rPr lang="en-US" sz="3200" dirty="0"/>
              <a:t>Increased risk for severe illness from COVID-19 during pregnancy (2)</a:t>
            </a:r>
          </a:p>
        </p:txBody>
      </p:sp>
      <p:sp>
        <p:nvSpPr>
          <p:cNvPr id="3" name="Content Placeholder 2">
            <a:extLst>
              <a:ext uri="{FF2B5EF4-FFF2-40B4-BE49-F238E27FC236}">
                <a16:creationId xmlns:a16="http://schemas.microsoft.com/office/drawing/2014/main" id="{6B146250-5157-0E4E-9048-9CEDF8CB0348}"/>
              </a:ext>
            </a:extLst>
          </p:cNvPr>
          <p:cNvSpPr>
            <a:spLocks noGrp="1"/>
          </p:cNvSpPr>
          <p:nvPr>
            <p:ph idx="1"/>
          </p:nvPr>
        </p:nvSpPr>
        <p:spPr>
          <a:xfrm>
            <a:off x="434715" y="2267435"/>
            <a:ext cx="11437495" cy="4225440"/>
          </a:xfrm>
        </p:spPr>
        <p:txBody>
          <a:bodyPr>
            <a:normAutofit fontScale="62500" lnSpcReduction="20000"/>
          </a:bodyPr>
          <a:lstStyle/>
          <a:p>
            <a:pPr marL="0" indent="0">
              <a:buNone/>
            </a:pPr>
            <a:r>
              <a:rPr lang="en-US" sz="3200" dirty="0"/>
              <a:t>Other factors can further increase the risk for getting severely ill from COVID-19 during or recently after pregnancy, such as:</a:t>
            </a:r>
          </a:p>
          <a:p>
            <a:r>
              <a:rPr lang="en-US" sz="3200" dirty="0"/>
              <a:t>Having certain </a:t>
            </a:r>
            <a:r>
              <a:rPr lang="en-US" sz="3200" u="sng" dirty="0">
                <a:hlinkClick r:id="rId3"/>
              </a:rPr>
              <a:t>underlying medical conditions</a:t>
            </a:r>
            <a:endParaRPr lang="en-US" sz="3200" dirty="0"/>
          </a:p>
          <a:p>
            <a:r>
              <a:rPr lang="en-US" sz="3200" dirty="0"/>
              <a:t>Being older than 25 years</a:t>
            </a:r>
          </a:p>
          <a:p>
            <a:r>
              <a:rPr lang="en-US" sz="3200" dirty="0"/>
              <a:t>Living or working in a community with high numbers of COVID-19 cases</a:t>
            </a:r>
          </a:p>
          <a:p>
            <a:r>
              <a:rPr lang="en-US" sz="3200" dirty="0"/>
              <a:t>Living or working in a community with low levels of COVID-19 vaccination</a:t>
            </a:r>
          </a:p>
          <a:p>
            <a:r>
              <a:rPr lang="en-US" sz="3200" dirty="0"/>
              <a:t>Working in places where it is difficult or not possible to keep at least 6 feet apart from people who might be sick</a:t>
            </a:r>
          </a:p>
          <a:p>
            <a:r>
              <a:rPr lang="en-US" sz="3200" dirty="0"/>
              <a:t>Being part of some racial and ethnic minority groups, which have been put at </a:t>
            </a:r>
            <a:r>
              <a:rPr lang="en-US" sz="3200" u="sng" dirty="0">
                <a:hlinkClick r:id="rId4"/>
              </a:rPr>
              <a:t>increased risk of getting sick from COVID-19 because of the health inequities they face</a:t>
            </a:r>
            <a:endParaRPr lang="en-US" sz="3200" dirty="0"/>
          </a:p>
          <a:p>
            <a:br>
              <a:rPr lang="en-US" dirty="0"/>
            </a:br>
            <a:endParaRPr lang="en-US" dirty="0"/>
          </a:p>
        </p:txBody>
      </p:sp>
      <p:sp>
        <p:nvSpPr>
          <p:cNvPr id="4" name="Footer Placeholder 3">
            <a:extLst>
              <a:ext uri="{FF2B5EF4-FFF2-40B4-BE49-F238E27FC236}">
                <a16:creationId xmlns:a16="http://schemas.microsoft.com/office/drawing/2014/main" id="{60EB3A5D-F30E-C44A-A613-0DDDE351E126}"/>
              </a:ext>
            </a:extLst>
          </p:cNvPr>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388800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66E8-CDC8-834F-B371-A86EAB142395}"/>
              </a:ext>
            </a:extLst>
          </p:cNvPr>
          <p:cNvSpPr>
            <a:spLocks noGrp="1"/>
          </p:cNvSpPr>
          <p:nvPr>
            <p:ph type="title"/>
          </p:nvPr>
        </p:nvSpPr>
        <p:spPr>
          <a:xfrm>
            <a:off x="526073" y="591845"/>
            <a:ext cx="11139854" cy="930447"/>
          </a:xfrm>
        </p:spPr>
        <p:txBody>
          <a:bodyPr vert="horz" lIns="91440" tIns="45720" rIns="91440" bIns="45720" rtlCol="0" anchor="b">
            <a:normAutofit/>
          </a:bodyPr>
          <a:lstStyle/>
          <a:p>
            <a:pPr algn="ctr"/>
            <a:r>
              <a:rPr lang="en-US" sz="3200" dirty="0">
                <a:solidFill>
                  <a:srgbClr val="FFFFFF"/>
                </a:solidFill>
                <a:latin typeface="+mj-lt"/>
              </a:rPr>
              <a:t>CDC Data: COVID-19 during pregnancy: severity of maternal illness</a:t>
            </a:r>
          </a:p>
        </p:txBody>
      </p:sp>
      <p:pic>
        <p:nvPicPr>
          <p:cNvPr id="8" name="Picture 7" descr="Chart, bar chart&#10;&#10;Description automatically generated">
            <a:extLst>
              <a:ext uri="{FF2B5EF4-FFF2-40B4-BE49-F238E27FC236}">
                <a16:creationId xmlns:a16="http://schemas.microsoft.com/office/drawing/2014/main" id="{330814B5-6DFF-F94C-B9D2-F8AD996C3EDA}"/>
              </a:ext>
            </a:extLst>
          </p:cNvPr>
          <p:cNvPicPr>
            <a:picLocks noChangeAspect="1"/>
          </p:cNvPicPr>
          <p:nvPr/>
        </p:nvPicPr>
        <p:blipFill>
          <a:blip r:embed="rId3"/>
          <a:stretch>
            <a:fillRect/>
          </a:stretch>
        </p:blipFill>
        <p:spPr>
          <a:xfrm>
            <a:off x="248661" y="1915645"/>
            <a:ext cx="6352164" cy="4194695"/>
          </a:xfrm>
          <a:prstGeom prst="rect">
            <a:avLst/>
          </a:prstGeom>
        </p:spPr>
      </p:pic>
      <p:pic>
        <p:nvPicPr>
          <p:cNvPr id="6" name="Content Placeholder 5" descr="Icon&#10;&#10;Description automatically generated">
            <a:extLst>
              <a:ext uri="{FF2B5EF4-FFF2-40B4-BE49-F238E27FC236}">
                <a16:creationId xmlns:a16="http://schemas.microsoft.com/office/drawing/2014/main" id="{F4F3B687-9117-2F4B-B70D-84294A95C1C8}"/>
              </a:ext>
            </a:extLst>
          </p:cNvPr>
          <p:cNvPicPr>
            <a:picLocks noGrp="1" noChangeAspect="1"/>
          </p:cNvPicPr>
          <p:nvPr>
            <p:ph idx="1"/>
          </p:nvPr>
        </p:nvPicPr>
        <p:blipFill>
          <a:blip r:embed="rId4"/>
          <a:stretch>
            <a:fillRect/>
          </a:stretch>
        </p:blipFill>
        <p:spPr>
          <a:xfrm>
            <a:off x="6240379" y="3599750"/>
            <a:ext cx="5951621" cy="1363579"/>
          </a:xfrm>
          <a:prstGeom prst="rect">
            <a:avLst/>
          </a:prstGeom>
        </p:spPr>
      </p:pic>
      <p:sp>
        <p:nvSpPr>
          <p:cNvPr id="4" name="Footer Placeholder 3">
            <a:extLst>
              <a:ext uri="{FF2B5EF4-FFF2-40B4-BE49-F238E27FC236}">
                <a16:creationId xmlns:a16="http://schemas.microsoft.com/office/drawing/2014/main" id="{3CC47E00-C3B6-B441-A076-81C7689C952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r>
              <a:rPr lang="en-US" sz="1200" dirty="0">
                <a:solidFill>
                  <a:srgbClr val="898989"/>
                </a:solidFill>
                <a:latin typeface="+mn-lt"/>
              </a:rPr>
              <a:t>https://</a:t>
            </a:r>
            <a:r>
              <a:rPr lang="en-US" sz="1200" dirty="0" err="1">
                <a:solidFill>
                  <a:srgbClr val="898989"/>
                </a:solidFill>
                <a:latin typeface="+mn-lt"/>
              </a:rPr>
              <a:t>covid.cdc.gov</a:t>
            </a:r>
            <a:r>
              <a:rPr lang="en-US" sz="1200" dirty="0">
                <a:solidFill>
                  <a:srgbClr val="898989"/>
                </a:solidFill>
                <a:latin typeface="+mn-lt"/>
              </a:rPr>
              <a:t>/covid-data-tracker/#pregnant-birth-infant</a:t>
            </a:r>
            <a:endParaRPr lang="en-US" sz="1200" kern="1200" dirty="0">
              <a:solidFill>
                <a:srgbClr val="898989"/>
              </a:solidFill>
              <a:latin typeface="+mn-lt"/>
              <a:ea typeface="+mn-ea"/>
              <a:cs typeface="+mn-cs"/>
            </a:endParaRPr>
          </a:p>
        </p:txBody>
      </p:sp>
    </p:spTree>
    <p:extLst>
      <p:ext uri="{BB962C8B-B14F-4D97-AF65-F5344CB8AC3E}">
        <p14:creationId xmlns:p14="http://schemas.microsoft.com/office/powerpoint/2010/main" val="417471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8D24-1637-DA44-9A5E-F851DA5BE00A}"/>
              </a:ext>
            </a:extLst>
          </p:cNvPr>
          <p:cNvSpPr>
            <a:spLocks noGrp="1"/>
          </p:cNvSpPr>
          <p:nvPr>
            <p:ph type="title"/>
          </p:nvPr>
        </p:nvSpPr>
        <p:spPr/>
        <p:txBody>
          <a:bodyPr>
            <a:normAutofit/>
          </a:bodyPr>
          <a:lstStyle/>
          <a:p>
            <a:r>
              <a:rPr lang="en-US" dirty="0"/>
              <a:t>Dangers of COVID-19 infection during pregnancy</a:t>
            </a:r>
          </a:p>
        </p:txBody>
      </p:sp>
      <p:sp>
        <p:nvSpPr>
          <p:cNvPr id="3" name="Content Placeholder 2">
            <a:extLst>
              <a:ext uri="{FF2B5EF4-FFF2-40B4-BE49-F238E27FC236}">
                <a16:creationId xmlns:a16="http://schemas.microsoft.com/office/drawing/2014/main" id="{0A805B01-4306-C545-99CF-4165ABE36888}"/>
              </a:ext>
            </a:extLst>
          </p:cNvPr>
          <p:cNvSpPr>
            <a:spLocks noGrp="1"/>
          </p:cNvSpPr>
          <p:nvPr>
            <p:ph idx="1"/>
          </p:nvPr>
        </p:nvSpPr>
        <p:spPr>
          <a:xfrm>
            <a:off x="642938" y="2361114"/>
            <a:ext cx="10710862" cy="3995236"/>
          </a:xfrm>
        </p:spPr>
        <p:txBody>
          <a:bodyPr/>
          <a:lstStyle/>
          <a:p>
            <a:r>
              <a:rPr lang="en-US" sz="2000" dirty="0"/>
              <a:t>A study of pregnant women in Scotland, published in Jan 2022 in Nature medicine: 77.4% of COVID-19 infections, 91% COVID infections associated with hospitalizations, 98% of COVID infections associated with ICU admission and all baby deaths occurred in pregnant women who were unvaccinated.</a:t>
            </a:r>
          </a:p>
          <a:p>
            <a:r>
              <a:rPr lang="en-US" sz="2000" dirty="0"/>
              <a:t>Another study published in the Lancet in Jan 2022, COVID-19 infection in pregnancy led to an increased risk of preterm delivery and stillbirth. </a:t>
            </a:r>
          </a:p>
          <a:p>
            <a:endParaRPr lang="en-US" dirty="0"/>
          </a:p>
        </p:txBody>
      </p:sp>
      <p:sp>
        <p:nvSpPr>
          <p:cNvPr id="4" name="Footer Placeholder 3">
            <a:extLst>
              <a:ext uri="{FF2B5EF4-FFF2-40B4-BE49-F238E27FC236}">
                <a16:creationId xmlns:a16="http://schemas.microsoft.com/office/drawing/2014/main" id="{E4B8CF23-AEBA-4D49-A167-B061CA293F1A}"/>
              </a:ext>
            </a:extLst>
          </p:cNvPr>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118572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4C69-D708-DD40-B7F3-EDB93F62ADBC}"/>
              </a:ext>
            </a:extLst>
          </p:cNvPr>
          <p:cNvSpPr>
            <a:spLocks noGrp="1"/>
          </p:cNvSpPr>
          <p:nvPr>
            <p:ph type="title"/>
          </p:nvPr>
        </p:nvSpPr>
        <p:spPr/>
        <p:txBody>
          <a:bodyPr/>
          <a:lstStyle/>
          <a:p>
            <a:r>
              <a:rPr lang="en-US" dirty="0"/>
              <a:t>Post-COVID disease</a:t>
            </a:r>
          </a:p>
        </p:txBody>
      </p:sp>
      <p:sp>
        <p:nvSpPr>
          <p:cNvPr id="3" name="Text Placeholder 2">
            <a:extLst>
              <a:ext uri="{FF2B5EF4-FFF2-40B4-BE49-F238E27FC236}">
                <a16:creationId xmlns:a16="http://schemas.microsoft.com/office/drawing/2014/main" id="{67DCF8A4-876F-C645-84CD-676FB46E81E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F96DE9A0-09F1-E547-89DA-3520138CE891}"/>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18</a:t>
            </a:fld>
            <a:endParaRPr lang="en-US" dirty="0"/>
          </a:p>
        </p:txBody>
      </p:sp>
    </p:spTree>
    <p:extLst>
      <p:ext uri="{BB962C8B-B14F-4D97-AF65-F5344CB8AC3E}">
        <p14:creationId xmlns:p14="http://schemas.microsoft.com/office/powerpoint/2010/main" val="358548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2D36-6BAD-2F44-8548-E35C3D6C2DFB}"/>
              </a:ext>
            </a:extLst>
          </p:cNvPr>
          <p:cNvSpPr>
            <a:spLocks noGrp="1"/>
          </p:cNvSpPr>
          <p:nvPr>
            <p:ph type="title"/>
          </p:nvPr>
        </p:nvSpPr>
        <p:spPr/>
        <p:txBody>
          <a:bodyPr/>
          <a:lstStyle/>
          <a:p>
            <a:r>
              <a:rPr lang="en-US" dirty="0"/>
              <a:t>Reinfections and COVID-19</a:t>
            </a:r>
          </a:p>
        </p:txBody>
      </p:sp>
      <p:sp>
        <p:nvSpPr>
          <p:cNvPr id="3" name="Content Placeholder 2">
            <a:extLst>
              <a:ext uri="{FF2B5EF4-FFF2-40B4-BE49-F238E27FC236}">
                <a16:creationId xmlns:a16="http://schemas.microsoft.com/office/drawing/2014/main" id="{2EFA697E-1705-4449-901B-8C11255F7F9E}"/>
              </a:ext>
            </a:extLst>
          </p:cNvPr>
          <p:cNvSpPr>
            <a:spLocks noGrp="1"/>
          </p:cNvSpPr>
          <p:nvPr>
            <p:ph idx="1"/>
          </p:nvPr>
        </p:nvSpPr>
        <p:spPr>
          <a:xfrm>
            <a:off x="838200" y="2359163"/>
            <a:ext cx="10515600" cy="4133711"/>
          </a:xfrm>
        </p:spPr>
        <p:txBody>
          <a:bodyPr>
            <a:normAutofit/>
          </a:bodyPr>
          <a:lstStyle/>
          <a:p>
            <a:r>
              <a:rPr lang="en-US" dirty="0"/>
              <a:t>Reinfection with the virus that causes </a:t>
            </a:r>
            <a:r>
              <a:rPr lang="en-US" u="sng" dirty="0">
                <a:hlinkClick r:id="rId3"/>
              </a:rPr>
              <a:t>COVID-19</a:t>
            </a:r>
            <a:r>
              <a:rPr lang="en-US" dirty="0"/>
              <a:t> means a person was infected, recovered, and then later became infected again. After recovering from COVID-19, most individuals will have </a:t>
            </a:r>
            <a:r>
              <a:rPr lang="en-US" u="sng" dirty="0">
                <a:hlinkClick r:id="rId4"/>
              </a:rPr>
              <a:t>some protection from repeat infections.</a:t>
            </a:r>
            <a:r>
              <a:rPr lang="en-US" dirty="0"/>
              <a:t> However, reinfections do occur after COVID-19. We are still learning more about these reinfections. </a:t>
            </a:r>
          </a:p>
          <a:p>
            <a:r>
              <a:rPr lang="en-US" dirty="0"/>
              <a:t>Ongoing studies of COVID-19 are helping us understand:</a:t>
            </a:r>
          </a:p>
          <a:p>
            <a:pPr lvl="1"/>
            <a:r>
              <a:rPr lang="en-US" dirty="0"/>
              <a:t>How often reinfections occur</a:t>
            </a:r>
          </a:p>
          <a:p>
            <a:pPr lvl="1"/>
            <a:r>
              <a:rPr lang="en-US" dirty="0"/>
              <a:t>Who is at higher risk of reinfection</a:t>
            </a:r>
          </a:p>
          <a:p>
            <a:pPr lvl="1"/>
            <a:r>
              <a:rPr lang="en-US" dirty="0"/>
              <a:t>How soon reinfections take place after a previous infection</a:t>
            </a:r>
          </a:p>
          <a:p>
            <a:pPr lvl="1"/>
            <a:r>
              <a:rPr lang="en-US" dirty="0"/>
              <a:t>The severity (how serious the infection is) of reinfections compared with initial (the first) infections</a:t>
            </a:r>
          </a:p>
          <a:p>
            <a:pPr lvl="1"/>
            <a:r>
              <a:rPr lang="en-US" dirty="0"/>
              <a:t>The risk of transmission to others after reinfection</a:t>
            </a:r>
          </a:p>
          <a:p>
            <a:endParaRPr lang="en-US" dirty="0"/>
          </a:p>
        </p:txBody>
      </p:sp>
    </p:spTree>
    <p:extLst>
      <p:ext uri="{BB962C8B-B14F-4D97-AF65-F5344CB8AC3E}">
        <p14:creationId xmlns:p14="http://schemas.microsoft.com/office/powerpoint/2010/main" val="424724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E203-BEC4-7443-849A-84AECEED5CA6}"/>
              </a:ext>
            </a:extLst>
          </p:cNvPr>
          <p:cNvSpPr>
            <a:spLocks noGrp="1"/>
          </p:cNvSpPr>
          <p:nvPr>
            <p:ph type="title"/>
          </p:nvPr>
        </p:nvSpPr>
        <p:spPr>
          <a:xfrm>
            <a:off x="623203" y="1154628"/>
            <a:ext cx="2891522" cy="2495197"/>
          </a:xfrm>
        </p:spPr>
        <p:txBody>
          <a:bodyPr/>
          <a:lstStyle/>
          <a:p>
            <a:r>
              <a:rPr lang="en-US" dirty="0"/>
              <a:t>Objectives</a:t>
            </a:r>
          </a:p>
        </p:txBody>
      </p:sp>
      <p:sp>
        <p:nvSpPr>
          <p:cNvPr id="3" name="Content Placeholder 2">
            <a:extLst>
              <a:ext uri="{FF2B5EF4-FFF2-40B4-BE49-F238E27FC236}">
                <a16:creationId xmlns:a16="http://schemas.microsoft.com/office/drawing/2014/main" id="{CEDD392E-A24F-5B41-BB94-4C89FD826E62}"/>
              </a:ext>
            </a:extLst>
          </p:cNvPr>
          <p:cNvSpPr>
            <a:spLocks noGrp="1"/>
          </p:cNvSpPr>
          <p:nvPr>
            <p:ph idx="1"/>
          </p:nvPr>
        </p:nvSpPr>
        <p:spPr/>
        <p:txBody>
          <a:bodyPr/>
          <a:lstStyle/>
          <a:p>
            <a:pPr marL="0" indent="0">
              <a:buNone/>
            </a:pPr>
            <a:r>
              <a:rPr lang="en-US" sz="2400" dirty="0"/>
              <a:t>At the end of this session, the learner will </a:t>
            </a:r>
            <a:br>
              <a:rPr lang="en-US" sz="2400" dirty="0"/>
            </a:br>
            <a:r>
              <a:rPr lang="en-US" sz="2400" dirty="0"/>
              <a:t>be able to describe:</a:t>
            </a:r>
          </a:p>
          <a:p>
            <a:pPr marL="171450" lvl="0" indent="-171450">
              <a:buFont typeface="Arial" panose="020B0604020202020204" pitchFamily="34" charset="0"/>
              <a:buChar char="•"/>
            </a:pPr>
            <a:r>
              <a:rPr lang="en-US" sz="1800" dirty="0"/>
              <a:t>Signs and symptoms of COVID-19 disease</a:t>
            </a:r>
          </a:p>
          <a:p>
            <a:pPr marL="171450" lvl="0" indent="-171450">
              <a:buFont typeface="Arial" panose="020B0604020202020204" pitchFamily="34" charset="0"/>
              <a:buChar char="•"/>
            </a:pPr>
            <a:r>
              <a:rPr lang="en-US" dirty="0"/>
              <a:t>When to seek emergency medical attention</a:t>
            </a:r>
            <a:endParaRPr lang="en-US" sz="1800" dirty="0"/>
          </a:p>
          <a:p>
            <a:pPr marL="171450" lvl="0" indent="-171450">
              <a:buFont typeface="Arial" panose="020B0604020202020204" pitchFamily="34" charset="0"/>
              <a:buChar char="•"/>
            </a:pPr>
            <a:r>
              <a:rPr lang="en-US" dirty="0"/>
              <a:t>Groups at high risk for severe COVID-19 disease</a:t>
            </a:r>
          </a:p>
          <a:p>
            <a:pPr marL="171450" lvl="0" indent="-171450">
              <a:buFont typeface="Arial" panose="020B0604020202020204" pitchFamily="34" charset="0"/>
              <a:buChar char="•"/>
            </a:pPr>
            <a:r>
              <a:rPr lang="en-US" dirty="0"/>
              <a:t>How to protect yourself and others from COVID-19</a:t>
            </a:r>
          </a:p>
          <a:p>
            <a:pPr marL="171450" lvl="0" indent="-171450">
              <a:buFont typeface="Arial" panose="020B0604020202020204" pitchFamily="34" charset="0"/>
              <a:buChar char="•"/>
            </a:pPr>
            <a:r>
              <a:rPr lang="en-US" dirty="0"/>
              <a:t>Treatments for COVID-19</a:t>
            </a:r>
          </a:p>
          <a:p>
            <a:pPr marL="171450" lvl="0" indent="-171450">
              <a:buFont typeface="Arial" panose="020B0604020202020204" pitchFamily="34" charset="0"/>
              <a:buChar char="•"/>
            </a:pPr>
            <a:r>
              <a:rPr lang="en-US" dirty="0"/>
              <a:t>COVID-19 variants</a:t>
            </a:r>
          </a:p>
          <a:p>
            <a:pPr lvl="1"/>
            <a:endParaRPr lang="en-US" sz="1800" dirty="0"/>
          </a:p>
        </p:txBody>
      </p:sp>
    </p:spTree>
    <p:extLst>
      <p:ext uri="{BB962C8B-B14F-4D97-AF65-F5344CB8AC3E}">
        <p14:creationId xmlns:p14="http://schemas.microsoft.com/office/powerpoint/2010/main" val="189207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E743-B064-7140-AE18-941BFE4CED73}"/>
              </a:ext>
            </a:extLst>
          </p:cNvPr>
          <p:cNvSpPr>
            <a:spLocks noGrp="1"/>
          </p:cNvSpPr>
          <p:nvPr>
            <p:ph type="title"/>
          </p:nvPr>
        </p:nvSpPr>
        <p:spPr/>
        <p:txBody>
          <a:bodyPr>
            <a:normAutofit/>
          </a:bodyPr>
          <a:lstStyle/>
          <a:p>
            <a:r>
              <a:rPr lang="en-US" dirty="0"/>
              <a:t>Post-COVID conditions </a:t>
            </a:r>
          </a:p>
        </p:txBody>
      </p:sp>
      <p:sp>
        <p:nvSpPr>
          <p:cNvPr id="3" name="Content Placeholder 2">
            <a:extLst>
              <a:ext uri="{FF2B5EF4-FFF2-40B4-BE49-F238E27FC236}">
                <a16:creationId xmlns:a16="http://schemas.microsoft.com/office/drawing/2014/main" id="{C6A85C79-581F-1443-BA7D-FCA6EFEAF50D}"/>
              </a:ext>
            </a:extLst>
          </p:cNvPr>
          <p:cNvSpPr>
            <a:spLocks noGrp="1"/>
          </p:cNvSpPr>
          <p:nvPr>
            <p:ph idx="1"/>
          </p:nvPr>
        </p:nvSpPr>
        <p:spPr/>
        <p:txBody>
          <a:bodyPr>
            <a:normAutofit/>
          </a:bodyPr>
          <a:lstStyle/>
          <a:p>
            <a:r>
              <a:rPr lang="en-US" sz="2400" b="1" dirty="0"/>
              <a:t>Post-COVID conditions</a:t>
            </a:r>
            <a:r>
              <a:rPr lang="en-US" sz="2400" dirty="0"/>
              <a:t> are a wide range of new, returning, or ongoing health problems people can experience </a:t>
            </a:r>
            <a:r>
              <a:rPr lang="en-US" sz="2400" b="1" dirty="0"/>
              <a:t>four or more weeks</a:t>
            </a:r>
            <a:r>
              <a:rPr lang="en-US" sz="2400" dirty="0"/>
              <a:t> after first being infected with the virus that causes COVID-19</a:t>
            </a:r>
          </a:p>
          <a:p>
            <a:r>
              <a:rPr lang="en-US" sz="2400" dirty="0"/>
              <a:t>As of July 2021, “long COVID,” also known as post-COVID conditions, can be considered a disability under the Americans with Disabilities Act (ADA). Learn more: </a:t>
            </a:r>
            <a:r>
              <a:rPr lang="en-US" sz="2400" u="sng" dirty="0">
                <a:hlinkClick r:id="rId3"/>
              </a:rPr>
              <a:t>Guidance on “Long COVID” as a Disability Under the ADA, Section | HHS.gov</a:t>
            </a:r>
            <a:r>
              <a:rPr lang="en-US" sz="2400" dirty="0">
                <a:hlinkClick r:id="rId3"/>
              </a:rPr>
              <a:t>external icon</a:t>
            </a:r>
            <a:br>
              <a:rPr lang="en-US" sz="2400" dirty="0"/>
            </a:br>
            <a:endParaRPr lang="en-US" sz="2400" dirty="0"/>
          </a:p>
        </p:txBody>
      </p:sp>
    </p:spTree>
    <p:extLst>
      <p:ext uri="{BB962C8B-B14F-4D97-AF65-F5344CB8AC3E}">
        <p14:creationId xmlns:p14="http://schemas.microsoft.com/office/powerpoint/2010/main" val="3845461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95BB-C7AE-4D4B-B43D-D962AA0C7B1A}"/>
              </a:ext>
            </a:extLst>
          </p:cNvPr>
          <p:cNvSpPr>
            <a:spLocks noGrp="1"/>
          </p:cNvSpPr>
          <p:nvPr>
            <p:ph type="title"/>
          </p:nvPr>
        </p:nvSpPr>
        <p:spPr>
          <a:xfrm>
            <a:off x="623203" y="1154628"/>
            <a:ext cx="2862947" cy="2495197"/>
          </a:xfrm>
        </p:spPr>
        <p:txBody>
          <a:bodyPr/>
          <a:lstStyle/>
          <a:p>
            <a:r>
              <a:rPr lang="en-US" dirty="0"/>
              <a:t>Post-COVID symptoms</a:t>
            </a:r>
          </a:p>
        </p:txBody>
      </p:sp>
      <p:sp>
        <p:nvSpPr>
          <p:cNvPr id="4" name="Footer Placeholder 3">
            <a:extLst>
              <a:ext uri="{FF2B5EF4-FFF2-40B4-BE49-F238E27FC236}">
                <a16:creationId xmlns:a16="http://schemas.microsoft.com/office/drawing/2014/main" id="{4E9F4787-513D-5242-A286-9070AE5F64AA}"/>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21</a:t>
            </a:fld>
            <a:endParaRPr lang="en-US" dirty="0"/>
          </a:p>
        </p:txBody>
      </p:sp>
      <p:sp>
        <p:nvSpPr>
          <p:cNvPr id="5" name="Content Placeholder 2">
            <a:extLst>
              <a:ext uri="{FF2B5EF4-FFF2-40B4-BE49-F238E27FC236}">
                <a16:creationId xmlns:a16="http://schemas.microsoft.com/office/drawing/2014/main" id="{5AB77599-42A6-9241-880B-FFC742D2A763}"/>
              </a:ext>
            </a:extLst>
          </p:cNvPr>
          <p:cNvSpPr txBox="1">
            <a:spLocks/>
          </p:cNvSpPr>
          <p:nvPr/>
        </p:nvSpPr>
        <p:spPr>
          <a:xfrm>
            <a:off x="4810259" y="649480"/>
            <a:ext cx="6555347" cy="5546047"/>
          </a:xfrm>
          <a:prstGeom prst="rect">
            <a:avLst/>
          </a:prstGeom>
        </p:spPr>
        <p:txBody>
          <a:bodyPr vert="horz" lIns="91440" tIns="45720" rIns="91440" bIns="45720" numCol="2" rtlCol="0" anchor="ctr">
            <a:normAutofit/>
          </a:bodyPr>
          <a:lstStyle>
            <a:lvl1pPr marL="228600" indent="-228600" algn="l" defTabSz="914400" rtl="0" eaLnBrk="1" latinLnBrk="0" hangingPunct="1">
              <a:lnSpc>
                <a:spcPct val="100000"/>
              </a:lnSpc>
              <a:spcBef>
                <a:spcPts val="1000"/>
              </a:spcBef>
              <a:buClr>
                <a:schemeClr val="accent1"/>
              </a:buClr>
              <a:buSzPct val="80000"/>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500"/>
              </a:spcBef>
              <a:buClr>
                <a:schemeClr val="accent1"/>
              </a:buClr>
              <a:buSzPct val="80000"/>
              <a:buFont typeface="Courier New" panose="02070309020205020404" pitchFamily="49" charset="0"/>
              <a:buChar char="o"/>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00000"/>
              </a:lnSpc>
              <a:spcBef>
                <a:spcPts val="500"/>
              </a:spcBef>
              <a:buClr>
                <a:schemeClr val="accent1"/>
              </a:buClr>
              <a:buSzPct val="80000"/>
              <a:buFont typeface="Courier New" panose="02070309020205020404" pitchFamily="49" charset="0"/>
              <a:buChar char="o"/>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00000"/>
              </a:lnSpc>
              <a:spcBef>
                <a:spcPts val="500"/>
              </a:spcBef>
              <a:buClr>
                <a:schemeClr val="accent1"/>
              </a:buClr>
              <a:buSzPct val="80000"/>
              <a:buFont typeface="Courier New" panose="02070309020205020404" pitchFamily="49" charset="0"/>
              <a:buChar char="o"/>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00000"/>
              </a:lnSpc>
              <a:spcBef>
                <a:spcPts val="500"/>
              </a:spcBef>
              <a:buClr>
                <a:schemeClr val="accent1"/>
              </a:buClr>
              <a:buSzPct val="80000"/>
              <a:buFont typeface="Courier New" panose="02070309020205020404" pitchFamily="49" charset="0"/>
              <a:buChar char="o"/>
              <a:defRPr sz="1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700"/>
              <a:t>Difficulty breathing or shortness of breath</a:t>
            </a:r>
          </a:p>
          <a:p>
            <a:pPr>
              <a:lnSpc>
                <a:spcPct val="90000"/>
              </a:lnSpc>
            </a:pPr>
            <a:r>
              <a:rPr lang="en-US" sz="1700"/>
              <a:t>Tiredness or fatigue</a:t>
            </a:r>
          </a:p>
          <a:p>
            <a:pPr>
              <a:lnSpc>
                <a:spcPct val="90000"/>
              </a:lnSpc>
            </a:pPr>
            <a:r>
              <a:rPr lang="en-US" sz="1700"/>
              <a:t>Symptoms that get worse after physical or mental activities (also known as post-exertional malaise)</a:t>
            </a:r>
          </a:p>
          <a:p>
            <a:pPr>
              <a:lnSpc>
                <a:spcPct val="90000"/>
              </a:lnSpc>
            </a:pPr>
            <a:r>
              <a:rPr lang="en-US" sz="1700"/>
              <a:t>Difficulty thinking or concentrating (sometimes referred to as “brain fog”)</a:t>
            </a:r>
          </a:p>
          <a:p>
            <a:pPr>
              <a:lnSpc>
                <a:spcPct val="90000"/>
              </a:lnSpc>
            </a:pPr>
            <a:r>
              <a:rPr lang="en-US" sz="1700"/>
              <a:t>Cough</a:t>
            </a:r>
          </a:p>
          <a:p>
            <a:pPr>
              <a:lnSpc>
                <a:spcPct val="90000"/>
              </a:lnSpc>
            </a:pPr>
            <a:r>
              <a:rPr lang="en-US" sz="1700"/>
              <a:t>Chest or stomach pain</a:t>
            </a:r>
          </a:p>
          <a:p>
            <a:pPr>
              <a:lnSpc>
                <a:spcPct val="90000"/>
              </a:lnSpc>
            </a:pPr>
            <a:r>
              <a:rPr lang="en-US" sz="1700"/>
              <a:t>Headache</a:t>
            </a:r>
          </a:p>
          <a:p>
            <a:pPr>
              <a:lnSpc>
                <a:spcPct val="90000"/>
              </a:lnSpc>
            </a:pPr>
            <a:r>
              <a:rPr lang="en-US" sz="1700"/>
              <a:t>Fast-beating or pounding heart (also known as heart palpitations)</a:t>
            </a:r>
          </a:p>
          <a:p>
            <a:pPr>
              <a:lnSpc>
                <a:spcPct val="90000"/>
              </a:lnSpc>
            </a:pPr>
            <a:r>
              <a:rPr lang="en-US" sz="1700"/>
              <a:t>Joint or muscle pain</a:t>
            </a:r>
          </a:p>
          <a:p>
            <a:pPr>
              <a:lnSpc>
                <a:spcPct val="90000"/>
              </a:lnSpc>
            </a:pPr>
            <a:r>
              <a:rPr lang="en-US" sz="1700"/>
              <a:t>Pins-and-needles feeling</a:t>
            </a:r>
          </a:p>
          <a:p>
            <a:pPr>
              <a:lnSpc>
                <a:spcPct val="90000"/>
              </a:lnSpc>
            </a:pPr>
            <a:r>
              <a:rPr lang="en-US" sz="1700"/>
              <a:t>Diarrhea</a:t>
            </a:r>
          </a:p>
          <a:p>
            <a:pPr>
              <a:lnSpc>
                <a:spcPct val="90000"/>
              </a:lnSpc>
            </a:pPr>
            <a:r>
              <a:rPr lang="en-US" sz="1700"/>
              <a:t>Sleep problems</a:t>
            </a:r>
          </a:p>
          <a:p>
            <a:pPr>
              <a:lnSpc>
                <a:spcPct val="90000"/>
              </a:lnSpc>
            </a:pPr>
            <a:r>
              <a:rPr lang="en-US" sz="1700"/>
              <a:t>Fever</a:t>
            </a:r>
          </a:p>
          <a:p>
            <a:pPr>
              <a:lnSpc>
                <a:spcPct val="90000"/>
              </a:lnSpc>
            </a:pPr>
            <a:r>
              <a:rPr lang="en-US" sz="1700"/>
              <a:t>Dizziness on standing (lightheadedness)</a:t>
            </a:r>
          </a:p>
          <a:p>
            <a:pPr>
              <a:lnSpc>
                <a:spcPct val="90000"/>
              </a:lnSpc>
            </a:pPr>
            <a:r>
              <a:rPr lang="en-US" sz="1700"/>
              <a:t>Rash</a:t>
            </a:r>
          </a:p>
          <a:p>
            <a:pPr>
              <a:lnSpc>
                <a:spcPct val="90000"/>
              </a:lnSpc>
            </a:pPr>
            <a:r>
              <a:rPr lang="en-US" sz="1700"/>
              <a:t>Mood changes</a:t>
            </a:r>
          </a:p>
          <a:p>
            <a:pPr>
              <a:lnSpc>
                <a:spcPct val="90000"/>
              </a:lnSpc>
            </a:pPr>
            <a:r>
              <a:rPr lang="en-US" sz="1700"/>
              <a:t>Change in smell or taste</a:t>
            </a:r>
          </a:p>
          <a:p>
            <a:pPr>
              <a:lnSpc>
                <a:spcPct val="90000"/>
              </a:lnSpc>
            </a:pPr>
            <a:r>
              <a:rPr lang="en-US" sz="1700"/>
              <a:t>Changes in menstrual period cycles</a:t>
            </a:r>
          </a:p>
          <a:p>
            <a:pPr marL="0" indent="0">
              <a:lnSpc>
                <a:spcPct val="90000"/>
              </a:lnSpc>
              <a:buFont typeface="Courier New" panose="02070309020205020404" pitchFamily="49" charset="0"/>
              <a:buNone/>
            </a:pPr>
            <a:endParaRPr lang="en-US" sz="1700" dirty="0"/>
          </a:p>
        </p:txBody>
      </p:sp>
    </p:spTree>
    <p:extLst>
      <p:ext uri="{BB962C8B-B14F-4D97-AF65-F5344CB8AC3E}">
        <p14:creationId xmlns:p14="http://schemas.microsoft.com/office/powerpoint/2010/main" val="389328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5F20-0DE8-694A-96FE-775AB1A937B4}"/>
              </a:ext>
            </a:extLst>
          </p:cNvPr>
          <p:cNvSpPr>
            <a:spLocks noGrp="1"/>
          </p:cNvSpPr>
          <p:nvPr>
            <p:ph type="title"/>
          </p:nvPr>
        </p:nvSpPr>
        <p:spPr/>
        <p:txBody>
          <a:bodyPr/>
          <a:lstStyle/>
          <a:p>
            <a:r>
              <a:rPr lang="en-US" dirty="0"/>
              <a:t>Multiorgan effects of COVID-19</a:t>
            </a:r>
            <a:br>
              <a:rPr lang="en-US" dirty="0"/>
            </a:br>
            <a:r>
              <a:rPr lang="en-US" dirty="0"/>
              <a:t>(</a:t>
            </a:r>
            <a:r>
              <a:rPr lang="en-US" sz="3200" dirty="0"/>
              <a:t>MIS-C and MIS-A)</a:t>
            </a:r>
          </a:p>
        </p:txBody>
      </p:sp>
      <p:sp>
        <p:nvSpPr>
          <p:cNvPr id="3" name="Content Placeholder 2">
            <a:extLst>
              <a:ext uri="{FF2B5EF4-FFF2-40B4-BE49-F238E27FC236}">
                <a16:creationId xmlns:a16="http://schemas.microsoft.com/office/drawing/2014/main" id="{28F86E47-58A0-1440-9521-3F58A5250FE5}"/>
              </a:ext>
            </a:extLst>
          </p:cNvPr>
          <p:cNvSpPr>
            <a:spLocks noGrp="1"/>
          </p:cNvSpPr>
          <p:nvPr>
            <p:ph idx="1"/>
          </p:nvPr>
        </p:nvSpPr>
        <p:spPr>
          <a:xfrm>
            <a:off x="546100" y="2267435"/>
            <a:ext cx="10807700" cy="3909527"/>
          </a:xfrm>
        </p:spPr>
        <p:txBody>
          <a:bodyPr>
            <a:normAutofit lnSpcReduction="10000"/>
          </a:bodyPr>
          <a:lstStyle/>
          <a:p>
            <a:r>
              <a:rPr lang="en-US" sz="2000" dirty="0"/>
              <a:t>Multiorgan effects or autoimmune conditions over a longer time with symptoms lasting weeks or months after COVID-19 illness.</a:t>
            </a:r>
          </a:p>
          <a:p>
            <a:r>
              <a:rPr lang="en-US" sz="2000" dirty="0"/>
              <a:t>Multiorgan effects can affect many, if not all, body systems, including heart, lung, kidney, skin, and brain functions. Autoimmune conditions happen when your immune system attacks healthy cells in your body by mistake, causing inflammation (swelling) or tissue damage in the affected parts of the body.</a:t>
            </a:r>
          </a:p>
          <a:p>
            <a:r>
              <a:rPr lang="en-US" sz="2000" dirty="0"/>
              <a:t>While it is very rare, some people, mostly children, experience </a:t>
            </a:r>
            <a:r>
              <a:rPr lang="en-US" sz="2000" u="sng" dirty="0">
                <a:hlinkClick r:id="rId3"/>
              </a:rPr>
              <a:t>multisystem inflammatory syndrome (MIS)</a:t>
            </a:r>
            <a:r>
              <a:rPr lang="en-US" sz="2000" dirty="0"/>
              <a:t> during or immediately after a COVID-19 infection. MIS is a condition where different body parts can become inflamed. MIS can lead to post-COVID conditions if a person continues to experience multiorgan effects or </a:t>
            </a:r>
            <a:r>
              <a:rPr lang="en-US" sz="2000" u="sng" dirty="0">
                <a:hlinkClick r:id="rId4"/>
              </a:rPr>
              <a:t>other symptoms</a:t>
            </a:r>
            <a:r>
              <a:rPr lang="en-US" sz="2000" dirty="0"/>
              <a:t>.</a:t>
            </a:r>
          </a:p>
          <a:p>
            <a:endParaRPr lang="en-US" dirty="0"/>
          </a:p>
        </p:txBody>
      </p:sp>
    </p:spTree>
    <p:extLst>
      <p:ext uri="{BB962C8B-B14F-4D97-AF65-F5344CB8AC3E}">
        <p14:creationId xmlns:p14="http://schemas.microsoft.com/office/powerpoint/2010/main" val="57402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A546-73A5-A042-8D09-B0982987A916}"/>
              </a:ext>
            </a:extLst>
          </p:cNvPr>
          <p:cNvSpPr>
            <a:spLocks noGrp="1"/>
          </p:cNvSpPr>
          <p:nvPr>
            <p:ph type="title"/>
          </p:nvPr>
        </p:nvSpPr>
        <p:spPr>
          <a:xfrm>
            <a:off x="623203" y="1154628"/>
            <a:ext cx="2662922" cy="2495197"/>
          </a:xfrm>
        </p:spPr>
        <p:txBody>
          <a:bodyPr>
            <a:normAutofit fontScale="90000"/>
          </a:bodyPr>
          <a:lstStyle/>
          <a:p>
            <a:r>
              <a:rPr lang="en-US" dirty="0"/>
              <a:t>MIS-C and MIS-A signs and symptoms</a:t>
            </a:r>
          </a:p>
        </p:txBody>
      </p:sp>
      <p:sp>
        <p:nvSpPr>
          <p:cNvPr id="4" name="Footer Placeholder 3">
            <a:extLst>
              <a:ext uri="{FF2B5EF4-FFF2-40B4-BE49-F238E27FC236}">
                <a16:creationId xmlns:a16="http://schemas.microsoft.com/office/drawing/2014/main" id="{2E89497F-7C75-A144-9FAB-984D8CC16AC6}"/>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23</a:t>
            </a:fld>
            <a:endParaRPr lang="en-US" dirty="0"/>
          </a:p>
        </p:txBody>
      </p:sp>
      <p:sp>
        <p:nvSpPr>
          <p:cNvPr id="5" name="Content Placeholder 2">
            <a:extLst>
              <a:ext uri="{FF2B5EF4-FFF2-40B4-BE49-F238E27FC236}">
                <a16:creationId xmlns:a16="http://schemas.microsoft.com/office/drawing/2014/main" id="{69CDF0B6-FE2D-A04D-A17A-385E4150AC14}"/>
              </a:ext>
            </a:extLst>
          </p:cNvPr>
          <p:cNvSpPr>
            <a:spLocks noGrp="1"/>
          </p:cNvSpPr>
          <p:nvPr>
            <p:ph idx="1"/>
          </p:nvPr>
        </p:nvSpPr>
        <p:spPr>
          <a:xfrm>
            <a:off x="3786188" y="190500"/>
            <a:ext cx="8151811" cy="6515100"/>
          </a:xfrm>
        </p:spPr>
        <p:txBody>
          <a:bodyPr numCol="2" anchor="ctr">
            <a:normAutofit/>
          </a:bodyPr>
          <a:lstStyle/>
          <a:p>
            <a:pPr marL="0" indent="0">
              <a:lnSpc>
                <a:spcPct val="90000"/>
              </a:lnSpc>
              <a:buNone/>
            </a:pPr>
            <a:r>
              <a:rPr lang="en-US" sz="1900" b="1" dirty="0"/>
              <a:t>Ongoing fever PLUS more than one of the following:</a:t>
            </a:r>
          </a:p>
          <a:p>
            <a:pPr lvl="1">
              <a:lnSpc>
                <a:spcPct val="90000"/>
              </a:lnSpc>
            </a:pPr>
            <a:r>
              <a:rPr lang="en-US" sz="1800" dirty="0"/>
              <a:t>Stomach pain</a:t>
            </a:r>
          </a:p>
          <a:p>
            <a:pPr lvl="1">
              <a:lnSpc>
                <a:spcPct val="90000"/>
              </a:lnSpc>
            </a:pPr>
            <a:r>
              <a:rPr lang="en-US" sz="1800" dirty="0"/>
              <a:t>Bloodshot eyes</a:t>
            </a:r>
          </a:p>
          <a:p>
            <a:pPr lvl="1">
              <a:lnSpc>
                <a:spcPct val="90000"/>
              </a:lnSpc>
            </a:pPr>
            <a:r>
              <a:rPr lang="en-US" sz="1800" dirty="0"/>
              <a:t>Diarrhea</a:t>
            </a:r>
          </a:p>
          <a:p>
            <a:pPr lvl="1">
              <a:lnSpc>
                <a:spcPct val="90000"/>
              </a:lnSpc>
            </a:pPr>
            <a:r>
              <a:rPr lang="en-US" sz="1800" dirty="0"/>
              <a:t>Dizziness or lightheadedness (signs of low blood pressure)</a:t>
            </a:r>
          </a:p>
          <a:p>
            <a:pPr lvl="1">
              <a:lnSpc>
                <a:spcPct val="90000"/>
              </a:lnSpc>
            </a:pPr>
            <a:r>
              <a:rPr lang="en-US" sz="1800" dirty="0"/>
              <a:t>Skin rash</a:t>
            </a:r>
          </a:p>
          <a:p>
            <a:pPr lvl="1">
              <a:lnSpc>
                <a:spcPct val="90000"/>
              </a:lnSpc>
            </a:pPr>
            <a:r>
              <a:rPr lang="en-US" sz="1800" dirty="0"/>
              <a:t>Vomiting</a:t>
            </a:r>
          </a:p>
          <a:p>
            <a:pPr>
              <a:lnSpc>
                <a:spcPct val="90000"/>
              </a:lnSpc>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b="1" dirty="0"/>
          </a:p>
          <a:p>
            <a:pPr marL="0" indent="0">
              <a:lnSpc>
                <a:spcPct val="90000"/>
              </a:lnSpc>
              <a:buNone/>
            </a:pPr>
            <a:endParaRPr lang="en-US" sz="1400" b="1" dirty="0"/>
          </a:p>
          <a:p>
            <a:pPr marL="0" indent="0">
              <a:lnSpc>
                <a:spcPct val="90000"/>
              </a:lnSpc>
              <a:buNone/>
            </a:pPr>
            <a:endParaRPr lang="en-US" sz="1400" b="1" dirty="0"/>
          </a:p>
          <a:p>
            <a:pPr marL="0" indent="0">
              <a:lnSpc>
                <a:spcPct val="90000"/>
              </a:lnSpc>
              <a:buNone/>
            </a:pPr>
            <a:endParaRPr lang="en-US" sz="1900" b="1" dirty="0"/>
          </a:p>
          <a:p>
            <a:pPr marL="0" indent="0">
              <a:lnSpc>
                <a:spcPct val="90000"/>
              </a:lnSpc>
              <a:buNone/>
            </a:pPr>
            <a:endParaRPr lang="en-US" sz="1900" b="1" dirty="0"/>
          </a:p>
          <a:p>
            <a:pPr marL="0" indent="0">
              <a:lnSpc>
                <a:spcPct val="90000"/>
              </a:lnSpc>
              <a:buNone/>
            </a:pPr>
            <a:r>
              <a:rPr lang="en-US" sz="1900" b="1" dirty="0"/>
              <a:t>When to seek Emergency Care</a:t>
            </a:r>
          </a:p>
          <a:p>
            <a:pPr>
              <a:lnSpc>
                <a:spcPct val="90000"/>
              </a:lnSpc>
            </a:pPr>
            <a:r>
              <a:rPr lang="en-US" dirty="0"/>
              <a:t>Trouble Breathing.</a:t>
            </a:r>
          </a:p>
          <a:p>
            <a:pPr>
              <a:lnSpc>
                <a:spcPct val="90000"/>
              </a:lnSpc>
            </a:pPr>
            <a:r>
              <a:rPr lang="en-US" dirty="0"/>
              <a:t>Pain or pressure in the chest that does not go away</a:t>
            </a:r>
          </a:p>
          <a:p>
            <a:pPr>
              <a:lnSpc>
                <a:spcPct val="90000"/>
              </a:lnSpc>
            </a:pPr>
            <a:r>
              <a:rPr lang="en-US" dirty="0"/>
              <a:t>Confusion or unusual behavior</a:t>
            </a:r>
          </a:p>
          <a:p>
            <a:pPr>
              <a:lnSpc>
                <a:spcPct val="90000"/>
              </a:lnSpc>
            </a:pPr>
            <a:r>
              <a:rPr lang="en-US" dirty="0"/>
              <a:t>Severe abdominal pain</a:t>
            </a:r>
          </a:p>
          <a:p>
            <a:pPr>
              <a:lnSpc>
                <a:spcPct val="90000"/>
              </a:lnSpc>
            </a:pPr>
            <a:r>
              <a:rPr lang="en-US" dirty="0"/>
              <a:t>Inability to wake or stay awake</a:t>
            </a:r>
          </a:p>
          <a:p>
            <a:pPr>
              <a:lnSpc>
                <a:spcPct val="90000"/>
              </a:lnSpc>
            </a:pPr>
            <a:r>
              <a:rPr lang="en-US" dirty="0"/>
              <a:t>Pale, gray, or blue-colored skin, lips, or nail beds, depending on skin tone</a:t>
            </a:r>
          </a:p>
          <a:p>
            <a:pPr>
              <a:lnSpc>
                <a:spcPct val="90000"/>
              </a:lnSpc>
            </a:pPr>
            <a:r>
              <a:rPr lang="en-US" dirty="0"/>
              <a:t>This list does not include all possible symptoms. Please call a medical provider for any other symptoms that are severe or concerning to you.</a:t>
            </a:r>
          </a:p>
          <a:p>
            <a:pPr>
              <a:lnSpc>
                <a:spcPct val="90000"/>
              </a:lnSpc>
            </a:pPr>
            <a:r>
              <a:rPr lang="en-US" b="1" dirty="0"/>
              <a:t>Call 911 or call ahead to your local emergency facility</a:t>
            </a:r>
            <a:r>
              <a:rPr lang="en-US" dirty="0"/>
              <a:t>: Notify the operator that you are seeking care for someone who has or may have COVID-19.</a:t>
            </a:r>
          </a:p>
          <a:p>
            <a:pPr>
              <a:lnSpc>
                <a:spcPct val="90000"/>
              </a:lnSpc>
            </a:pPr>
            <a:endParaRPr lang="en-US" sz="1400" dirty="0"/>
          </a:p>
        </p:txBody>
      </p:sp>
    </p:spTree>
    <p:extLst>
      <p:ext uri="{BB962C8B-B14F-4D97-AF65-F5344CB8AC3E}">
        <p14:creationId xmlns:p14="http://schemas.microsoft.com/office/powerpoint/2010/main" val="418177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9C35-37E4-6D47-B475-7EDDA9A146AC}"/>
              </a:ext>
            </a:extLst>
          </p:cNvPr>
          <p:cNvSpPr>
            <a:spLocks noGrp="1"/>
          </p:cNvSpPr>
          <p:nvPr>
            <p:ph type="title"/>
          </p:nvPr>
        </p:nvSpPr>
        <p:spPr/>
        <p:txBody>
          <a:bodyPr/>
          <a:lstStyle/>
          <a:p>
            <a:r>
              <a:rPr lang="en-US" dirty="0"/>
              <a:t>Long COVID resources</a:t>
            </a:r>
          </a:p>
        </p:txBody>
      </p:sp>
      <p:sp>
        <p:nvSpPr>
          <p:cNvPr id="3" name="Content Placeholder 2">
            <a:extLst>
              <a:ext uri="{FF2B5EF4-FFF2-40B4-BE49-F238E27FC236}">
                <a16:creationId xmlns:a16="http://schemas.microsoft.com/office/drawing/2014/main" id="{ABA6D099-C9E8-8F4D-BB15-BF25B4A83442}"/>
              </a:ext>
            </a:extLst>
          </p:cNvPr>
          <p:cNvSpPr>
            <a:spLocks noGrp="1"/>
          </p:cNvSpPr>
          <p:nvPr>
            <p:ph idx="1"/>
          </p:nvPr>
        </p:nvSpPr>
        <p:spPr/>
        <p:txBody>
          <a:bodyPr>
            <a:normAutofit fontScale="92500" lnSpcReduction="20000"/>
          </a:bodyPr>
          <a:lstStyle/>
          <a:p>
            <a:r>
              <a:rPr lang="en-US" dirty="0"/>
              <a:t>CDC pages for public on </a:t>
            </a:r>
            <a:r>
              <a:rPr lang="en-US" dirty="0">
                <a:hlinkClick r:id="rId3"/>
              </a:rPr>
              <a:t>post-COVID conditions </a:t>
            </a:r>
            <a:r>
              <a:rPr lang="en-US" dirty="0"/>
              <a:t>and </a:t>
            </a:r>
            <a:r>
              <a:rPr lang="en-US" dirty="0">
                <a:hlinkClick r:id="rId4"/>
              </a:rPr>
              <a:t>caring for people with post-COVID conditions</a:t>
            </a:r>
            <a:endParaRPr lang="en-US" dirty="0"/>
          </a:p>
          <a:p>
            <a:r>
              <a:rPr lang="en-US" dirty="0"/>
              <a:t>CDC pages for healthcare providers on </a:t>
            </a:r>
            <a:r>
              <a:rPr lang="en-US" dirty="0">
                <a:hlinkClick r:id="rId5"/>
              </a:rPr>
              <a:t>post-COVID conditions</a:t>
            </a:r>
            <a:r>
              <a:rPr lang="en-US" dirty="0"/>
              <a:t> and </a:t>
            </a:r>
            <a:r>
              <a:rPr lang="en-US" dirty="0">
                <a:hlinkClick r:id="rId6"/>
              </a:rPr>
              <a:t>evaluating and caring for patients with post-COVID conditions</a:t>
            </a:r>
            <a:endParaRPr lang="en-US" dirty="0"/>
          </a:p>
          <a:p>
            <a:r>
              <a:rPr lang="en-US" dirty="0"/>
              <a:t>Resolve to Save Lives’ </a:t>
            </a:r>
            <a:r>
              <a:rPr lang="en-US" dirty="0">
                <a:hlinkClick r:id="rId7"/>
              </a:rPr>
              <a:t>Voices of Long COVID </a:t>
            </a:r>
            <a:r>
              <a:rPr lang="en-US" dirty="0"/>
              <a:t>campaign</a:t>
            </a:r>
          </a:p>
          <a:p>
            <a:r>
              <a:rPr lang="en-US" dirty="0"/>
              <a:t>CHOP video on </a:t>
            </a:r>
            <a:r>
              <a:rPr lang="en-US" dirty="0">
                <a:hlinkClick r:id="rId8"/>
              </a:rPr>
              <a:t>COVID-19 and MIS-C, MIS-A and long-haulers</a:t>
            </a:r>
            <a:endParaRPr lang="en-US" dirty="0"/>
          </a:p>
          <a:p>
            <a:r>
              <a:rPr lang="en-US" dirty="0"/>
              <a:t>Johns Hopkins article on l</a:t>
            </a:r>
            <a:r>
              <a:rPr lang="en-US" dirty="0">
                <a:hlinkClick r:id="rId9"/>
              </a:rPr>
              <a:t>ong haulers and long-term effects of COVID-19</a:t>
            </a:r>
            <a:endParaRPr lang="en-US" dirty="0"/>
          </a:p>
          <a:p>
            <a:r>
              <a:rPr lang="en-US" dirty="0"/>
              <a:t>US Dept. of Labor </a:t>
            </a:r>
            <a:r>
              <a:rPr lang="en-US" dirty="0">
                <a:hlinkClick r:id="rId10"/>
              </a:rPr>
              <a:t>resources for workers, employers, youth and policymakers</a:t>
            </a:r>
            <a:endParaRPr lang="en-US" dirty="0"/>
          </a:p>
          <a:p>
            <a:r>
              <a:rPr lang="en-US" dirty="0"/>
              <a:t>HHS </a:t>
            </a:r>
            <a:r>
              <a:rPr lang="en-US" dirty="0">
                <a:hlinkClick r:id="rId11"/>
              </a:rPr>
              <a:t>guidance on long COVID as a disability</a:t>
            </a:r>
            <a:endParaRPr lang="en-US" dirty="0"/>
          </a:p>
          <a:p>
            <a:r>
              <a:rPr lang="en-US" dirty="0"/>
              <a:t>Administration for Community Living </a:t>
            </a:r>
            <a:r>
              <a:rPr lang="en-US" dirty="0">
                <a:hlinkClick r:id="rId12"/>
              </a:rPr>
              <a:t>resources for people with long COVID</a:t>
            </a:r>
            <a:endParaRPr lang="en-US" dirty="0"/>
          </a:p>
        </p:txBody>
      </p:sp>
      <p:sp>
        <p:nvSpPr>
          <p:cNvPr id="4" name="Footer Placeholder 3">
            <a:extLst>
              <a:ext uri="{FF2B5EF4-FFF2-40B4-BE49-F238E27FC236}">
                <a16:creationId xmlns:a16="http://schemas.microsoft.com/office/drawing/2014/main" id="{E1CB3167-F268-F248-B40B-55F83A4FC761}"/>
              </a:ext>
            </a:extLst>
          </p:cNvPr>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225221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1EA6-9FE7-E84F-9ABB-ED0674CD7A0D}"/>
              </a:ext>
            </a:extLst>
          </p:cNvPr>
          <p:cNvSpPr>
            <a:spLocks noGrp="1"/>
          </p:cNvSpPr>
          <p:nvPr>
            <p:ph type="title"/>
          </p:nvPr>
        </p:nvSpPr>
        <p:spPr/>
        <p:txBody>
          <a:bodyPr/>
          <a:lstStyle/>
          <a:p>
            <a:r>
              <a:rPr lang="en-US" dirty="0"/>
              <a:t>Protecting yourself from COVID-19 disease</a:t>
            </a:r>
          </a:p>
        </p:txBody>
      </p:sp>
      <p:sp>
        <p:nvSpPr>
          <p:cNvPr id="3" name="Text Placeholder 2">
            <a:extLst>
              <a:ext uri="{FF2B5EF4-FFF2-40B4-BE49-F238E27FC236}">
                <a16:creationId xmlns:a16="http://schemas.microsoft.com/office/drawing/2014/main" id="{F3D836B1-0FEA-9549-B1BC-541133D5BBD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DCB2527D-0565-4B4B-A3DF-D245BAADEF4C}"/>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25</a:t>
            </a:fld>
            <a:endParaRPr lang="en-US" dirty="0"/>
          </a:p>
        </p:txBody>
      </p:sp>
    </p:spTree>
    <p:extLst>
      <p:ext uri="{BB962C8B-B14F-4D97-AF65-F5344CB8AC3E}">
        <p14:creationId xmlns:p14="http://schemas.microsoft.com/office/powerpoint/2010/main" val="207777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B4D7-859E-9A4F-989A-165EB13F615B}"/>
              </a:ext>
            </a:extLst>
          </p:cNvPr>
          <p:cNvSpPr>
            <a:spLocks noGrp="1"/>
          </p:cNvSpPr>
          <p:nvPr>
            <p:ph type="title"/>
          </p:nvPr>
        </p:nvSpPr>
        <p:spPr/>
        <p:txBody>
          <a:bodyPr/>
          <a:lstStyle/>
          <a:p>
            <a:r>
              <a:rPr lang="en-US" dirty="0"/>
              <a:t>How to protect yourself and others from COVID-19</a:t>
            </a:r>
          </a:p>
        </p:txBody>
      </p:sp>
      <p:sp>
        <p:nvSpPr>
          <p:cNvPr id="3" name="Content Placeholder 2">
            <a:extLst>
              <a:ext uri="{FF2B5EF4-FFF2-40B4-BE49-F238E27FC236}">
                <a16:creationId xmlns:a16="http://schemas.microsoft.com/office/drawing/2014/main" id="{4D2D8A56-1112-AA4B-89A9-E67FDE2D3C6D}"/>
              </a:ext>
            </a:extLst>
          </p:cNvPr>
          <p:cNvSpPr>
            <a:spLocks noGrp="1"/>
          </p:cNvSpPr>
          <p:nvPr>
            <p:ph idx="1"/>
          </p:nvPr>
        </p:nvSpPr>
        <p:spPr/>
        <p:txBody>
          <a:bodyPr/>
          <a:lstStyle/>
          <a:p>
            <a:r>
              <a:rPr lang="en-US" dirty="0"/>
              <a:t>Get a </a:t>
            </a:r>
            <a:r>
              <a:rPr lang="en-US" u="sng" dirty="0">
                <a:hlinkClick r:id="rId3"/>
              </a:rPr>
              <a:t>COVID-19 vaccine</a:t>
            </a:r>
            <a:r>
              <a:rPr lang="en-US" dirty="0"/>
              <a:t> as soon as you can. </a:t>
            </a:r>
            <a:r>
              <a:rPr lang="en-US" u="sng" dirty="0">
                <a:hlinkClick r:id="rId4"/>
              </a:rPr>
              <a:t>Find a vaccine</a:t>
            </a:r>
            <a:r>
              <a:rPr lang="en-US" dirty="0"/>
              <a:t> here. </a:t>
            </a:r>
            <a:r>
              <a:rPr lang="en-US" u="sng" dirty="0">
                <a:hlinkClick r:id="rId5"/>
              </a:rPr>
              <a:t>Everyone 12 years and older should get a booster shot when eligible.</a:t>
            </a:r>
            <a:endParaRPr lang="en-US" dirty="0"/>
          </a:p>
          <a:p>
            <a:r>
              <a:rPr lang="en-US" dirty="0"/>
              <a:t>Consistently and correctly wear a </a:t>
            </a:r>
            <a:r>
              <a:rPr lang="en-US" u="sng" dirty="0">
                <a:hlinkClick r:id="rId6"/>
              </a:rPr>
              <a:t>well-fitting mask that covers your nose and mouth</a:t>
            </a:r>
            <a:r>
              <a:rPr lang="en-US" dirty="0"/>
              <a:t> to help </a:t>
            </a:r>
            <a:r>
              <a:rPr lang="en-US" u="sng" dirty="0">
                <a:hlinkClick r:id="rId7"/>
              </a:rPr>
              <a:t>protect yourself and others</a:t>
            </a:r>
            <a:r>
              <a:rPr lang="en-US" dirty="0"/>
              <a:t>.</a:t>
            </a:r>
          </a:p>
          <a:p>
            <a:r>
              <a:rPr lang="en-US" u="sng" dirty="0">
                <a:hlinkClick r:id="rId8"/>
              </a:rPr>
              <a:t>Stay 6 feet apart from others</a:t>
            </a:r>
            <a:r>
              <a:rPr lang="en-US" dirty="0"/>
              <a:t>.</a:t>
            </a:r>
          </a:p>
          <a:p>
            <a:r>
              <a:rPr lang="en-US" dirty="0"/>
              <a:t>Avoid crowds and poorly ventilated indoor spaces.</a:t>
            </a:r>
          </a:p>
          <a:p>
            <a:r>
              <a:rPr lang="en-US" dirty="0"/>
              <a:t>Know when to </a:t>
            </a:r>
            <a:r>
              <a:rPr lang="en-US" u="sng" dirty="0">
                <a:hlinkClick r:id="rId9"/>
              </a:rPr>
              <a:t>test</a:t>
            </a:r>
            <a:r>
              <a:rPr lang="en-US" dirty="0"/>
              <a:t> to be informed and prevent spread to others.</a:t>
            </a:r>
          </a:p>
          <a:p>
            <a:r>
              <a:rPr lang="en-US" u="sng" dirty="0">
                <a:hlinkClick r:id="rId10"/>
              </a:rPr>
              <a:t>Wash your hands often</a:t>
            </a:r>
            <a:r>
              <a:rPr lang="en-US" dirty="0"/>
              <a:t> with soap and water and dry thoroughly. Use hand sanitizer with at least 60% alcohol if soap and water aren’t available.</a:t>
            </a:r>
          </a:p>
        </p:txBody>
      </p:sp>
    </p:spTree>
    <p:extLst>
      <p:ext uri="{BB962C8B-B14F-4D97-AF65-F5344CB8AC3E}">
        <p14:creationId xmlns:p14="http://schemas.microsoft.com/office/powerpoint/2010/main" val="177174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0AA6-E473-7F4B-AB03-6BC31A5CE5A0}"/>
              </a:ext>
            </a:extLst>
          </p:cNvPr>
          <p:cNvSpPr>
            <a:spLocks noGrp="1"/>
          </p:cNvSpPr>
          <p:nvPr>
            <p:ph type="title"/>
          </p:nvPr>
        </p:nvSpPr>
        <p:spPr/>
        <p:txBody>
          <a:bodyPr/>
          <a:lstStyle/>
          <a:p>
            <a:r>
              <a:rPr lang="en-US" dirty="0"/>
              <a:t>PHCC mask resources- English/Spanish</a:t>
            </a:r>
          </a:p>
        </p:txBody>
      </p:sp>
      <p:pic>
        <p:nvPicPr>
          <p:cNvPr id="9" name="Content Placeholder 8">
            <a:extLst>
              <a:ext uri="{FF2B5EF4-FFF2-40B4-BE49-F238E27FC236}">
                <a16:creationId xmlns:a16="http://schemas.microsoft.com/office/drawing/2014/main" id="{1B5892D0-A30D-A147-8F52-F0F4C15CC1DA}"/>
              </a:ext>
            </a:extLst>
          </p:cNvPr>
          <p:cNvPicPr>
            <a:picLocks noGrp="1" noChangeAspect="1"/>
          </p:cNvPicPr>
          <p:nvPr>
            <p:ph idx="1"/>
          </p:nvPr>
        </p:nvPicPr>
        <p:blipFill>
          <a:blip r:embed="rId3"/>
          <a:stretch>
            <a:fillRect/>
          </a:stretch>
        </p:blipFill>
        <p:spPr>
          <a:xfrm>
            <a:off x="359534" y="2300000"/>
            <a:ext cx="5517879" cy="3109281"/>
          </a:xfrm>
        </p:spPr>
      </p:pic>
      <p:sp>
        <p:nvSpPr>
          <p:cNvPr id="4" name="Footer Placeholder 3">
            <a:extLst>
              <a:ext uri="{FF2B5EF4-FFF2-40B4-BE49-F238E27FC236}">
                <a16:creationId xmlns:a16="http://schemas.microsoft.com/office/drawing/2014/main" id="{73540F0D-00D9-FD44-821B-E5B5820C3BFD}"/>
              </a:ext>
            </a:extLst>
          </p:cNvPr>
          <p:cNvSpPr>
            <a:spLocks noGrp="1"/>
          </p:cNvSpPr>
          <p:nvPr>
            <p:ph type="ftr" sz="quarter" idx="11"/>
          </p:nvPr>
        </p:nvSpPr>
        <p:spPr/>
        <p:txBody>
          <a:bodyPr/>
          <a:lstStyle/>
          <a:p>
            <a:pPr algn="r"/>
            <a:endParaRPr lang="en-US" dirty="0"/>
          </a:p>
        </p:txBody>
      </p:sp>
      <p:pic>
        <p:nvPicPr>
          <p:cNvPr id="11" name="Picture 10">
            <a:extLst>
              <a:ext uri="{FF2B5EF4-FFF2-40B4-BE49-F238E27FC236}">
                <a16:creationId xmlns:a16="http://schemas.microsoft.com/office/drawing/2014/main" id="{546ECA9D-37BE-8548-9E56-4E71AA29A273}"/>
              </a:ext>
            </a:extLst>
          </p:cNvPr>
          <p:cNvPicPr>
            <a:picLocks noChangeAspect="1"/>
          </p:cNvPicPr>
          <p:nvPr/>
        </p:nvPicPr>
        <p:blipFill>
          <a:blip r:embed="rId4"/>
          <a:stretch>
            <a:fillRect/>
          </a:stretch>
        </p:blipFill>
        <p:spPr>
          <a:xfrm>
            <a:off x="6010923" y="2300002"/>
            <a:ext cx="5725228" cy="3109279"/>
          </a:xfrm>
          <a:prstGeom prst="rect">
            <a:avLst/>
          </a:prstGeom>
        </p:spPr>
      </p:pic>
    </p:spTree>
    <p:extLst>
      <p:ext uri="{BB962C8B-B14F-4D97-AF65-F5344CB8AC3E}">
        <p14:creationId xmlns:p14="http://schemas.microsoft.com/office/powerpoint/2010/main" val="198704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9F8-55EB-7547-9A11-BFD3C72623B5}"/>
              </a:ext>
            </a:extLst>
          </p:cNvPr>
          <p:cNvSpPr>
            <a:spLocks noGrp="1"/>
          </p:cNvSpPr>
          <p:nvPr>
            <p:ph type="title"/>
          </p:nvPr>
        </p:nvSpPr>
        <p:spPr/>
        <p:txBody>
          <a:bodyPr/>
          <a:lstStyle/>
          <a:p>
            <a:br>
              <a:rPr lang="en-US" dirty="0"/>
            </a:br>
            <a:r>
              <a:rPr lang="en-US" dirty="0"/>
              <a:t>When to wear a mask</a:t>
            </a:r>
          </a:p>
        </p:txBody>
      </p:sp>
      <p:sp>
        <p:nvSpPr>
          <p:cNvPr id="3" name="Content Placeholder 2">
            <a:extLst>
              <a:ext uri="{FF2B5EF4-FFF2-40B4-BE49-F238E27FC236}">
                <a16:creationId xmlns:a16="http://schemas.microsoft.com/office/drawing/2014/main" id="{704DADB9-94D5-C24F-AD06-21A8156455C6}"/>
              </a:ext>
            </a:extLst>
          </p:cNvPr>
          <p:cNvSpPr>
            <a:spLocks noGrp="1"/>
          </p:cNvSpPr>
          <p:nvPr>
            <p:ph idx="1"/>
          </p:nvPr>
        </p:nvSpPr>
        <p:spPr/>
        <p:txBody>
          <a:bodyPr/>
          <a:lstStyle/>
          <a:p>
            <a:r>
              <a:rPr lang="en-US" u="sng" dirty="0">
                <a:hlinkClick r:id="rId3"/>
              </a:rPr>
              <a:t>Wear a mask</a:t>
            </a:r>
            <a:r>
              <a:rPr lang="en-US" dirty="0"/>
              <a:t> with the best fit, protection, and comfort for you.</a:t>
            </a:r>
          </a:p>
          <a:p>
            <a:r>
              <a:rPr lang="en-US" dirty="0"/>
              <a:t>If you are not </a:t>
            </a:r>
            <a:r>
              <a:rPr lang="en-US" u="sng" dirty="0">
                <a:hlinkClick r:id="rId4"/>
              </a:rPr>
              <a:t>up to date</a:t>
            </a:r>
            <a:r>
              <a:rPr lang="en-US" dirty="0"/>
              <a:t> with your COVID-19 vaccines and are ages 2 or older, you should wear a mask indoors in public.</a:t>
            </a:r>
          </a:p>
          <a:p>
            <a:r>
              <a:rPr lang="en-US" dirty="0"/>
              <a:t>In general, people do not need to wear masks when outdoors. In areas of </a:t>
            </a:r>
            <a:r>
              <a:rPr lang="en-US" u="sng" dirty="0">
                <a:hlinkClick r:id="rId5"/>
              </a:rPr>
              <a:t>substantial or high transmission</a:t>
            </a:r>
            <a:r>
              <a:rPr lang="en-US" dirty="0"/>
              <a:t>, people might choose to wear a mask outdoors when in sustained </a:t>
            </a:r>
            <a:r>
              <a:rPr lang="en-US" u="sng" dirty="0">
                <a:hlinkClick r:id="rId6"/>
              </a:rPr>
              <a:t>close contact</a:t>
            </a:r>
            <a:r>
              <a:rPr lang="en-US" dirty="0"/>
              <a:t> with other people, particularly if</a:t>
            </a:r>
          </a:p>
          <a:p>
            <a:pPr lvl="1"/>
            <a:r>
              <a:rPr lang="en-US" dirty="0"/>
              <a:t>They or someone they live with has a </a:t>
            </a:r>
            <a:r>
              <a:rPr lang="en-US" u="sng" dirty="0">
                <a:hlinkClick r:id="rId7"/>
              </a:rPr>
              <a:t>weakened immune system</a:t>
            </a:r>
            <a:r>
              <a:rPr lang="en-US" dirty="0"/>
              <a:t> or is at </a:t>
            </a:r>
            <a:r>
              <a:rPr lang="en-US" u="sng" dirty="0">
                <a:hlinkClick r:id="rId7"/>
              </a:rPr>
              <a:t>increased risk for severe disease</a:t>
            </a:r>
            <a:r>
              <a:rPr lang="en-US" dirty="0"/>
              <a:t>.</a:t>
            </a:r>
          </a:p>
          <a:p>
            <a:pPr lvl="1"/>
            <a:r>
              <a:rPr lang="en-US" dirty="0"/>
              <a:t>They are not </a:t>
            </a:r>
            <a:r>
              <a:rPr lang="en-US" u="sng" dirty="0">
                <a:hlinkClick r:id="rId4"/>
              </a:rPr>
              <a:t>up to date</a:t>
            </a:r>
            <a:r>
              <a:rPr lang="en-US" dirty="0"/>
              <a:t> on COVID-19 vaccines or live with someone who is not up to date on COVID-19 vaccines.</a:t>
            </a:r>
          </a:p>
        </p:txBody>
      </p:sp>
    </p:spTree>
    <p:extLst>
      <p:ext uri="{BB962C8B-B14F-4D97-AF65-F5344CB8AC3E}">
        <p14:creationId xmlns:p14="http://schemas.microsoft.com/office/powerpoint/2010/main" val="2855982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4C7206-0404-154A-AD5E-6190F2A41215}"/>
              </a:ext>
            </a:extLst>
          </p:cNvPr>
          <p:cNvPicPr>
            <a:picLocks noChangeAspect="1"/>
          </p:cNvPicPr>
          <p:nvPr/>
        </p:nvPicPr>
        <p:blipFill>
          <a:blip r:embed="rId3"/>
          <a:stretch>
            <a:fillRect/>
          </a:stretch>
        </p:blipFill>
        <p:spPr>
          <a:xfrm>
            <a:off x="3441533" y="0"/>
            <a:ext cx="5308934" cy="6858000"/>
          </a:xfrm>
          <a:prstGeom prst="rect">
            <a:avLst/>
          </a:prstGeom>
        </p:spPr>
      </p:pic>
    </p:spTree>
    <p:extLst>
      <p:ext uri="{BB962C8B-B14F-4D97-AF65-F5344CB8AC3E}">
        <p14:creationId xmlns:p14="http://schemas.microsoft.com/office/powerpoint/2010/main" val="421799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1015320"/>
            <a:ext cx="3603169" cy="4827361"/>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dirty="0">
              <a:latin typeface="+mj-lt"/>
              <a:ea typeface="+mj-ea"/>
              <a:cs typeface="+mj-cs"/>
            </a:endParaRPr>
          </a:p>
          <a:p>
            <a:pPr>
              <a:lnSpc>
                <a:spcPct val="90000"/>
              </a:lnSpc>
              <a:spcBef>
                <a:spcPct val="0"/>
              </a:spcBef>
              <a:spcAft>
                <a:spcPts val="600"/>
              </a:spcAft>
            </a:pPr>
            <a:endParaRPr lang="en-US" sz="4400" dirty="0">
              <a:latin typeface="+mj-lt"/>
              <a:ea typeface="+mj-ea"/>
              <a:cs typeface="+mj-cs"/>
            </a:endParaRPr>
          </a:p>
          <a:p>
            <a:pPr>
              <a:lnSpc>
                <a:spcPct val="90000"/>
              </a:lnSpc>
              <a:spcBef>
                <a:spcPct val="0"/>
              </a:spcBef>
              <a:spcAft>
                <a:spcPts val="600"/>
              </a:spcAft>
            </a:pPr>
            <a:r>
              <a:rPr lang="en-US" sz="4400" dirty="0">
                <a:latin typeface="+mj-lt"/>
                <a:ea typeface="+mj-ea"/>
                <a:cs typeface="+mj-cs"/>
              </a:rPr>
              <a:t>SARS-CoV-2 virus (COVID-19 disease)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3</a:t>
            </a:fld>
            <a:endParaRPr lang="en-US" kern="1200">
              <a:solidFill>
                <a:schemeClr val="tx2"/>
              </a:solidFill>
              <a:latin typeface="+mn-lt"/>
              <a:ea typeface="+mn-ea"/>
              <a:cs typeface="+mn-cs"/>
            </a:endParaRPr>
          </a:p>
        </p:txBody>
      </p:sp>
      <p:graphicFrame>
        <p:nvGraphicFramePr>
          <p:cNvPr id="31" name="TextBox 2">
            <a:extLst>
              <a:ext uri="{FF2B5EF4-FFF2-40B4-BE49-F238E27FC236}">
                <a16:creationId xmlns:a16="http://schemas.microsoft.com/office/drawing/2014/main" id="{F3F6C79A-F2CC-4E1B-8E7C-733756429D3D}"/>
              </a:ext>
            </a:extLst>
          </p:cNvPr>
          <p:cNvGraphicFramePr/>
          <p:nvPr>
            <p:extLst>
              <p:ext uri="{D42A27DB-BD31-4B8C-83A1-F6EECF244321}">
                <p14:modId xmlns:p14="http://schemas.microsoft.com/office/powerpoint/2010/main" val="3955054300"/>
              </p:ext>
            </p:extLst>
          </p:nvPr>
        </p:nvGraphicFramePr>
        <p:xfrm>
          <a:off x="5279571" y="1015320"/>
          <a:ext cx="5540830" cy="482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Content Placeholder 4" descr="Carriers of Either of Two Genetic Mutations Causing Alpha-1 Antitrypsin  Deficiency at Greater Risk for Illness &amp; Death from COVID-19; Mutations  Found Less Frequently in East and Southeast Asia and Sub-Saharan Africa,">
            <a:extLst>
              <a:ext uri="{FF2B5EF4-FFF2-40B4-BE49-F238E27FC236}">
                <a16:creationId xmlns:a16="http://schemas.microsoft.com/office/drawing/2014/main" id="{C6E44905-4872-DB46-8656-54ED1E666E4F}"/>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336332" y="1050586"/>
            <a:ext cx="1985058" cy="1914526"/>
          </a:xfrm>
          <a:prstGeom prst="rect">
            <a:avLst/>
          </a:prstGeom>
          <a:solidFill>
            <a:srgbClr val="0070C0"/>
          </a:solidFill>
          <a:ln>
            <a:noFill/>
          </a:ln>
        </p:spPr>
      </p:pic>
    </p:spTree>
    <p:extLst>
      <p:ext uri="{BB962C8B-B14F-4D97-AF65-F5344CB8AC3E}">
        <p14:creationId xmlns:p14="http://schemas.microsoft.com/office/powerpoint/2010/main" val="1662132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ABFF-9B74-4E42-A932-E3009A6C6C08}"/>
              </a:ext>
            </a:extLst>
          </p:cNvPr>
          <p:cNvSpPr>
            <a:spLocks noGrp="1"/>
          </p:cNvSpPr>
          <p:nvPr>
            <p:ph type="title"/>
          </p:nvPr>
        </p:nvSpPr>
        <p:spPr/>
        <p:txBody>
          <a:bodyPr/>
          <a:lstStyle/>
          <a:p>
            <a:r>
              <a:rPr lang="en-US" dirty="0"/>
              <a:t>COVID-19 video from El Salvador- Spanish</a:t>
            </a:r>
          </a:p>
        </p:txBody>
      </p:sp>
      <p:sp>
        <p:nvSpPr>
          <p:cNvPr id="3" name="Content Placeholder 2">
            <a:extLst>
              <a:ext uri="{FF2B5EF4-FFF2-40B4-BE49-F238E27FC236}">
                <a16:creationId xmlns:a16="http://schemas.microsoft.com/office/drawing/2014/main" id="{BA08B6A1-0E50-8F45-8C33-8D2D75FDB27E}"/>
              </a:ext>
            </a:extLst>
          </p:cNvPr>
          <p:cNvSpPr>
            <a:spLocks noGrp="1"/>
          </p:cNvSpPr>
          <p:nvPr>
            <p:ph idx="1"/>
          </p:nvPr>
        </p:nvSpPr>
        <p:spPr>
          <a:xfrm>
            <a:off x="838200" y="2267436"/>
            <a:ext cx="10515600" cy="795254"/>
          </a:xfrm>
        </p:spPr>
        <p:txBody>
          <a:bodyPr/>
          <a:lstStyle/>
          <a:p>
            <a:pPr marL="0" indent="0">
              <a:buNone/>
            </a:pPr>
            <a:r>
              <a:rPr lang="en-US" dirty="0"/>
              <a:t>Video includes messages on maintaining good health to reduce the complications of COVID</a:t>
            </a:r>
          </a:p>
        </p:txBody>
      </p:sp>
      <p:sp>
        <p:nvSpPr>
          <p:cNvPr id="4" name="Footer Placeholder 3">
            <a:extLst>
              <a:ext uri="{FF2B5EF4-FFF2-40B4-BE49-F238E27FC236}">
                <a16:creationId xmlns:a16="http://schemas.microsoft.com/office/drawing/2014/main" id="{09FD39F9-63DA-154F-9D36-049B61F3939A}"/>
              </a:ext>
            </a:extLst>
          </p:cNvPr>
          <p:cNvSpPr>
            <a:spLocks noGrp="1"/>
          </p:cNvSpPr>
          <p:nvPr>
            <p:ph type="ftr" sz="quarter" idx="11"/>
          </p:nvPr>
        </p:nvSpPr>
        <p:spPr/>
        <p:txBody>
          <a:bodyPr/>
          <a:lstStyle/>
          <a:p>
            <a:pPr algn="r"/>
            <a:endParaRPr lang="en-US" dirty="0"/>
          </a:p>
        </p:txBody>
      </p:sp>
      <p:pic>
        <p:nvPicPr>
          <p:cNvPr id="8" name="Picture 7">
            <a:extLst>
              <a:ext uri="{FF2B5EF4-FFF2-40B4-BE49-F238E27FC236}">
                <a16:creationId xmlns:a16="http://schemas.microsoft.com/office/drawing/2014/main" id="{84024A82-7F66-B443-B06B-0619986E54C3}"/>
              </a:ext>
            </a:extLst>
          </p:cNvPr>
          <p:cNvPicPr>
            <a:picLocks noChangeAspect="1"/>
          </p:cNvPicPr>
          <p:nvPr/>
        </p:nvPicPr>
        <p:blipFill>
          <a:blip r:embed="rId3"/>
          <a:stretch>
            <a:fillRect/>
          </a:stretch>
        </p:blipFill>
        <p:spPr>
          <a:xfrm>
            <a:off x="273050" y="2851150"/>
            <a:ext cx="11645900" cy="3505200"/>
          </a:xfrm>
          <a:prstGeom prst="rect">
            <a:avLst/>
          </a:prstGeom>
        </p:spPr>
      </p:pic>
    </p:spTree>
    <p:extLst>
      <p:ext uri="{BB962C8B-B14F-4D97-AF65-F5344CB8AC3E}">
        <p14:creationId xmlns:p14="http://schemas.microsoft.com/office/powerpoint/2010/main" val="2930679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CE24-45D4-D04A-8E1D-A55502C43F19}"/>
              </a:ext>
            </a:extLst>
          </p:cNvPr>
          <p:cNvSpPr>
            <a:spLocks noGrp="1"/>
          </p:cNvSpPr>
          <p:nvPr>
            <p:ph type="title"/>
          </p:nvPr>
        </p:nvSpPr>
        <p:spPr/>
        <p:txBody>
          <a:bodyPr/>
          <a:lstStyle/>
          <a:p>
            <a:r>
              <a:rPr lang="en-US" dirty="0"/>
              <a:t>Treatment for COVID-19 disease</a:t>
            </a:r>
          </a:p>
        </p:txBody>
      </p:sp>
      <p:sp>
        <p:nvSpPr>
          <p:cNvPr id="3" name="Text Placeholder 2">
            <a:extLst>
              <a:ext uri="{FF2B5EF4-FFF2-40B4-BE49-F238E27FC236}">
                <a16:creationId xmlns:a16="http://schemas.microsoft.com/office/drawing/2014/main" id="{600FBF7D-A13D-E24A-ACF6-BED62734A2A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CB76F42-441D-994D-8194-125ABE1719B5}"/>
              </a:ext>
            </a:extLst>
          </p:cNvPr>
          <p:cNvSpPr>
            <a:spLocks noGrp="1"/>
          </p:cNvSpPr>
          <p:nvPr>
            <p:ph type="ftr" sz="quarter" idx="11"/>
          </p:nvPr>
        </p:nvSpPr>
        <p:spPr/>
        <p:txBody>
          <a:bodyPr/>
          <a:lstStyle/>
          <a:p>
            <a:pPr algn="r"/>
            <a:r>
              <a:rPr lang="en-US"/>
              <a:t>Overview of COVID-19 Vaccines &amp; 2020-21 Flu Vaccination Season </a:t>
            </a:r>
            <a:r>
              <a:rPr lang="en-US">
                <a:solidFill>
                  <a:schemeClr val="accent1"/>
                </a:solidFill>
              </a:rPr>
              <a:t>|</a:t>
            </a:r>
            <a:r>
              <a:rPr lang="en-US"/>
              <a:t>  </a:t>
            </a:r>
            <a:fld id="{08C3C7A2-50F5-1744-BD1D-D0E47CFB998F}" type="slidenum">
              <a:rPr lang="en-US" smtClean="0"/>
              <a:pPr algn="r"/>
              <a:t>31</a:t>
            </a:fld>
            <a:endParaRPr lang="en-US" dirty="0"/>
          </a:p>
        </p:txBody>
      </p:sp>
    </p:spTree>
    <p:extLst>
      <p:ext uri="{BB962C8B-B14F-4D97-AF65-F5344CB8AC3E}">
        <p14:creationId xmlns:p14="http://schemas.microsoft.com/office/powerpoint/2010/main" val="389288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5789-1F25-8B42-B16B-A054D08E624C}"/>
              </a:ext>
            </a:extLst>
          </p:cNvPr>
          <p:cNvSpPr>
            <a:spLocks noGrp="1"/>
          </p:cNvSpPr>
          <p:nvPr>
            <p:ph type="title"/>
          </p:nvPr>
        </p:nvSpPr>
        <p:spPr/>
        <p:txBody>
          <a:bodyPr/>
          <a:lstStyle/>
          <a:p>
            <a:r>
              <a:rPr lang="en-US" dirty="0"/>
              <a:t>Treatment for COVID-19 (1)</a:t>
            </a:r>
          </a:p>
        </p:txBody>
      </p:sp>
      <p:sp>
        <p:nvSpPr>
          <p:cNvPr id="3" name="Content Placeholder 2">
            <a:extLst>
              <a:ext uri="{FF2B5EF4-FFF2-40B4-BE49-F238E27FC236}">
                <a16:creationId xmlns:a16="http://schemas.microsoft.com/office/drawing/2014/main" id="{3ADBB899-1B70-3D46-ABAF-4D7B60D271CD}"/>
              </a:ext>
            </a:extLst>
          </p:cNvPr>
          <p:cNvSpPr>
            <a:spLocks noGrp="1"/>
          </p:cNvSpPr>
          <p:nvPr>
            <p:ph idx="1"/>
          </p:nvPr>
        </p:nvSpPr>
        <p:spPr/>
        <p:txBody>
          <a:bodyPr/>
          <a:lstStyle/>
          <a:p>
            <a:r>
              <a:rPr lang="en-US" dirty="0"/>
              <a:t>If you test positive for COVID-19 and have </a:t>
            </a:r>
            <a:r>
              <a:rPr lang="en-US" u="sng" dirty="0">
                <a:hlinkClick r:id="rId3"/>
              </a:rPr>
              <a:t>one or more health conditions</a:t>
            </a:r>
            <a:r>
              <a:rPr lang="en-US" dirty="0"/>
              <a:t> that increase your risk of becoming very sick, treatment may be available. </a:t>
            </a:r>
          </a:p>
          <a:p>
            <a:r>
              <a:rPr lang="en-US" dirty="0"/>
              <a:t>Contact a health professional right away after a positive test to determine if you may be eligible, even if your symptoms are mild right now. </a:t>
            </a:r>
          </a:p>
          <a:p>
            <a:r>
              <a:rPr lang="en-US" b="1" dirty="0"/>
              <a:t>Don’t delay: Treatment must be started within the first few days to be effective.</a:t>
            </a:r>
          </a:p>
        </p:txBody>
      </p:sp>
    </p:spTree>
    <p:extLst>
      <p:ext uri="{BB962C8B-B14F-4D97-AF65-F5344CB8AC3E}">
        <p14:creationId xmlns:p14="http://schemas.microsoft.com/office/powerpoint/2010/main" val="3450510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5789-1F25-8B42-B16B-A054D08E624C}"/>
              </a:ext>
            </a:extLst>
          </p:cNvPr>
          <p:cNvSpPr>
            <a:spLocks noGrp="1"/>
          </p:cNvSpPr>
          <p:nvPr>
            <p:ph type="title"/>
          </p:nvPr>
        </p:nvSpPr>
        <p:spPr/>
        <p:txBody>
          <a:bodyPr/>
          <a:lstStyle/>
          <a:p>
            <a:r>
              <a:rPr lang="en-US" dirty="0"/>
              <a:t>Treatment for COVID-19 (2)</a:t>
            </a:r>
          </a:p>
        </p:txBody>
      </p:sp>
      <p:sp>
        <p:nvSpPr>
          <p:cNvPr id="3" name="Content Placeholder 2">
            <a:extLst>
              <a:ext uri="{FF2B5EF4-FFF2-40B4-BE49-F238E27FC236}">
                <a16:creationId xmlns:a16="http://schemas.microsoft.com/office/drawing/2014/main" id="{3ADBB899-1B70-3D46-ABAF-4D7B60D271CD}"/>
              </a:ext>
            </a:extLst>
          </p:cNvPr>
          <p:cNvSpPr>
            <a:spLocks noGrp="1"/>
          </p:cNvSpPr>
          <p:nvPr>
            <p:ph idx="1"/>
          </p:nvPr>
        </p:nvSpPr>
        <p:spPr/>
        <p:txBody>
          <a:bodyPr/>
          <a:lstStyle/>
          <a:p>
            <a:pPr marL="0" indent="0">
              <a:buNone/>
            </a:pPr>
            <a:r>
              <a:rPr lang="en-US" b="1" dirty="0"/>
              <a:t>For people at high risk of disease progression, </a:t>
            </a:r>
            <a:r>
              <a:rPr lang="en-US" dirty="0"/>
              <a:t>the FDA has issued EUAs for a number of treatments for COVID-19.</a:t>
            </a:r>
          </a:p>
          <a:p>
            <a:r>
              <a:rPr lang="en-US" dirty="0"/>
              <a:t>Monoclonal antibody treatments could help the immune system recognize and respond more effectively to the virus.</a:t>
            </a:r>
          </a:p>
          <a:p>
            <a:r>
              <a:rPr lang="en-US" dirty="0"/>
              <a:t>Oral antiviral medications that target specific parts of the SARS-CoV-2 virus can help reduce its multiplication and spread through the patient’s body.</a:t>
            </a:r>
          </a:p>
          <a:p>
            <a:r>
              <a:rPr lang="en-US" dirty="0"/>
              <a:t>Some of these treatments may not be effective against the Omicron variant. Your healthcare provider will decide which, if any, of these treatments are appropriate to treat your illness.</a:t>
            </a:r>
          </a:p>
        </p:txBody>
      </p:sp>
    </p:spTree>
    <p:extLst>
      <p:ext uri="{BB962C8B-B14F-4D97-AF65-F5344CB8AC3E}">
        <p14:creationId xmlns:p14="http://schemas.microsoft.com/office/powerpoint/2010/main" val="3095019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A008-5234-B441-96F3-19F2A01DC83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DF5596FD-7C68-CB41-8631-9720B6F47B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4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7D74-9EEB-4543-B8AC-4E040FB945DA}"/>
              </a:ext>
            </a:extLst>
          </p:cNvPr>
          <p:cNvSpPr>
            <a:spLocks noGrp="1"/>
          </p:cNvSpPr>
          <p:nvPr>
            <p:ph type="title"/>
          </p:nvPr>
        </p:nvSpPr>
        <p:spPr/>
        <p:txBody>
          <a:bodyPr>
            <a:normAutofit fontScale="90000"/>
          </a:bodyPr>
          <a:lstStyle/>
          <a:p>
            <a:r>
              <a:rPr lang="en-US" dirty="0"/>
              <a:t>COVID-19 disease symptoms: can be mild to severe and develop 2-14 days after exposure</a:t>
            </a:r>
          </a:p>
        </p:txBody>
      </p:sp>
      <p:graphicFrame>
        <p:nvGraphicFramePr>
          <p:cNvPr id="5" name="TextBox 4">
            <a:extLst>
              <a:ext uri="{FF2B5EF4-FFF2-40B4-BE49-F238E27FC236}">
                <a16:creationId xmlns:a16="http://schemas.microsoft.com/office/drawing/2014/main" id="{98CB0F5E-FDC6-F84E-AED0-82C3B0088964}"/>
              </a:ext>
            </a:extLst>
          </p:cNvPr>
          <p:cNvGraphicFramePr/>
          <p:nvPr>
            <p:extLst>
              <p:ext uri="{D42A27DB-BD31-4B8C-83A1-F6EECF244321}">
                <p14:modId xmlns:p14="http://schemas.microsoft.com/office/powerpoint/2010/main" val="3506662747"/>
              </p:ext>
            </p:extLst>
          </p:nvPr>
        </p:nvGraphicFramePr>
        <p:xfrm>
          <a:off x="1266130" y="1872020"/>
          <a:ext cx="8934213" cy="4985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00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05CE-92C0-B94E-A8A4-D8A309D73548}"/>
              </a:ext>
            </a:extLst>
          </p:cNvPr>
          <p:cNvSpPr>
            <a:spLocks noGrp="1"/>
          </p:cNvSpPr>
          <p:nvPr>
            <p:ph type="title"/>
          </p:nvPr>
        </p:nvSpPr>
        <p:spPr/>
        <p:txBody>
          <a:bodyPr/>
          <a:lstStyle/>
          <a:p>
            <a:r>
              <a:rPr lang="en-US" dirty="0"/>
              <a:t>When to seek emergency medical attention</a:t>
            </a:r>
          </a:p>
        </p:txBody>
      </p:sp>
      <p:sp>
        <p:nvSpPr>
          <p:cNvPr id="3" name="Content Placeholder 2">
            <a:extLst>
              <a:ext uri="{FF2B5EF4-FFF2-40B4-BE49-F238E27FC236}">
                <a16:creationId xmlns:a16="http://schemas.microsoft.com/office/drawing/2014/main" id="{D5425370-7D9A-6942-9B2B-F8D054DA3BDD}"/>
              </a:ext>
            </a:extLst>
          </p:cNvPr>
          <p:cNvSpPr>
            <a:spLocks noGrp="1"/>
          </p:cNvSpPr>
          <p:nvPr>
            <p:ph idx="1"/>
          </p:nvPr>
        </p:nvSpPr>
        <p:spPr/>
        <p:txBody>
          <a:bodyPr/>
          <a:lstStyle/>
          <a:p>
            <a:pPr marL="0" indent="0">
              <a:buNone/>
            </a:pPr>
            <a:r>
              <a:rPr lang="en-US" dirty="0"/>
              <a:t>Look for emergency warning signs* for COVID-19. If someone is showing any of these signs, seek emergency care immediately:</a:t>
            </a:r>
          </a:p>
          <a:p>
            <a:r>
              <a:rPr lang="en-US" dirty="0"/>
              <a:t>Trouble breathing</a:t>
            </a:r>
          </a:p>
          <a:p>
            <a:r>
              <a:rPr lang="en-US" dirty="0"/>
              <a:t>Persistent pain or pressure in the chest</a:t>
            </a:r>
          </a:p>
          <a:p>
            <a:r>
              <a:rPr lang="en-US" dirty="0"/>
              <a:t>New confusion</a:t>
            </a:r>
          </a:p>
          <a:p>
            <a:r>
              <a:rPr lang="en-US" dirty="0"/>
              <a:t>Inability to wake or stay awake</a:t>
            </a:r>
          </a:p>
          <a:p>
            <a:r>
              <a:rPr lang="en-US" dirty="0"/>
              <a:t>Pale, gray, or blue-colored skin, lips, or nail beds, depending on skin tone</a:t>
            </a:r>
          </a:p>
          <a:p>
            <a:pPr marL="0" indent="0">
              <a:buNone/>
            </a:pPr>
            <a:r>
              <a:rPr lang="en-US" dirty="0"/>
              <a:t>*This list is not all possible symptoms. Please call your medical provider for any other symptoms that are severe or concerning to you.</a:t>
            </a:r>
          </a:p>
        </p:txBody>
      </p:sp>
    </p:spTree>
    <p:extLst>
      <p:ext uri="{BB962C8B-B14F-4D97-AF65-F5344CB8AC3E}">
        <p14:creationId xmlns:p14="http://schemas.microsoft.com/office/powerpoint/2010/main" val="364111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D7C7A-ACAA-1F4B-9A59-41B4D4FAD599}"/>
              </a:ext>
            </a:extLst>
          </p:cNvPr>
          <p:cNvPicPr>
            <a:picLocks noChangeAspect="1"/>
          </p:cNvPicPr>
          <p:nvPr/>
        </p:nvPicPr>
        <p:blipFill>
          <a:blip r:embed="rId3"/>
          <a:stretch>
            <a:fillRect/>
          </a:stretch>
        </p:blipFill>
        <p:spPr>
          <a:xfrm>
            <a:off x="3459463" y="0"/>
            <a:ext cx="5273073" cy="6858000"/>
          </a:xfrm>
          <a:prstGeom prst="rect">
            <a:avLst/>
          </a:prstGeom>
        </p:spPr>
      </p:pic>
    </p:spTree>
    <p:extLst>
      <p:ext uri="{BB962C8B-B14F-4D97-AF65-F5344CB8AC3E}">
        <p14:creationId xmlns:p14="http://schemas.microsoft.com/office/powerpoint/2010/main" val="386427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7CDEC05-90FF-2C4D-9265-EFF2D4DFEDD2}"/>
              </a:ext>
            </a:extLst>
          </p:cNvPr>
          <p:cNvGraphicFramePr>
            <a:graphicFrameLocks noGrp="1"/>
          </p:cNvGraphicFramePr>
          <p:nvPr>
            <p:extLst>
              <p:ext uri="{D42A27DB-BD31-4B8C-83A1-F6EECF244321}">
                <p14:modId xmlns:p14="http://schemas.microsoft.com/office/powerpoint/2010/main" val="3859991723"/>
              </p:ext>
            </p:extLst>
          </p:nvPr>
        </p:nvGraphicFramePr>
        <p:xfrm>
          <a:off x="330993" y="218281"/>
          <a:ext cx="11530013" cy="6421438"/>
        </p:xfrm>
        <a:graphic>
          <a:graphicData uri="http://schemas.openxmlformats.org/drawingml/2006/table">
            <a:tbl>
              <a:tblPr firstRow="1" bandRow="1">
                <a:tableStyleId>{5C22544A-7EE6-4342-B048-85BDC9FD1C3A}</a:tableStyleId>
              </a:tblPr>
              <a:tblGrid>
                <a:gridCol w="2042385">
                  <a:extLst>
                    <a:ext uri="{9D8B030D-6E8A-4147-A177-3AD203B41FA5}">
                      <a16:colId xmlns:a16="http://schemas.microsoft.com/office/drawing/2014/main" val="2055073814"/>
                    </a:ext>
                  </a:extLst>
                </a:gridCol>
                <a:gridCol w="2983100">
                  <a:extLst>
                    <a:ext uri="{9D8B030D-6E8A-4147-A177-3AD203B41FA5}">
                      <a16:colId xmlns:a16="http://schemas.microsoft.com/office/drawing/2014/main" val="21229674"/>
                    </a:ext>
                  </a:extLst>
                </a:gridCol>
                <a:gridCol w="3249545">
                  <a:extLst>
                    <a:ext uri="{9D8B030D-6E8A-4147-A177-3AD203B41FA5}">
                      <a16:colId xmlns:a16="http://schemas.microsoft.com/office/drawing/2014/main" val="831997422"/>
                    </a:ext>
                  </a:extLst>
                </a:gridCol>
                <a:gridCol w="3254983">
                  <a:extLst>
                    <a:ext uri="{9D8B030D-6E8A-4147-A177-3AD203B41FA5}">
                      <a16:colId xmlns:a16="http://schemas.microsoft.com/office/drawing/2014/main" val="963454894"/>
                    </a:ext>
                  </a:extLst>
                </a:gridCol>
              </a:tblGrid>
              <a:tr h="915130">
                <a:tc>
                  <a:txBody>
                    <a:bodyPr/>
                    <a:lstStyle/>
                    <a:p>
                      <a:pPr algn="l"/>
                      <a:endParaRPr lang="en-US" sz="1400"/>
                    </a:p>
                  </a:txBody>
                  <a:tcPr marL="72003" marR="72003" marT="36001" marB="36001"/>
                </a:tc>
                <a:tc>
                  <a:txBody>
                    <a:bodyPr/>
                    <a:lstStyle/>
                    <a:p>
                      <a:pPr algn="ctr"/>
                      <a:r>
                        <a:rPr lang="en-US" sz="2500" dirty="0"/>
                        <a:t>Flu</a:t>
                      </a:r>
                    </a:p>
                  </a:txBody>
                  <a:tcPr marL="72003" marR="72003" marT="36001" marB="36001"/>
                </a:tc>
                <a:tc>
                  <a:txBody>
                    <a:bodyPr/>
                    <a:lstStyle/>
                    <a:p>
                      <a:pPr algn="ctr"/>
                      <a:r>
                        <a:rPr lang="en-US" sz="2200" dirty="0"/>
                        <a:t>Similarities between Flu &amp; COVID-19</a:t>
                      </a:r>
                    </a:p>
                  </a:txBody>
                  <a:tcPr marL="72003" marR="72003" marT="36001" marB="36001"/>
                </a:tc>
                <a:tc>
                  <a:txBody>
                    <a:bodyPr/>
                    <a:lstStyle/>
                    <a:p>
                      <a:pPr algn="ctr"/>
                      <a:r>
                        <a:rPr lang="en-US" sz="2500" dirty="0"/>
                        <a:t>COVID-19</a:t>
                      </a:r>
                    </a:p>
                  </a:txBody>
                  <a:tcPr marL="72003" marR="72003" marT="36001" marB="36001"/>
                </a:tc>
                <a:extLst>
                  <a:ext uri="{0D108BD9-81ED-4DB2-BD59-A6C34878D82A}">
                    <a16:rowId xmlns:a16="http://schemas.microsoft.com/office/drawing/2014/main" val="1567633855"/>
                  </a:ext>
                </a:extLst>
              </a:tr>
              <a:tr h="390438">
                <a:tc>
                  <a:txBody>
                    <a:bodyPr/>
                    <a:lstStyle/>
                    <a:p>
                      <a:pPr algn="l"/>
                      <a:r>
                        <a:rPr lang="en-US" sz="1400" b="1" dirty="0"/>
                        <a:t>Caused by</a:t>
                      </a:r>
                    </a:p>
                  </a:txBody>
                  <a:tcPr marL="72003" marR="72003" marT="36001" marB="36001"/>
                </a:tc>
                <a:tc>
                  <a:txBody>
                    <a:bodyPr/>
                    <a:lstStyle/>
                    <a:p>
                      <a:pPr algn="l"/>
                      <a:r>
                        <a:rPr lang="en-US" sz="1400"/>
                        <a:t>Influenza virus</a:t>
                      </a:r>
                    </a:p>
                  </a:txBody>
                  <a:tcPr marL="72003" marR="72003" marT="36001" marB="36001"/>
                </a:tc>
                <a:tc>
                  <a:txBody>
                    <a:bodyPr/>
                    <a:lstStyle/>
                    <a:p>
                      <a:pPr algn="l"/>
                      <a:endParaRPr lang="en-US" sz="1400"/>
                    </a:p>
                  </a:txBody>
                  <a:tcPr marL="72003" marR="72003" marT="36001" marB="36001"/>
                </a:tc>
                <a:tc>
                  <a:txBody>
                    <a:bodyPr/>
                    <a:lstStyle/>
                    <a:p>
                      <a:pPr algn="l"/>
                      <a:r>
                        <a:rPr lang="en-US" sz="1400"/>
                        <a:t>SARS-CoV-2 </a:t>
                      </a:r>
                    </a:p>
                  </a:txBody>
                  <a:tcPr marL="72003" marR="72003" marT="36001" marB="36001"/>
                </a:tc>
                <a:extLst>
                  <a:ext uri="{0D108BD9-81ED-4DB2-BD59-A6C34878D82A}">
                    <a16:rowId xmlns:a16="http://schemas.microsoft.com/office/drawing/2014/main" val="1850148943"/>
                  </a:ext>
                </a:extLst>
              </a:tr>
              <a:tr h="1455266">
                <a:tc>
                  <a:txBody>
                    <a:bodyPr/>
                    <a:lstStyle/>
                    <a:p>
                      <a:pPr algn="l"/>
                      <a:r>
                        <a:rPr lang="en-US" sz="1400" b="1" dirty="0"/>
                        <a:t>Spread by</a:t>
                      </a:r>
                    </a:p>
                  </a:txBody>
                  <a:tcPr marL="72003" marR="72003" marT="36001" marB="36001"/>
                </a:tc>
                <a:tc>
                  <a:txBody>
                    <a:bodyPr/>
                    <a:lstStyle/>
                    <a:p>
                      <a:pPr algn="l"/>
                      <a:endParaRPr lang="en-US" sz="1400"/>
                    </a:p>
                  </a:txBody>
                  <a:tcPr marL="72003" marR="72003" marT="36001" marB="36001"/>
                </a:tc>
                <a:tc>
                  <a:txBody>
                    <a:bodyPr/>
                    <a:lstStyle/>
                    <a:p>
                      <a:pPr marL="285750" indent="-285750" algn="l">
                        <a:buFont typeface="Arial" panose="020B0604020202020204" pitchFamily="34" charset="0"/>
                        <a:buChar char="•"/>
                      </a:pPr>
                      <a:r>
                        <a:rPr lang="en-US" sz="1400" dirty="0"/>
                        <a:t>Tiny droplets from coughing, sneezing, and/or talking</a:t>
                      </a:r>
                    </a:p>
                    <a:p>
                      <a:pPr marL="285750" indent="-285750" algn="l">
                        <a:buFont typeface="Arial" panose="020B0604020202020204" pitchFamily="34" charset="0"/>
                        <a:buChar char="•"/>
                      </a:pPr>
                      <a:r>
                        <a:rPr lang="en-US" sz="1400" dirty="0"/>
                        <a:t>Touching a surface or object that has the virus and then touching your mouth, nose, or eyes</a:t>
                      </a:r>
                    </a:p>
                  </a:txBody>
                  <a:tcPr marL="72003" marR="72003" marT="36001" marB="36001"/>
                </a:tc>
                <a:tc>
                  <a:txBody>
                    <a:bodyPr/>
                    <a:lstStyle/>
                    <a:p>
                      <a:pPr algn="l"/>
                      <a:endParaRPr lang="en-US" sz="1400" dirty="0"/>
                    </a:p>
                  </a:txBody>
                  <a:tcPr marL="72003" marR="72003" marT="36001" marB="36001"/>
                </a:tc>
                <a:extLst>
                  <a:ext uri="{0D108BD9-81ED-4DB2-BD59-A6C34878D82A}">
                    <a16:rowId xmlns:a16="http://schemas.microsoft.com/office/drawing/2014/main" val="3249224577"/>
                  </a:ext>
                </a:extLst>
              </a:tr>
              <a:tr h="2520094">
                <a:tc>
                  <a:txBody>
                    <a:bodyPr/>
                    <a:lstStyle/>
                    <a:p>
                      <a:pPr algn="l"/>
                      <a:r>
                        <a:rPr lang="en-US" sz="1400" b="1" dirty="0"/>
                        <a:t>Symptoms</a:t>
                      </a:r>
                    </a:p>
                  </a:txBody>
                  <a:tcPr marL="72003" marR="72003" marT="36001" marB="36001"/>
                </a:tc>
                <a:tc>
                  <a:txBody>
                    <a:bodyPr/>
                    <a:lstStyle/>
                    <a:p>
                      <a:pPr marL="285750" indent="-285750" algn="l">
                        <a:buFont typeface="Arial" panose="020B0604020202020204" pitchFamily="34" charset="0"/>
                        <a:buChar char="•"/>
                      </a:pPr>
                      <a:r>
                        <a:rPr lang="en-US" sz="1400" dirty="0"/>
                        <a:t>Not everyone has a fever</a:t>
                      </a:r>
                    </a:p>
                    <a:p>
                      <a:pPr marL="285750" indent="-285750" algn="l">
                        <a:buFont typeface="Arial" panose="020B0604020202020204" pitchFamily="34" charset="0"/>
                        <a:buChar char="•"/>
                      </a:pPr>
                      <a:r>
                        <a:rPr lang="en-US" sz="1400" dirty="0"/>
                        <a:t>Most people show symptoms in 1 to 4 days</a:t>
                      </a:r>
                    </a:p>
                  </a:txBody>
                  <a:tcPr marL="72003" marR="72003" marT="36001" marB="36001"/>
                </a:tc>
                <a:tc>
                  <a:txBody>
                    <a:bodyPr/>
                    <a:lstStyle/>
                    <a:p>
                      <a:pPr marL="285750" indent="-285750" algn="l">
                        <a:buFont typeface="Arial" panose="020B0604020202020204" pitchFamily="34" charset="0"/>
                        <a:buChar char="•"/>
                      </a:pPr>
                      <a:r>
                        <a:rPr lang="en-US" sz="1400" dirty="0"/>
                        <a:t>Fever/chills</a:t>
                      </a:r>
                    </a:p>
                    <a:p>
                      <a:pPr marL="285750" indent="-285750" algn="l">
                        <a:buFont typeface="Arial" panose="020B0604020202020204" pitchFamily="34" charset="0"/>
                        <a:buChar char="•"/>
                      </a:pPr>
                      <a:r>
                        <a:rPr lang="en-US" sz="1400" dirty="0"/>
                        <a:t>Cough</a:t>
                      </a:r>
                    </a:p>
                    <a:p>
                      <a:pPr marL="285750" indent="-285750" algn="l">
                        <a:buFont typeface="Arial" panose="020B0604020202020204" pitchFamily="34" charset="0"/>
                        <a:buChar char="•"/>
                      </a:pPr>
                      <a:r>
                        <a:rPr lang="en-US" sz="1400" dirty="0"/>
                        <a:t>Sore throat</a:t>
                      </a:r>
                    </a:p>
                    <a:p>
                      <a:pPr marL="285750" indent="-285750" algn="l">
                        <a:buFont typeface="Arial" panose="020B0604020202020204" pitchFamily="34" charset="0"/>
                        <a:buChar char="•"/>
                      </a:pPr>
                      <a:r>
                        <a:rPr lang="en-US" sz="1400" dirty="0"/>
                        <a:t>Runny/stuffy nose</a:t>
                      </a:r>
                    </a:p>
                    <a:p>
                      <a:pPr marL="285750" indent="-285750" algn="l">
                        <a:buFont typeface="Arial" panose="020B0604020202020204" pitchFamily="34" charset="0"/>
                        <a:buChar char="•"/>
                      </a:pPr>
                      <a:r>
                        <a:rPr lang="en-US" sz="1400" dirty="0"/>
                        <a:t>Muscle/body aches</a:t>
                      </a:r>
                    </a:p>
                    <a:p>
                      <a:pPr marL="285750" indent="-285750" algn="l">
                        <a:buFont typeface="Arial" panose="020B0604020202020204" pitchFamily="34" charset="0"/>
                        <a:buChar char="•"/>
                      </a:pPr>
                      <a:r>
                        <a:rPr lang="en-US" sz="1400" dirty="0"/>
                        <a:t>Headache</a:t>
                      </a:r>
                    </a:p>
                    <a:p>
                      <a:pPr marL="285750" indent="-285750" algn="l">
                        <a:buFont typeface="Arial" panose="020B0604020202020204" pitchFamily="34" charset="0"/>
                        <a:buChar char="•"/>
                      </a:pPr>
                      <a:r>
                        <a:rPr lang="en-US" sz="1400" dirty="0"/>
                        <a:t>Fatigue</a:t>
                      </a:r>
                    </a:p>
                    <a:p>
                      <a:pPr marL="285750" indent="-285750" algn="l">
                        <a:buFont typeface="Arial" panose="020B0604020202020204" pitchFamily="34" charset="0"/>
                        <a:buChar char="•"/>
                      </a:pPr>
                      <a:r>
                        <a:rPr lang="en-US" sz="1400" dirty="0"/>
                        <a:t>Vomiting/diarrhea</a:t>
                      </a:r>
                    </a:p>
                    <a:p>
                      <a:pPr marL="285750" indent="-285750" algn="l">
                        <a:buFont typeface="Arial" panose="020B0604020202020204" pitchFamily="34" charset="0"/>
                        <a:buChar char="•"/>
                      </a:pPr>
                      <a:r>
                        <a:rPr lang="en-US" sz="1400" dirty="0"/>
                        <a:t>Shortness of breath</a:t>
                      </a:r>
                    </a:p>
                  </a:txBody>
                  <a:tcPr marL="72003" marR="72003" marT="36001" marB="36001"/>
                </a:tc>
                <a:tc>
                  <a:txBody>
                    <a:bodyPr/>
                    <a:lstStyle/>
                    <a:p>
                      <a:pPr marL="285750" indent="-285750" algn="l">
                        <a:buFont typeface="Arial" panose="020B0604020202020204" pitchFamily="34" charset="0"/>
                        <a:buChar char="•"/>
                      </a:pPr>
                      <a:r>
                        <a:rPr lang="en-US" sz="1400" dirty="0"/>
                        <a:t>Loss of smell/taste</a:t>
                      </a:r>
                    </a:p>
                    <a:p>
                      <a:pPr marL="285750" indent="-285750" algn="l">
                        <a:buFont typeface="Arial" panose="020B0604020202020204" pitchFamily="34" charset="0"/>
                        <a:buChar char="•"/>
                      </a:pPr>
                      <a:r>
                        <a:rPr lang="en-US" sz="1400" dirty="0"/>
                        <a:t>COVID toes</a:t>
                      </a:r>
                    </a:p>
                    <a:p>
                      <a:pPr marL="285750" indent="-285750" algn="l">
                        <a:buFont typeface="Arial" panose="020B0604020202020204" pitchFamily="34" charset="0"/>
                        <a:buChar char="•"/>
                      </a:pPr>
                      <a:r>
                        <a:rPr lang="en-US" sz="1400" dirty="0"/>
                        <a:t>Can take longer for someone to show symptoms (up to 5 days; range 2 to 14 days)</a:t>
                      </a:r>
                    </a:p>
                  </a:txBody>
                  <a:tcPr marL="72003" marR="72003" marT="36001" marB="36001"/>
                </a:tc>
                <a:extLst>
                  <a:ext uri="{0D108BD9-81ED-4DB2-BD59-A6C34878D82A}">
                    <a16:rowId xmlns:a16="http://schemas.microsoft.com/office/drawing/2014/main" val="3286931282"/>
                  </a:ext>
                </a:extLst>
              </a:tr>
              <a:tr h="1140510">
                <a:tc>
                  <a:txBody>
                    <a:bodyPr/>
                    <a:lstStyle/>
                    <a:p>
                      <a:pPr algn="l"/>
                      <a:r>
                        <a:rPr lang="en-US" sz="1400" b="1" dirty="0"/>
                        <a:t>Spread and duration of illness</a:t>
                      </a:r>
                    </a:p>
                  </a:txBody>
                  <a:tcPr marL="72003" marR="72003" marT="36001" marB="36001"/>
                </a:tc>
                <a:tc>
                  <a:txBody>
                    <a:bodyPr/>
                    <a:lstStyle/>
                    <a:p>
                      <a:pPr marL="285750" indent="-285750" algn="l">
                        <a:buFont typeface="Arial" panose="020B0604020202020204" pitchFamily="34" charset="0"/>
                        <a:buChar char="•"/>
                      </a:pPr>
                      <a:r>
                        <a:rPr lang="en-US" sz="1400" dirty="0"/>
                        <a:t>Can last 7-10 days</a:t>
                      </a:r>
                    </a:p>
                    <a:p>
                      <a:pPr marL="285750" indent="-285750" algn="l">
                        <a:buFont typeface="Arial" panose="020B0604020202020204" pitchFamily="34" charset="0"/>
                        <a:buChar char="•"/>
                      </a:pPr>
                      <a:r>
                        <a:rPr lang="en-US" sz="1400" dirty="0"/>
                        <a:t>Contagious from 1 day prior to 7 days after testing positive</a:t>
                      </a:r>
                    </a:p>
                  </a:txBody>
                  <a:tcPr marL="72003" marR="72003" marT="36001" marB="36001"/>
                </a:tc>
                <a:tc>
                  <a:txBody>
                    <a:bodyPr/>
                    <a:lstStyle/>
                    <a:p>
                      <a:pPr algn="l"/>
                      <a:endParaRPr lang="en-US" sz="1400"/>
                    </a:p>
                  </a:txBody>
                  <a:tcPr marL="72003" marR="72003" marT="36001" marB="36001"/>
                </a:tc>
                <a:tc>
                  <a:txBody>
                    <a:bodyPr/>
                    <a:lstStyle/>
                    <a:p>
                      <a:pPr marL="285750" indent="-285750" algn="l">
                        <a:buFont typeface="Arial" panose="020B0604020202020204" pitchFamily="34" charset="0"/>
                        <a:buChar char="•"/>
                      </a:pPr>
                      <a:r>
                        <a:rPr lang="en-US" sz="1400" dirty="0"/>
                        <a:t>Duration of illness varies</a:t>
                      </a:r>
                    </a:p>
                    <a:p>
                      <a:pPr marL="285750" indent="-285750" algn="l">
                        <a:buFont typeface="Arial" panose="020B0604020202020204" pitchFamily="34" charset="0"/>
                        <a:buChar char="•"/>
                      </a:pPr>
                      <a:r>
                        <a:rPr lang="en-US" sz="1400" dirty="0"/>
                        <a:t>More contagious than flu</a:t>
                      </a:r>
                    </a:p>
                    <a:p>
                      <a:pPr marL="285750" indent="-285750" algn="l">
                        <a:buFont typeface="Arial" panose="020B0604020202020204" pitchFamily="34" charset="0"/>
                        <a:buChar char="•"/>
                      </a:pPr>
                      <a:r>
                        <a:rPr lang="en-US" sz="1400" dirty="0"/>
                        <a:t>Contagious from 2 days prior to 10 days after testing positive</a:t>
                      </a:r>
                    </a:p>
                  </a:txBody>
                  <a:tcPr marL="72003" marR="72003" marT="36001" marB="36001"/>
                </a:tc>
                <a:extLst>
                  <a:ext uri="{0D108BD9-81ED-4DB2-BD59-A6C34878D82A}">
                    <a16:rowId xmlns:a16="http://schemas.microsoft.com/office/drawing/2014/main" val="1730702766"/>
                  </a:ext>
                </a:extLst>
              </a:tr>
            </a:tbl>
          </a:graphicData>
        </a:graphic>
      </p:graphicFrame>
    </p:spTree>
    <p:extLst>
      <p:ext uri="{BB962C8B-B14F-4D97-AF65-F5344CB8AC3E}">
        <p14:creationId xmlns:p14="http://schemas.microsoft.com/office/powerpoint/2010/main" val="13801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lorful icons of people with virus floating around them">
            <a:extLst>
              <a:ext uri="{FF2B5EF4-FFF2-40B4-BE49-F238E27FC236}">
                <a16:creationId xmlns:a16="http://schemas.microsoft.com/office/drawing/2014/main" id="{4AC095BA-6870-4E43-A7EE-0C10E1D51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42" y="0"/>
            <a:ext cx="12010489" cy="2725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4">
            <a:extLst>
              <a:ext uri="{FF2B5EF4-FFF2-40B4-BE49-F238E27FC236}">
                <a16:creationId xmlns:a16="http://schemas.microsoft.com/office/drawing/2014/main" id="{A62EFBFE-F592-4DB4-9CA7-D6BD796FBC24}"/>
              </a:ext>
            </a:extLst>
          </p:cNvPr>
          <p:cNvGraphicFramePr>
            <a:graphicFrameLocks noGrp="1"/>
          </p:cNvGraphicFramePr>
          <p:nvPr/>
        </p:nvGraphicFramePr>
        <p:xfrm>
          <a:off x="102742" y="2354598"/>
          <a:ext cx="12010488" cy="4458613"/>
        </p:xfrm>
        <a:graphic>
          <a:graphicData uri="http://schemas.openxmlformats.org/drawingml/2006/table">
            <a:tbl>
              <a:tblPr firstRow="1" bandRow="1">
                <a:tableStyleId>{5C22544A-7EE6-4342-B048-85BDC9FD1C3A}</a:tableStyleId>
              </a:tblPr>
              <a:tblGrid>
                <a:gridCol w="3002622">
                  <a:extLst>
                    <a:ext uri="{9D8B030D-6E8A-4147-A177-3AD203B41FA5}">
                      <a16:colId xmlns:a16="http://schemas.microsoft.com/office/drawing/2014/main" val="2055073814"/>
                    </a:ext>
                  </a:extLst>
                </a:gridCol>
                <a:gridCol w="3002622">
                  <a:extLst>
                    <a:ext uri="{9D8B030D-6E8A-4147-A177-3AD203B41FA5}">
                      <a16:colId xmlns:a16="http://schemas.microsoft.com/office/drawing/2014/main" val="21229674"/>
                    </a:ext>
                  </a:extLst>
                </a:gridCol>
                <a:gridCol w="3002622">
                  <a:extLst>
                    <a:ext uri="{9D8B030D-6E8A-4147-A177-3AD203B41FA5}">
                      <a16:colId xmlns:a16="http://schemas.microsoft.com/office/drawing/2014/main" val="831997422"/>
                    </a:ext>
                  </a:extLst>
                </a:gridCol>
                <a:gridCol w="3002622">
                  <a:extLst>
                    <a:ext uri="{9D8B030D-6E8A-4147-A177-3AD203B41FA5}">
                      <a16:colId xmlns:a16="http://schemas.microsoft.com/office/drawing/2014/main" val="963454894"/>
                    </a:ext>
                  </a:extLst>
                </a:gridCol>
              </a:tblGrid>
              <a:tr h="567145">
                <a:tc>
                  <a:txBody>
                    <a:bodyPr/>
                    <a:lstStyle/>
                    <a:p>
                      <a:endParaRPr lang="en-US"/>
                    </a:p>
                  </a:txBody>
                  <a:tcPr/>
                </a:tc>
                <a:tc>
                  <a:txBody>
                    <a:bodyPr/>
                    <a:lstStyle/>
                    <a:p>
                      <a:pPr algn="ctr"/>
                      <a:r>
                        <a:rPr lang="en-US" sz="2400" dirty="0"/>
                        <a:t>Flu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t>Similarities between Flu &amp; COVID-19</a:t>
                      </a:r>
                    </a:p>
                  </a:txBody>
                  <a:tcPr/>
                </a:tc>
                <a:tc>
                  <a:txBody>
                    <a:bodyPr/>
                    <a:lstStyle/>
                    <a:p>
                      <a:pPr algn="ctr"/>
                      <a:r>
                        <a:rPr lang="en-US" sz="2400" dirty="0"/>
                        <a:t>COVID-19</a:t>
                      </a:r>
                    </a:p>
                  </a:txBody>
                  <a:tcPr/>
                </a:tc>
                <a:extLst>
                  <a:ext uri="{0D108BD9-81ED-4DB2-BD59-A6C34878D82A}">
                    <a16:rowId xmlns:a16="http://schemas.microsoft.com/office/drawing/2014/main" val="1567633855"/>
                  </a:ext>
                </a:extLst>
              </a:tr>
              <a:tr h="1782455">
                <a:tc>
                  <a:txBody>
                    <a:bodyPr/>
                    <a:lstStyle/>
                    <a:p>
                      <a:r>
                        <a:rPr lang="en-US" b="1" dirty="0"/>
                        <a:t>Complications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Ear infections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Sinus infections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Pneumonia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285750" indent="-285750">
                        <a:buFont typeface="Arial" panose="020B0604020202020204" pitchFamily="34" charset="0"/>
                        <a:buChar char="•"/>
                      </a:pPr>
                      <a:r>
                        <a:rPr lang="en-US" dirty="0"/>
                        <a:t>Negatively impacts pre-existing chronic conditions like asthma, heart disease, and diabetes</a:t>
                      </a:r>
                    </a:p>
                    <a:p>
                      <a:pPr marL="285750" indent="-285750">
                        <a:buFont typeface="Arial" panose="020B0604020202020204" pitchFamily="34" charset="0"/>
                        <a:buChar char="•"/>
                      </a:pPr>
                      <a:r>
                        <a:rPr lang="en-US" dirty="0"/>
                        <a:t>May require hospitalization</a:t>
                      </a:r>
                    </a:p>
                    <a:p>
                      <a:pPr marL="285750" indent="-285750">
                        <a:buFont typeface="Arial" panose="020B0604020202020204" pitchFamily="34" charset="0"/>
                        <a:buChar char="•"/>
                      </a:pPr>
                      <a:r>
                        <a:rPr lang="en-US" dirty="0"/>
                        <a:t>Can be deadly</a:t>
                      </a:r>
                    </a:p>
                  </a:txBody>
                  <a:tcPr/>
                </a:tc>
                <a:tc>
                  <a:txBody>
                    <a:bodyPr/>
                    <a:lstStyle/>
                    <a:p>
                      <a:pPr marL="285750" indent="-285750">
                        <a:buFont typeface="Arial" panose="020B0604020202020204" pitchFamily="34" charset="0"/>
                        <a:buChar char="•"/>
                      </a:pPr>
                      <a:r>
                        <a:rPr lang="en-US" dirty="0"/>
                        <a:t>Blood clots</a:t>
                      </a:r>
                    </a:p>
                    <a:p>
                      <a:pPr marL="285750" indent="-285750">
                        <a:buFont typeface="Arial" panose="020B0604020202020204" pitchFamily="34" charset="0"/>
                        <a:buChar char="•"/>
                      </a:pPr>
                      <a:r>
                        <a:rPr lang="en-US" dirty="0"/>
                        <a:t>Complications with major organs</a:t>
                      </a:r>
                    </a:p>
                    <a:p>
                      <a:pPr marL="285750" indent="-285750">
                        <a:buFont typeface="Arial" panose="020B0604020202020204" pitchFamily="34" charset="0"/>
                        <a:buChar char="•"/>
                      </a:pPr>
                      <a:r>
                        <a:rPr lang="en-US" dirty="0"/>
                        <a:t>MISC </a:t>
                      </a:r>
                    </a:p>
                    <a:p>
                      <a:pPr marL="285750" indent="-285750">
                        <a:buFont typeface="Arial" panose="020B0604020202020204" pitchFamily="34" charset="0"/>
                        <a:buChar char="•"/>
                      </a:pPr>
                      <a:r>
                        <a:rPr lang="en-US" dirty="0"/>
                        <a:t>Post COVID symptoms (fatigue, etc.)</a:t>
                      </a:r>
                    </a:p>
                  </a:txBody>
                  <a:tcPr/>
                </a:tc>
                <a:extLst>
                  <a:ext uri="{0D108BD9-81ED-4DB2-BD59-A6C34878D82A}">
                    <a16:rowId xmlns:a16="http://schemas.microsoft.com/office/drawing/2014/main" val="2223308736"/>
                  </a:ext>
                </a:extLst>
              </a:tr>
              <a:tr h="1296331">
                <a:tc>
                  <a:txBody>
                    <a:bodyPr/>
                    <a:lstStyle/>
                    <a:p>
                      <a:r>
                        <a:rPr lang="en-US" b="1" dirty="0"/>
                        <a:t>Who is at high risk for complications?</a:t>
                      </a:r>
                    </a:p>
                  </a:txBody>
                  <a:tcPr/>
                </a:tc>
                <a:tc>
                  <a:txBody>
                    <a:bodyPr/>
                    <a:lstStyle/>
                    <a:p>
                      <a:pPr marL="285750" indent="-285750">
                        <a:buFont typeface="Arial" panose="020B0604020202020204" pitchFamily="34" charset="0"/>
                        <a:buChar char="•"/>
                      </a:pPr>
                      <a:r>
                        <a:rPr lang="en-US" dirty="0"/>
                        <a:t>65+</a:t>
                      </a:r>
                    </a:p>
                    <a:p>
                      <a:pPr marL="285750" indent="-285750">
                        <a:buFont typeface="Arial" panose="020B0604020202020204" pitchFamily="34" charset="0"/>
                        <a:buChar char="•"/>
                      </a:pPr>
                      <a:r>
                        <a:rPr lang="en-US" dirty="0"/>
                        <a:t>Young children</a:t>
                      </a:r>
                    </a:p>
                    <a:p>
                      <a:pPr marL="285750" indent="-285750">
                        <a:buFont typeface="Arial" panose="020B0604020202020204" pitchFamily="34" charset="0"/>
                        <a:buChar char="•"/>
                      </a:pPr>
                      <a:r>
                        <a:rPr lang="en-US" dirty="0"/>
                        <a:t>Individuals with chronic illnesses</a:t>
                      </a:r>
                    </a:p>
                  </a:txBody>
                  <a:tcPr/>
                </a:tc>
                <a:tc>
                  <a:txBody>
                    <a:bodyPr/>
                    <a:lstStyle/>
                    <a:p>
                      <a:r>
                        <a:rPr lang="en-US" b="0" dirty="0"/>
                        <a:t>Everyone</a:t>
                      </a:r>
                    </a:p>
                  </a:txBody>
                  <a:tcPr/>
                </a:tc>
                <a:tc>
                  <a:txBody>
                    <a:bodyPr/>
                    <a:lstStyle/>
                    <a:p>
                      <a:r>
                        <a:rPr lang="en-US" dirty="0"/>
                        <a:t>Individuals with:</a:t>
                      </a:r>
                    </a:p>
                    <a:p>
                      <a:pPr marL="285750" indent="-285750">
                        <a:buFont typeface="Arial" panose="020B0604020202020204" pitchFamily="34" charset="0"/>
                        <a:buChar char="•"/>
                      </a:pPr>
                      <a:r>
                        <a:rPr lang="en-US" dirty="0"/>
                        <a:t>Chronic illnesses </a:t>
                      </a:r>
                    </a:p>
                    <a:p>
                      <a:pPr marL="285750" indent="-285750">
                        <a:buFont typeface="Arial" panose="020B0604020202020204" pitchFamily="34" charset="0"/>
                        <a:buChar char="•"/>
                      </a:pPr>
                      <a:r>
                        <a:rPr lang="en-US" dirty="0"/>
                        <a:t>Obesity</a:t>
                      </a:r>
                    </a:p>
                    <a:p>
                      <a:pPr marL="285750" indent="-285750">
                        <a:buFont typeface="Arial" panose="020B0604020202020204" pitchFamily="34" charset="0"/>
                        <a:buChar char="•"/>
                      </a:pPr>
                      <a:r>
                        <a:rPr lang="en-US" dirty="0"/>
                        <a:t>Immunosuppression</a:t>
                      </a:r>
                    </a:p>
                  </a:txBody>
                  <a:tcPr/>
                </a:tc>
                <a:extLst>
                  <a:ext uri="{0D108BD9-81ED-4DB2-BD59-A6C34878D82A}">
                    <a16:rowId xmlns:a16="http://schemas.microsoft.com/office/drawing/2014/main" val="2251263478"/>
                  </a:ext>
                </a:extLst>
              </a:tr>
              <a:tr h="388602">
                <a:tc>
                  <a:txBody>
                    <a:bodyPr/>
                    <a:lstStyle/>
                    <a:p>
                      <a:r>
                        <a:rPr lang="en-US" b="1" dirty="0"/>
                        <a:t>Is there a vaccine?</a:t>
                      </a:r>
                    </a:p>
                  </a:txBody>
                  <a:tcPr/>
                </a:tc>
                <a:tc>
                  <a:txBody>
                    <a:bodyPr/>
                    <a:lstStyle/>
                    <a:p>
                      <a:r>
                        <a:rPr lang="en-US" dirty="0"/>
                        <a:t>YES</a:t>
                      </a:r>
                    </a:p>
                  </a:txBody>
                  <a:tcPr/>
                </a:tc>
                <a:tc>
                  <a:txBody>
                    <a:bodyPr/>
                    <a:lstStyle/>
                    <a:p>
                      <a:endParaRPr lang="en-US" dirty="0"/>
                    </a:p>
                  </a:txBody>
                  <a:tcPr/>
                </a:tc>
                <a:tc>
                  <a:txBody>
                    <a:bodyPr/>
                    <a:lstStyle/>
                    <a:p>
                      <a:r>
                        <a:rPr lang="en-US" dirty="0"/>
                        <a:t>YES</a:t>
                      </a:r>
                    </a:p>
                  </a:txBody>
                  <a:tcPr/>
                </a:tc>
                <a:extLst>
                  <a:ext uri="{0D108BD9-81ED-4DB2-BD59-A6C34878D82A}">
                    <a16:rowId xmlns:a16="http://schemas.microsoft.com/office/drawing/2014/main" val="146398533"/>
                  </a:ext>
                </a:extLst>
              </a:tr>
            </a:tbl>
          </a:graphicData>
        </a:graphic>
      </p:graphicFrame>
    </p:spTree>
    <p:extLst>
      <p:ext uri="{BB962C8B-B14F-4D97-AF65-F5344CB8AC3E}">
        <p14:creationId xmlns:p14="http://schemas.microsoft.com/office/powerpoint/2010/main" val="38936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7E27-122E-9446-B899-DB3653068210}"/>
              </a:ext>
            </a:extLst>
          </p:cNvPr>
          <p:cNvSpPr>
            <a:spLocks noGrp="1"/>
          </p:cNvSpPr>
          <p:nvPr>
            <p:ph type="title"/>
          </p:nvPr>
        </p:nvSpPr>
        <p:spPr/>
        <p:txBody>
          <a:bodyPr/>
          <a:lstStyle/>
          <a:p>
            <a:r>
              <a:rPr lang="en-US" dirty="0"/>
              <a:t>COVID-19 variants (1)</a:t>
            </a:r>
          </a:p>
        </p:txBody>
      </p:sp>
      <p:sp>
        <p:nvSpPr>
          <p:cNvPr id="3" name="Content Placeholder 2">
            <a:extLst>
              <a:ext uri="{FF2B5EF4-FFF2-40B4-BE49-F238E27FC236}">
                <a16:creationId xmlns:a16="http://schemas.microsoft.com/office/drawing/2014/main" id="{7AC2269D-0ED2-2F4B-9FCA-8E3D6F99FB98}"/>
              </a:ext>
            </a:extLst>
          </p:cNvPr>
          <p:cNvSpPr>
            <a:spLocks noGrp="1"/>
          </p:cNvSpPr>
          <p:nvPr>
            <p:ph idx="1"/>
          </p:nvPr>
        </p:nvSpPr>
        <p:spPr/>
        <p:txBody>
          <a:bodyPr>
            <a:normAutofit/>
          </a:bodyPr>
          <a:lstStyle/>
          <a:p>
            <a:r>
              <a:rPr lang="en-US" dirty="0"/>
              <a:t>Viruses constantly change by mutating, which is how they spread and survive—some emerge and then disappear, while others persist. These changes cause viral variants.</a:t>
            </a:r>
          </a:p>
          <a:p>
            <a:r>
              <a:rPr lang="en-US" dirty="0"/>
              <a:t>Multiple COVID-19 variants are circulating globally</a:t>
            </a:r>
          </a:p>
          <a:p>
            <a:r>
              <a:rPr lang="en-US" dirty="0"/>
              <a:t>CDC is studying them quickly to understand whether the variants</a:t>
            </a:r>
          </a:p>
          <a:p>
            <a:pPr lvl="1"/>
            <a:r>
              <a:rPr lang="en-US" dirty="0"/>
              <a:t>Spread more easily from person to person</a:t>
            </a:r>
          </a:p>
          <a:p>
            <a:pPr lvl="1"/>
            <a:r>
              <a:rPr lang="en-US" dirty="0"/>
              <a:t>Cause milder or more severe disease in people</a:t>
            </a:r>
          </a:p>
          <a:p>
            <a:pPr lvl="1"/>
            <a:r>
              <a:rPr lang="en-US" dirty="0"/>
              <a:t>Are detected by currently available viral tests</a:t>
            </a:r>
          </a:p>
          <a:p>
            <a:pPr lvl="1"/>
            <a:r>
              <a:rPr lang="en-US" dirty="0"/>
              <a:t>Respond to medicines currently being used to treat people for COVID-19</a:t>
            </a:r>
          </a:p>
          <a:p>
            <a:pPr lvl="1"/>
            <a:r>
              <a:rPr lang="en-US" dirty="0"/>
              <a:t>Change the effectiveness of COVID-19 vaccines</a:t>
            </a:r>
          </a:p>
        </p:txBody>
      </p:sp>
    </p:spTree>
    <p:extLst>
      <p:ext uri="{BB962C8B-B14F-4D97-AF65-F5344CB8AC3E}">
        <p14:creationId xmlns:p14="http://schemas.microsoft.com/office/powerpoint/2010/main" val="4052617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20CA019E6D83468B49A8C1ACE4E28C" ma:contentTypeVersion="12" ma:contentTypeDescription="Create a new document." ma:contentTypeScope="" ma:versionID="ac6f58f4dff5d52036de37cae6d06f8f">
  <xsd:schema xmlns:xsd="http://www.w3.org/2001/XMLSchema" xmlns:xs="http://www.w3.org/2001/XMLSchema" xmlns:p="http://schemas.microsoft.com/office/2006/metadata/properties" xmlns:ns2="e799f2bb-61d9-4c67-b79c-06381e063e2e" xmlns:ns3="2ceb403e-feb1-4214-b2c0-f8373a89cec3" targetNamespace="http://schemas.microsoft.com/office/2006/metadata/properties" ma:root="true" ma:fieldsID="99cfece2864930e0a3b09ce1d5e91795" ns2:_="" ns3:_="">
    <xsd:import namespace="e799f2bb-61d9-4c67-b79c-06381e063e2e"/>
    <xsd:import namespace="2ceb403e-feb1-4214-b2c0-f8373a89ce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9f2bb-61d9-4c67-b79c-06381e063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eb403e-feb1-4214-b2c0-f8373a89ce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ceb403e-feb1-4214-b2c0-f8373a89cec3">
      <UserInfo>
        <DisplayName>Trevor Jennings</DisplayName>
        <AccountId>117</AccountId>
        <AccountType/>
      </UserInfo>
    </SharedWithUsers>
  </documentManagement>
</p:properties>
</file>

<file path=customXml/itemProps1.xml><?xml version="1.0" encoding="utf-8"?>
<ds:datastoreItem xmlns:ds="http://schemas.openxmlformats.org/officeDocument/2006/customXml" ds:itemID="{AC3121F1-4B3A-4B80-A4B2-07FAF163E3B2}">
  <ds:schemaRefs>
    <ds:schemaRef ds:uri="http://schemas.microsoft.com/sharepoint/v3/contenttype/forms"/>
  </ds:schemaRefs>
</ds:datastoreItem>
</file>

<file path=customXml/itemProps2.xml><?xml version="1.0" encoding="utf-8"?>
<ds:datastoreItem xmlns:ds="http://schemas.openxmlformats.org/officeDocument/2006/customXml" ds:itemID="{A70C3C50-825C-4714-86E1-E3BEFEF8B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9f2bb-61d9-4c67-b79c-06381e063e2e"/>
    <ds:schemaRef ds:uri="2ceb403e-feb1-4214-b2c0-f8373a89c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A08B2A-883A-429F-B384-CA7EDF3344E8}">
  <ds:schemaRef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e799f2bb-61d9-4c67-b79c-06381e063e2e"/>
    <ds:schemaRef ds:uri="http://schemas.microsoft.com/office/infopath/2007/PartnerControls"/>
    <ds:schemaRef ds:uri="http://purl.org/dc/terms/"/>
    <ds:schemaRef ds:uri="2ceb403e-feb1-4214-b2c0-f8373a89cec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6190</TotalTime>
  <Words>4347</Words>
  <Application>Microsoft Macintosh PowerPoint</Application>
  <PresentationFormat>Widescreen</PresentationFormat>
  <Paragraphs>357</Paragraphs>
  <Slides>34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Century Gothic</vt:lpstr>
      <vt:lpstr>Courier New</vt:lpstr>
      <vt:lpstr>System Font Regular</vt:lpstr>
      <vt:lpstr>YADXm3pZ1HU 0</vt:lpstr>
      <vt:lpstr>Office Theme</vt:lpstr>
      <vt:lpstr>Overview:  COVID-19 Disease</vt:lpstr>
      <vt:lpstr>Objectives</vt:lpstr>
      <vt:lpstr>PowerPoint Presentation</vt:lpstr>
      <vt:lpstr>COVID-19 disease symptoms: can be mild to severe and develop 2-14 days after exposure</vt:lpstr>
      <vt:lpstr>When to seek emergency medical attention</vt:lpstr>
      <vt:lpstr>PowerPoint Presentation</vt:lpstr>
      <vt:lpstr>PowerPoint Presentation</vt:lpstr>
      <vt:lpstr>PowerPoint Presentation</vt:lpstr>
      <vt:lpstr>COVID-19 variants (1)</vt:lpstr>
      <vt:lpstr>COVID-19 variants (2)</vt:lpstr>
      <vt:lpstr>Increased risk factors for COVID-19 disease</vt:lpstr>
      <vt:lpstr>Groups at increased risk for severe illness</vt:lpstr>
      <vt:lpstr>Underlying conditions with higher risk of severe COVID-19 outcomes</vt:lpstr>
      <vt:lpstr>Increased risk for severe illness from COVID-19 during pregnancy (1)</vt:lpstr>
      <vt:lpstr>Increased risk for severe illness from COVID-19 during pregnancy (2)</vt:lpstr>
      <vt:lpstr>CDC Data: COVID-19 during pregnancy: severity of maternal illness</vt:lpstr>
      <vt:lpstr>Dangers of COVID-19 infection during pregnancy</vt:lpstr>
      <vt:lpstr>Post-COVID disease</vt:lpstr>
      <vt:lpstr>Reinfections and COVID-19</vt:lpstr>
      <vt:lpstr>Post-COVID conditions </vt:lpstr>
      <vt:lpstr>Post-COVID symptoms</vt:lpstr>
      <vt:lpstr>Multiorgan effects of COVID-19 (MIS-C and MIS-A)</vt:lpstr>
      <vt:lpstr>MIS-C and MIS-A signs and symptoms</vt:lpstr>
      <vt:lpstr>Long COVID resources</vt:lpstr>
      <vt:lpstr>Protecting yourself from COVID-19 disease</vt:lpstr>
      <vt:lpstr>How to protect yourself and others from COVID-19</vt:lpstr>
      <vt:lpstr>PHCC mask resources- English/Spanish</vt:lpstr>
      <vt:lpstr> When to wear a mask</vt:lpstr>
      <vt:lpstr>PowerPoint Presentation</vt:lpstr>
      <vt:lpstr>COVID-19 video from El Salvador- Spanish</vt:lpstr>
      <vt:lpstr>Treatment for COVID-19 disease</vt:lpstr>
      <vt:lpstr>Treatment for COVID-19 (1)</vt:lpstr>
      <vt:lpstr>Treatment for COVID-19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 SME Office Hours  Immunity and how COVID-19 mRNA vaccines work</dc:title>
  <dc:creator>Jennifer Shick</dc:creator>
  <cp:lastModifiedBy>Lisa Jacques-Carroll</cp:lastModifiedBy>
  <cp:revision>115</cp:revision>
  <dcterms:created xsi:type="dcterms:W3CDTF">2021-03-23T16:46:51Z</dcterms:created>
  <dcterms:modified xsi:type="dcterms:W3CDTF">2022-03-04T15:17:28Z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0x0101002320CA019E6D83468B49A8C1ACE4E28C</vt:lpwstr>
  </property>
</Properties>
</file>