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43"/>
  </p:notesMasterIdLst>
  <p:sldIdLst>
    <p:sldId id="256" r:id="rId5"/>
    <p:sldId id="258" r:id="rId6"/>
    <p:sldId id="294" r:id="rId7"/>
    <p:sldId id="295" r:id="rId8"/>
    <p:sldId id="277" r:id="rId9"/>
    <p:sldId id="296"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entury Gothic" panose="020B050202020202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gSgmSlrrjakED2FIx4LtAz273E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7320EB-CF7D-46FD-BD4F-6116BB52E8AD}" v="1" dt="2021-11-22T18:17:47.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2857"/>
  </p:normalViewPr>
  <p:slideViewPr>
    <p:cSldViewPr snapToGrid="0" snapToObjects="1">
      <p:cViewPr varScale="1">
        <p:scale>
          <a:sx n="105" d="100"/>
          <a:sy n="105" d="100"/>
        </p:scale>
        <p:origin x="1384"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ebeaumont.org/wp-content/uploads/2021/04/doctors-vaccine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28164899111/videos/3401656273220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tiFGgfPohos%C2%A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ebeaumont.org/changing-the-covid-convers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Welcome</a:t>
            </a:r>
            <a:endParaRPr/>
          </a:p>
        </p:txBody>
      </p:sp>
      <p:sp>
        <p:nvSpPr>
          <p:cNvPr id="78" name="Google Shape;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this chart shows how keep messages positive, non-judgmental and focused on family, communities and safety can work to our advantage</a:t>
            </a: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And some additional tips from de Beaumont on this communications cheat sheet, which emphasizes: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The need to focus on benefits of success, not consequences of failure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The need to emphasize the science is settled</a:t>
            </a:r>
            <a:endParaRPr dirty="0"/>
          </a:p>
          <a:p>
            <a:pPr marL="171450" lvl="0" indent="-171450" algn="l" rtl="0">
              <a:lnSpc>
                <a:spcPct val="100000"/>
              </a:lnSpc>
              <a:spcBef>
                <a:spcPts val="0"/>
              </a:spcBef>
              <a:spcAft>
                <a:spcPts val="0"/>
              </a:spcAft>
              <a:buClr>
                <a:schemeClr val="dk1"/>
              </a:buClr>
              <a:buSzPts val="1200"/>
              <a:buFont typeface="Arial"/>
              <a:buChar char="•"/>
            </a:pPr>
            <a:r>
              <a:rPr lang="en-US"/>
              <a:t>Don’t let politics get in the way</a:t>
            </a:r>
            <a:endParaRPr/>
          </a:p>
        </p:txBody>
      </p:sp>
      <p:sp>
        <p:nvSpPr>
          <p:cNvPr id="162" name="Google Shape;1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Six things medical professionals can do to improve vaccine acceptance.</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de Beaumont Foundation and the Association of State and Territorial Health Officials has released this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four-page guide</a:t>
            </a:r>
            <a:r>
              <a:rPr lang="en-US" sz="1200" b="0" i="0" u="none" strike="noStrike" cap="none">
                <a:solidFill>
                  <a:schemeClr val="dk1"/>
                </a:solidFill>
                <a:latin typeface="Calibri"/>
                <a:ea typeface="Calibri"/>
                <a:cs typeface="Calibri"/>
                <a:sym typeface="Calibri"/>
              </a:rPr>
              <a:t> with ideas that doctors, nurses, pharmacists, and other medical professionals can use to build confidence in vaccines among their patients. It incorporates messaging that’s been tested in national polls and focus groups, as well as guidance from the American Medical Association, American Academy of Pediatrics, and the Centers for Disease Control and Prevention.</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“Messaging That Works,” with tested language on vaccine safety and effectiveness, side effects, and misinformation.</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Recommendations to make conversations with patients as productive as possible.</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Sample language for letters, emails, or other communications.</a:t>
            </a:r>
            <a:endParaRPr/>
          </a:p>
          <a:p>
            <a:pPr marL="457200" marR="0" lvl="0" indent="-228600" algn="l" rtl="0">
              <a:lnSpc>
                <a:spcPct val="100000"/>
              </a:lnSpc>
              <a:spcBef>
                <a:spcPts val="0"/>
              </a:spcBef>
              <a:spcAft>
                <a:spcPts val="0"/>
              </a:spcAft>
              <a:buSzPts val="1400"/>
              <a:buNone/>
            </a:pPr>
            <a:endParaRPr/>
          </a:p>
        </p:txBody>
      </p:sp>
      <p:sp>
        <p:nvSpPr>
          <p:cNvPr id="172" name="Google Shape;17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research from the Reagan-Udall Foundation for the FDA shows the 5 top performing messages when tested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https://reaganudall.org/sites/default/files/2020-12/Vaccine%20Confidence%20Project%20Findings%20for%20Public%20Distribution%20121820.pdf</a:t>
            </a:r>
            <a:endParaRPr/>
          </a:p>
        </p:txBody>
      </p:sp>
      <p:sp>
        <p:nvSpPr>
          <p:cNvPr id="179" name="Google Shape;17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same report reminds us of effective communication rules.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First, show don’t tell</a:t>
            </a:r>
            <a:endParaRPr/>
          </a:p>
        </p:txBody>
      </p:sp>
      <p:sp>
        <p:nvSpPr>
          <p:cNvPr id="187" name="Google Shape;18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Second, personalize and explain – but never shame</a:t>
            </a:r>
            <a:endParaRPr/>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Third, customize messages for each audience</a:t>
            </a:r>
            <a:endParaRPr/>
          </a:p>
        </p:txBody>
      </p:sp>
      <p:sp>
        <p:nvSpPr>
          <p:cNvPr id="205" name="Google Shape;20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fourth, meet people where they are – and do this by proactively acknowledging concerns like systemic racsim</a:t>
            </a:r>
            <a:endParaRPr/>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According to the Ad Council, messages that resonate across all audiences include:</a:t>
            </a:r>
            <a:endParaRPr/>
          </a:p>
          <a:p>
            <a:pPr marL="171450" lvl="0" indent="-171450" algn="l" rtl="0">
              <a:lnSpc>
                <a:spcPct val="100000"/>
              </a:lnSpc>
              <a:spcBef>
                <a:spcPts val="0"/>
              </a:spcBef>
              <a:spcAft>
                <a:spcPts val="0"/>
              </a:spcAft>
              <a:buClr>
                <a:schemeClr val="dk1"/>
              </a:buClr>
              <a:buSzPts val="1200"/>
              <a:buFont typeface="Arial"/>
              <a:buChar char="•"/>
            </a:pPr>
            <a:r>
              <a:rPr lang="en-US"/>
              <a:t>Acknowledging people’s hesitancy rather than challenging it</a:t>
            </a:r>
            <a:endParaRPr/>
          </a:p>
          <a:p>
            <a:pPr marL="171450" lvl="0" indent="-171450" algn="l" rtl="0">
              <a:lnSpc>
                <a:spcPct val="100000"/>
              </a:lnSpc>
              <a:spcBef>
                <a:spcPts val="0"/>
              </a:spcBef>
              <a:spcAft>
                <a:spcPts val="0"/>
              </a:spcAft>
              <a:buClr>
                <a:schemeClr val="dk1"/>
              </a:buClr>
              <a:buSzPts val="1200"/>
              <a:buFont typeface="Arial"/>
              <a:buChar char="•"/>
            </a:pPr>
            <a:r>
              <a:rPr lang="en-US"/>
              <a:t>Highlighting moments of human connection that were missed due to a vaccine-preventable disease</a:t>
            </a:r>
            <a:endParaRPr/>
          </a:p>
          <a:p>
            <a:pPr marL="171450" lvl="0" indent="-171450" algn="l" rtl="0">
              <a:lnSpc>
                <a:spcPct val="100000"/>
              </a:lnSpc>
              <a:spcBef>
                <a:spcPts val="0"/>
              </a:spcBef>
              <a:spcAft>
                <a:spcPts val="0"/>
              </a:spcAft>
              <a:buClr>
                <a:schemeClr val="dk1"/>
              </a:buClr>
              <a:buSzPts val="1200"/>
              <a:buFont typeface="Arial"/>
              <a:buChar char="•"/>
            </a:pPr>
            <a:r>
              <a:rPr lang="en-US"/>
              <a:t>Protecting myself, loved ones and those most vulnerable</a:t>
            </a:r>
            <a:endParaRPr/>
          </a:p>
          <a:p>
            <a:pPr marL="171450" lvl="0" indent="-171450" algn="l" rtl="0">
              <a:lnSpc>
                <a:spcPct val="100000"/>
              </a:lnSpc>
              <a:spcBef>
                <a:spcPts val="0"/>
              </a:spcBef>
              <a:spcAft>
                <a:spcPts val="0"/>
              </a:spcAft>
              <a:buClr>
                <a:schemeClr val="dk1"/>
              </a:buClr>
              <a:buSzPts val="1200"/>
              <a:buFont typeface="Arial"/>
              <a:buChar char="•"/>
            </a:pPr>
            <a:r>
              <a:rPr lang="en-US"/>
              <a:t>Using a positive tone that is inviting and respectful – not demanding</a:t>
            </a:r>
            <a:endParaRPr/>
          </a:p>
        </p:txBody>
      </p:sp>
      <p:sp>
        <p:nvSpPr>
          <p:cNvPr id="224" name="Google Shape;2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 the other hand, there is some messaging that is rejected across all audiences:</a:t>
            </a:r>
            <a:endParaRPr/>
          </a:p>
          <a:p>
            <a:pPr marL="171450" lvl="0" indent="-171450" algn="l" rtl="0">
              <a:lnSpc>
                <a:spcPct val="100000"/>
              </a:lnSpc>
              <a:spcBef>
                <a:spcPts val="0"/>
              </a:spcBef>
              <a:spcAft>
                <a:spcPts val="0"/>
              </a:spcAft>
              <a:buClr>
                <a:schemeClr val="dk1"/>
              </a:buClr>
              <a:buSzPts val="1200"/>
              <a:buFont typeface="Arial"/>
              <a:buChar char="•"/>
            </a:pPr>
            <a:r>
              <a:rPr lang="en-US"/>
              <a:t>Negativity and fear tactics</a:t>
            </a:r>
            <a:endParaRPr/>
          </a:p>
          <a:p>
            <a:pPr marL="171450" lvl="0" indent="-171450" algn="l" rtl="0">
              <a:lnSpc>
                <a:spcPct val="100000"/>
              </a:lnSpc>
              <a:spcBef>
                <a:spcPts val="0"/>
              </a:spcBef>
              <a:spcAft>
                <a:spcPts val="0"/>
              </a:spcAft>
              <a:buClr>
                <a:schemeClr val="dk1"/>
              </a:buClr>
              <a:buSzPts val="1200"/>
              <a:buFont typeface="Arial"/>
              <a:buChar char="•"/>
            </a:pPr>
            <a:r>
              <a:rPr lang="en-US"/>
              <a:t>Telling people it is the “right thing to do”</a:t>
            </a:r>
            <a:endParaRPr/>
          </a:p>
          <a:p>
            <a:pPr marL="171450" lvl="0" indent="-171450" algn="l" rtl="0">
              <a:lnSpc>
                <a:spcPct val="100000"/>
              </a:lnSpc>
              <a:spcBef>
                <a:spcPts val="0"/>
              </a:spcBef>
              <a:spcAft>
                <a:spcPts val="0"/>
              </a:spcAft>
              <a:buClr>
                <a:schemeClr val="dk1"/>
              </a:buClr>
              <a:buSzPts val="1200"/>
              <a:buFont typeface="Arial"/>
              <a:buChar char="•"/>
            </a:pPr>
            <a:r>
              <a:rPr lang="en-US"/>
              <a:t>Overpromising – and ignoring thr fact that it is long-term process</a:t>
            </a:r>
            <a:endParaRPr/>
          </a:p>
          <a:p>
            <a:pPr marL="171450" lvl="0" indent="-171450" algn="l" rtl="0">
              <a:lnSpc>
                <a:spcPct val="100000"/>
              </a:lnSpc>
              <a:spcBef>
                <a:spcPts val="0"/>
              </a:spcBef>
              <a:spcAft>
                <a:spcPts val="0"/>
              </a:spcAft>
              <a:buClr>
                <a:schemeClr val="dk1"/>
              </a:buClr>
              <a:buSzPts val="1200"/>
              <a:buFont typeface="Arial"/>
              <a:buChar char="•"/>
            </a:pPr>
            <a:r>
              <a:rPr lang="en-US"/>
              <a:t>Suggesting we will get back to “normal” or the way life was</a:t>
            </a:r>
            <a:endParaRPr/>
          </a:p>
        </p:txBody>
      </p:sp>
      <p:sp>
        <p:nvSpPr>
          <p:cNvPr id="233" name="Google Shape;23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a:t>At the end of this presentation, you should be able to describe:</a:t>
            </a:r>
            <a:endParaRPr/>
          </a:p>
          <a:p>
            <a:pPr marL="457200" lvl="0" indent="-457200" algn="l" rtl="0">
              <a:lnSpc>
                <a:spcPct val="100000"/>
              </a:lnSpc>
              <a:spcBef>
                <a:spcPts val="0"/>
              </a:spcBef>
              <a:spcAft>
                <a:spcPts val="0"/>
              </a:spcAft>
              <a:buSzPts val="1440"/>
              <a:buFont typeface="Calibri"/>
              <a:buAutoNum type="arabicPeriod"/>
            </a:pPr>
            <a:r>
              <a:rPr lang="en-US"/>
              <a:t>Describe messaging that can increase vaccine acceptance</a:t>
            </a:r>
            <a:endParaRPr/>
          </a:p>
          <a:p>
            <a:pPr marL="457200" lvl="0" indent="-457200" algn="l" rtl="0">
              <a:lnSpc>
                <a:spcPct val="100000"/>
              </a:lnSpc>
              <a:spcBef>
                <a:spcPts val="1600"/>
              </a:spcBef>
              <a:spcAft>
                <a:spcPts val="0"/>
              </a:spcAft>
              <a:buSzPts val="1400"/>
              <a:buFont typeface="Calibri"/>
              <a:buAutoNum type="arabicPeriod"/>
            </a:pPr>
            <a:r>
              <a:rPr lang="en-US">
                <a:solidFill>
                  <a:schemeClr val="dk1"/>
                </a:solidFill>
              </a:rPr>
              <a:t>Provide communication materials that can increase vaccine acceptance</a:t>
            </a:r>
            <a:endParaRPr/>
          </a:p>
        </p:txBody>
      </p:sp>
      <p:sp>
        <p:nvSpPr>
          <p:cNvPr id="94" name="Google Shape;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a:solidFill>
                  <a:srgbClr val="FF0000"/>
                </a:solidFill>
              </a:rPr>
              <a:t>[Source not identified, unless it is the reference on the previous slide]</a:t>
            </a:r>
            <a:endParaRPr/>
          </a:p>
          <a:p>
            <a:pPr marL="0" lvl="0" indent="0" algn="l" rtl="0">
              <a:lnSpc>
                <a:spcPct val="100000"/>
              </a:lnSpc>
              <a:spcBef>
                <a:spcPts val="300"/>
              </a:spcBef>
              <a:spcAft>
                <a:spcPts val="0"/>
              </a:spcAft>
              <a:buSzPts val="1400"/>
              <a:buNone/>
            </a:pPr>
            <a:r>
              <a:rPr lang="en-US" sz="2400"/>
              <a:t>Let’s look at what we have learned from vaccine acceptance strategies and messaging used with the flu vaccine in racial/ethnic populations</a:t>
            </a:r>
            <a:endParaRPr/>
          </a:p>
          <a:p>
            <a:pPr marL="0" lvl="0" indent="0" algn="l" rtl="0">
              <a:lnSpc>
                <a:spcPct val="100000"/>
              </a:lnSpc>
              <a:spcBef>
                <a:spcPts val="300"/>
              </a:spcBef>
              <a:spcAft>
                <a:spcPts val="0"/>
              </a:spcAft>
              <a:buSzPts val="1400"/>
              <a:buNone/>
            </a:pPr>
            <a:endParaRPr sz="2400"/>
          </a:p>
          <a:p>
            <a:pPr marL="0" lvl="0" indent="0" algn="l" rtl="0">
              <a:lnSpc>
                <a:spcPct val="100000"/>
              </a:lnSpc>
              <a:spcBef>
                <a:spcPts val="300"/>
              </a:spcBef>
              <a:spcAft>
                <a:spcPts val="0"/>
              </a:spcAft>
              <a:buSzPts val="1400"/>
              <a:buNone/>
            </a:pPr>
            <a:r>
              <a:rPr lang="en-US" sz="2400" b="1"/>
              <a:t>From the Hispanic/Latino/Latinx: </a:t>
            </a:r>
            <a:endParaRPr/>
          </a:p>
          <a:p>
            <a:pPr marL="171450" lvl="0" indent="-171450" algn="l" rtl="0">
              <a:lnSpc>
                <a:spcPct val="100000"/>
              </a:lnSpc>
              <a:spcBef>
                <a:spcPts val="300"/>
              </a:spcBef>
              <a:spcAft>
                <a:spcPts val="0"/>
              </a:spcAft>
              <a:buClr>
                <a:schemeClr val="dk1"/>
              </a:buClr>
              <a:buSzPts val="1200"/>
              <a:buFont typeface="Arial"/>
              <a:buChar char="•"/>
            </a:pPr>
            <a:r>
              <a:rPr lang="en-US"/>
              <a:t>“Protecting your loved ones, communities”</a:t>
            </a:r>
            <a:endParaRPr/>
          </a:p>
          <a:p>
            <a:pPr marL="171450" lvl="0" indent="-171450" algn="l" rtl="0">
              <a:lnSpc>
                <a:spcPct val="100000"/>
              </a:lnSpc>
              <a:spcBef>
                <a:spcPts val="300"/>
              </a:spcBef>
              <a:spcAft>
                <a:spcPts val="0"/>
              </a:spcAft>
              <a:buClr>
                <a:schemeClr val="dk1"/>
              </a:buClr>
              <a:buSzPts val="1200"/>
              <a:buFont typeface="Arial"/>
              <a:buChar char="•"/>
            </a:pPr>
            <a:r>
              <a:rPr lang="en-US"/>
              <a:t>Younger people turn to/listen family elders, “whatever grandma says…”</a:t>
            </a:r>
            <a:endParaRPr/>
          </a:p>
          <a:p>
            <a:pPr marL="171450" lvl="0" indent="-171450" algn="l" rtl="0">
              <a:lnSpc>
                <a:spcPct val="100000"/>
              </a:lnSpc>
              <a:spcBef>
                <a:spcPts val="300"/>
              </a:spcBef>
              <a:spcAft>
                <a:spcPts val="0"/>
              </a:spcAft>
              <a:buClr>
                <a:schemeClr val="dk1"/>
              </a:buClr>
              <a:buSzPts val="1200"/>
              <a:buFont typeface="Arial"/>
              <a:buChar char="•"/>
            </a:pPr>
            <a:r>
              <a:rPr lang="en-US"/>
              <a:t>Radio/TV ads/Facebook/What’s app – all work </a:t>
            </a:r>
            <a:endParaRPr/>
          </a:p>
          <a:p>
            <a:pPr marL="171450" lvl="0" indent="-171450" algn="l" rtl="0">
              <a:lnSpc>
                <a:spcPct val="100000"/>
              </a:lnSpc>
              <a:spcBef>
                <a:spcPts val="300"/>
              </a:spcBef>
              <a:spcAft>
                <a:spcPts val="0"/>
              </a:spcAft>
              <a:buClr>
                <a:schemeClr val="dk1"/>
              </a:buClr>
              <a:buSzPts val="1200"/>
              <a:buFont typeface="Arial"/>
              <a:buChar char="•"/>
            </a:pPr>
            <a:r>
              <a:rPr lang="en-US"/>
              <a:t>People expect transparency in messaging – side effects</a:t>
            </a:r>
            <a:endParaRPr/>
          </a:p>
          <a:p>
            <a:pPr marL="171450" lvl="0" indent="-171450" algn="l" rtl="0">
              <a:lnSpc>
                <a:spcPct val="100000"/>
              </a:lnSpc>
              <a:spcBef>
                <a:spcPts val="300"/>
              </a:spcBef>
              <a:spcAft>
                <a:spcPts val="0"/>
              </a:spcAft>
              <a:buClr>
                <a:schemeClr val="dk1"/>
              </a:buClr>
              <a:buSzPts val="1200"/>
              <a:buFont typeface="Arial"/>
              <a:buChar char="•"/>
            </a:pPr>
            <a:r>
              <a:rPr lang="en-US"/>
              <a:t>Use focus groups (utilizing community members as facilitators) to gather data</a:t>
            </a:r>
            <a:endParaRPr/>
          </a:p>
          <a:p>
            <a:pPr marL="171450" lvl="0" indent="-171450" algn="l" rtl="0">
              <a:lnSpc>
                <a:spcPct val="100000"/>
              </a:lnSpc>
              <a:spcBef>
                <a:spcPts val="300"/>
              </a:spcBef>
              <a:spcAft>
                <a:spcPts val="0"/>
              </a:spcAft>
              <a:buClr>
                <a:schemeClr val="dk1"/>
              </a:buClr>
              <a:buSzPts val="1200"/>
              <a:buFont typeface="Arial"/>
              <a:buChar char="•"/>
            </a:pPr>
            <a:r>
              <a:rPr lang="en-US"/>
              <a:t>Translate materials carefully to account for dialects, nuances etc. (with input from community)</a:t>
            </a:r>
            <a:endParaRPr/>
          </a:p>
          <a:p>
            <a:pPr marL="171450" lvl="0" indent="-171450" algn="l" rtl="0">
              <a:lnSpc>
                <a:spcPct val="100000"/>
              </a:lnSpc>
              <a:spcBef>
                <a:spcPts val="300"/>
              </a:spcBef>
              <a:spcAft>
                <a:spcPts val="0"/>
              </a:spcAft>
              <a:buClr>
                <a:schemeClr val="dk1"/>
              </a:buClr>
              <a:buSzPts val="1200"/>
              <a:buFont typeface="Arial"/>
              <a:buChar char="•"/>
            </a:pPr>
            <a:r>
              <a:rPr lang="en-US"/>
              <a:t>Go back to the community with results obtained in order to facilitate findings</a:t>
            </a:r>
            <a:endParaRPr/>
          </a:p>
          <a:p>
            <a:pPr marL="171450" lvl="0" indent="-171450" algn="l" rtl="0">
              <a:lnSpc>
                <a:spcPct val="100000"/>
              </a:lnSpc>
              <a:spcBef>
                <a:spcPts val="300"/>
              </a:spcBef>
              <a:spcAft>
                <a:spcPts val="0"/>
              </a:spcAft>
              <a:buClr>
                <a:schemeClr val="dk1"/>
              </a:buClr>
              <a:buSzPts val="1200"/>
              <a:buFont typeface="Arial"/>
              <a:buChar char="•"/>
            </a:pPr>
            <a:r>
              <a:rPr lang="en-US"/>
              <a:t>Address food and housing insecurity in some communities—for example, </a:t>
            </a:r>
            <a:r>
              <a:rPr lang="en-US" sz="2400"/>
              <a:t>Immigrants – may not be able to access federal resources</a:t>
            </a:r>
            <a:endParaRPr/>
          </a:p>
          <a:p>
            <a:pPr marL="171450" lvl="0" indent="-171450" algn="l" rtl="0">
              <a:lnSpc>
                <a:spcPct val="100000"/>
              </a:lnSpc>
              <a:spcBef>
                <a:spcPts val="300"/>
              </a:spcBef>
              <a:spcAft>
                <a:spcPts val="0"/>
              </a:spcAft>
              <a:buClr>
                <a:schemeClr val="dk1"/>
              </a:buClr>
              <a:buSzPts val="1200"/>
              <a:buFont typeface="Arial"/>
              <a:buChar char="•"/>
            </a:pPr>
            <a:r>
              <a:rPr lang="en-US"/>
              <a:t>Address concerns about vaccine cost, </a:t>
            </a:r>
            <a:endParaRPr/>
          </a:p>
          <a:p>
            <a:pPr marL="171450" lvl="0" indent="-171450" algn="l" rtl="0">
              <a:lnSpc>
                <a:spcPct val="100000"/>
              </a:lnSpc>
              <a:spcBef>
                <a:spcPts val="300"/>
              </a:spcBef>
              <a:spcAft>
                <a:spcPts val="0"/>
              </a:spcAft>
              <a:buClr>
                <a:schemeClr val="dk1"/>
              </a:buClr>
              <a:buSzPts val="1200"/>
              <a:buFont typeface="Arial"/>
              <a:buChar char="•"/>
            </a:pPr>
            <a:r>
              <a:rPr lang="en-US"/>
              <a:t>Address concern of whether one’s immigration status will be questioned at vaccine sites</a:t>
            </a:r>
            <a:endParaRPr/>
          </a:p>
          <a:p>
            <a:pPr marL="171450" lvl="0" indent="-171450" algn="l" rtl="0">
              <a:lnSpc>
                <a:spcPct val="100000"/>
              </a:lnSpc>
              <a:spcBef>
                <a:spcPts val="300"/>
              </a:spcBef>
              <a:spcAft>
                <a:spcPts val="0"/>
              </a:spcAft>
              <a:buClr>
                <a:schemeClr val="dk1"/>
              </a:buClr>
              <a:buSzPts val="1200"/>
              <a:buFont typeface="Arial"/>
              <a:buChar char="•"/>
            </a:pPr>
            <a:r>
              <a:rPr lang="en-US"/>
              <a:t>Partnerships with Mexican Consulate (New Mexico) and other long-standing partners in the community works</a:t>
            </a:r>
            <a:endParaRPr/>
          </a:p>
        </p:txBody>
      </p:sp>
      <p:sp>
        <p:nvSpPr>
          <p:cNvPr id="242" name="Google Shape;2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b="1"/>
              <a:t>American Indian:</a:t>
            </a:r>
            <a:endParaRPr/>
          </a:p>
          <a:p>
            <a:pPr marL="457200" lvl="0" indent="-457200" algn="l" rtl="0">
              <a:lnSpc>
                <a:spcPct val="100000"/>
              </a:lnSpc>
              <a:spcBef>
                <a:spcPts val="0"/>
              </a:spcBef>
              <a:spcAft>
                <a:spcPts val="0"/>
              </a:spcAft>
              <a:buClr>
                <a:schemeClr val="dk1"/>
              </a:buClr>
              <a:buSzPts val="2600"/>
              <a:buFont typeface="Arial"/>
              <a:buChar char="•"/>
            </a:pPr>
            <a:r>
              <a:rPr lang="en-US" sz="2600"/>
              <a:t>Big media buys do not work</a:t>
            </a:r>
            <a:endParaRPr/>
          </a:p>
          <a:p>
            <a:pPr marL="457200" lvl="0" indent="-457200" algn="l" rtl="0">
              <a:lnSpc>
                <a:spcPct val="100000"/>
              </a:lnSpc>
              <a:spcBef>
                <a:spcPts val="0"/>
              </a:spcBef>
              <a:spcAft>
                <a:spcPts val="0"/>
              </a:spcAft>
              <a:buClr>
                <a:schemeClr val="dk1"/>
              </a:buClr>
              <a:buSzPts val="2600"/>
              <a:buFont typeface="Arial"/>
              <a:buChar char="•"/>
            </a:pPr>
            <a:r>
              <a:rPr lang="en-US" sz="2600"/>
              <a:t>Groundwork and grassroots efforts do work</a:t>
            </a:r>
            <a:endParaRPr/>
          </a:p>
          <a:p>
            <a:pPr marL="457200" lvl="0" indent="-457200" algn="l" rtl="0">
              <a:lnSpc>
                <a:spcPct val="100000"/>
              </a:lnSpc>
              <a:spcBef>
                <a:spcPts val="0"/>
              </a:spcBef>
              <a:spcAft>
                <a:spcPts val="0"/>
              </a:spcAft>
              <a:buClr>
                <a:schemeClr val="dk1"/>
              </a:buClr>
              <a:buSzPts val="2600"/>
              <a:buFont typeface="Arial"/>
              <a:buChar char="•"/>
            </a:pPr>
            <a:r>
              <a:rPr lang="en-US" sz="2600"/>
              <a:t>Approach each Pueblo or Tribe separately </a:t>
            </a:r>
            <a:endParaRPr/>
          </a:p>
          <a:p>
            <a:pPr marL="457200" lvl="0" indent="-457200" algn="l" rtl="0">
              <a:lnSpc>
                <a:spcPct val="100000"/>
              </a:lnSpc>
              <a:spcBef>
                <a:spcPts val="0"/>
              </a:spcBef>
              <a:spcAft>
                <a:spcPts val="0"/>
              </a:spcAft>
              <a:buClr>
                <a:schemeClr val="dk1"/>
              </a:buClr>
              <a:buSzPts val="2600"/>
              <a:buFont typeface="Arial"/>
              <a:buChar char="•"/>
            </a:pPr>
            <a:r>
              <a:rPr lang="en-US" sz="2600"/>
              <a:t>Treat as individual communities </a:t>
            </a:r>
            <a:endParaRPr/>
          </a:p>
          <a:p>
            <a:pPr marL="457200" lvl="0" indent="-457200" algn="l" rtl="0">
              <a:lnSpc>
                <a:spcPct val="100000"/>
              </a:lnSpc>
              <a:spcBef>
                <a:spcPts val="0"/>
              </a:spcBef>
              <a:spcAft>
                <a:spcPts val="0"/>
              </a:spcAft>
              <a:buClr>
                <a:schemeClr val="dk1"/>
              </a:buClr>
              <a:buSzPts val="2600"/>
              <a:buFont typeface="Arial"/>
              <a:buChar char="•"/>
            </a:pPr>
            <a:r>
              <a:rPr lang="en-US" sz="2600"/>
              <a:t>Allow trusted messengers to conduct and facilitate listening sessions and then bring information back to sponsor/grantee. Tribal leaders need to be involved in constructing all messaging </a:t>
            </a:r>
            <a:endParaRPr/>
          </a:p>
          <a:p>
            <a:pPr marL="457200" lvl="0" indent="-457200" algn="l" rtl="0">
              <a:lnSpc>
                <a:spcPct val="100000"/>
              </a:lnSpc>
              <a:spcBef>
                <a:spcPts val="0"/>
              </a:spcBef>
              <a:spcAft>
                <a:spcPts val="0"/>
              </a:spcAft>
              <a:buClr>
                <a:schemeClr val="dk1"/>
              </a:buClr>
              <a:buSzPts val="2600"/>
              <a:buFont typeface="Arial"/>
              <a:buChar char="•"/>
            </a:pPr>
            <a:r>
              <a:rPr lang="en-US" sz="2600"/>
              <a:t>Respect the preservation of culture through the elders</a:t>
            </a:r>
            <a:endParaRPr/>
          </a:p>
          <a:p>
            <a:pPr marL="171450" lvl="0" indent="-9525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r>
              <a:rPr lang="en-US" sz="2400" b="1"/>
              <a:t>Alaskan Native: </a:t>
            </a:r>
            <a:endParaRPr/>
          </a:p>
          <a:p>
            <a:pPr marL="457200" lvl="0" indent="-457200" algn="l" rtl="0">
              <a:lnSpc>
                <a:spcPct val="100000"/>
              </a:lnSpc>
              <a:spcBef>
                <a:spcPts val="0"/>
              </a:spcBef>
              <a:spcAft>
                <a:spcPts val="0"/>
              </a:spcAft>
              <a:buClr>
                <a:schemeClr val="dk1"/>
              </a:buClr>
              <a:buSzPts val="2600"/>
              <a:buFont typeface="Arial"/>
              <a:buChar char="•"/>
            </a:pPr>
            <a:r>
              <a:rPr lang="en-US" sz="2600"/>
              <a:t>Paper (flyers, posters) does not work </a:t>
            </a:r>
            <a:endParaRPr/>
          </a:p>
          <a:p>
            <a:pPr marL="457200" lvl="0" indent="-457200" algn="l" rtl="0">
              <a:lnSpc>
                <a:spcPct val="100000"/>
              </a:lnSpc>
              <a:spcBef>
                <a:spcPts val="0"/>
              </a:spcBef>
              <a:spcAft>
                <a:spcPts val="0"/>
              </a:spcAft>
              <a:buClr>
                <a:schemeClr val="dk1"/>
              </a:buClr>
              <a:buSzPts val="2600"/>
              <a:buFont typeface="Arial"/>
              <a:buChar char="•"/>
            </a:pPr>
            <a:r>
              <a:rPr lang="en-US" sz="2600"/>
              <a:t>Digital stories do work</a:t>
            </a:r>
            <a:endParaRPr/>
          </a:p>
          <a:p>
            <a:pPr marL="457200" lvl="0" indent="-457200" algn="l" rtl="0">
              <a:lnSpc>
                <a:spcPct val="100000"/>
              </a:lnSpc>
              <a:spcBef>
                <a:spcPts val="0"/>
              </a:spcBef>
              <a:spcAft>
                <a:spcPts val="0"/>
              </a:spcAft>
              <a:buClr>
                <a:schemeClr val="dk1"/>
              </a:buClr>
              <a:buSzPts val="2600"/>
              <a:buFont typeface="Arial"/>
              <a:buChar char="•"/>
            </a:pPr>
            <a:r>
              <a:rPr lang="en-US" sz="2600"/>
              <a:t>Each community has its own private social media channel </a:t>
            </a:r>
            <a:endParaRPr/>
          </a:p>
          <a:p>
            <a:pPr marL="457200" lvl="0" indent="-457200" algn="l" rtl="0">
              <a:lnSpc>
                <a:spcPct val="100000"/>
              </a:lnSpc>
              <a:spcBef>
                <a:spcPts val="0"/>
              </a:spcBef>
              <a:spcAft>
                <a:spcPts val="0"/>
              </a:spcAft>
              <a:buClr>
                <a:schemeClr val="dk1"/>
              </a:buClr>
              <a:buSzPts val="2600"/>
              <a:buFont typeface="Arial"/>
              <a:buChar char="•"/>
            </a:pPr>
            <a:r>
              <a:rPr lang="en-US" sz="2600"/>
              <a:t>Message focus: “why you got the flu vaccine”</a:t>
            </a:r>
            <a:endParaRPr/>
          </a:p>
        </p:txBody>
      </p:sp>
      <p:sp>
        <p:nvSpPr>
          <p:cNvPr id="252" name="Google Shape;25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b="1"/>
              <a:t>Marshallese:</a:t>
            </a:r>
            <a:endParaRPr/>
          </a:p>
          <a:p>
            <a:pPr marL="457200" lvl="1" indent="0" algn="l" rtl="0">
              <a:lnSpc>
                <a:spcPct val="100000"/>
              </a:lnSpc>
              <a:spcBef>
                <a:spcPts val="0"/>
              </a:spcBef>
              <a:spcAft>
                <a:spcPts val="0"/>
              </a:spcAft>
              <a:buSzPts val="1400"/>
              <a:buNone/>
            </a:pPr>
            <a:r>
              <a:rPr lang="en-US"/>
              <a:t>Acknowledge and respect historical events, like radiation testing on Islands</a:t>
            </a:r>
            <a:endParaRPr/>
          </a:p>
          <a:p>
            <a:pPr marL="457200" lvl="1" indent="0" algn="l" rtl="0">
              <a:lnSpc>
                <a:spcPct val="100000"/>
              </a:lnSpc>
              <a:spcBef>
                <a:spcPts val="0"/>
              </a:spcBef>
              <a:spcAft>
                <a:spcPts val="0"/>
              </a:spcAft>
              <a:buSzPts val="1400"/>
              <a:buNone/>
            </a:pPr>
            <a:r>
              <a:rPr lang="en-US"/>
              <a:t>Trusted messengers from within the community are key</a:t>
            </a:r>
            <a:endParaRPr/>
          </a:p>
          <a:p>
            <a:pPr marL="457200" lvl="1"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sz="2400" b="1"/>
              <a:t>Asian American: </a:t>
            </a:r>
            <a:endParaRPr/>
          </a:p>
          <a:p>
            <a:pPr marL="457200" lvl="1" indent="0" algn="l" rtl="0">
              <a:lnSpc>
                <a:spcPct val="100000"/>
              </a:lnSpc>
              <a:spcBef>
                <a:spcPts val="0"/>
              </a:spcBef>
              <a:spcAft>
                <a:spcPts val="0"/>
              </a:spcAft>
              <a:buSzPts val="1400"/>
              <a:buNone/>
            </a:pPr>
            <a:r>
              <a:rPr lang="en-US"/>
              <a:t>Need to translate messages into all dialects – with community input</a:t>
            </a:r>
            <a:endParaRPr/>
          </a:p>
          <a:p>
            <a:pPr marL="457200" lvl="1" indent="0" algn="l" rtl="0">
              <a:lnSpc>
                <a:spcPct val="100000"/>
              </a:lnSpc>
              <a:spcBef>
                <a:spcPts val="0"/>
              </a:spcBef>
              <a:spcAft>
                <a:spcPts val="0"/>
              </a:spcAft>
              <a:buSzPts val="1400"/>
              <a:buNone/>
            </a:pPr>
            <a:r>
              <a:rPr lang="en-US"/>
              <a:t>Longstanding relationships in the Asian American community are key</a:t>
            </a:r>
            <a:endParaRPr/>
          </a:p>
          <a:p>
            <a:pPr marL="457200" lvl="1" indent="0" algn="l" rtl="0">
              <a:lnSpc>
                <a:spcPct val="100000"/>
              </a:lnSpc>
              <a:spcBef>
                <a:spcPts val="0"/>
              </a:spcBef>
              <a:spcAft>
                <a:spcPts val="0"/>
              </a:spcAft>
              <a:buSzPts val="1400"/>
              <a:buNone/>
            </a:pPr>
            <a:r>
              <a:rPr lang="en-US"/>
              <a:t>Trained messengers in the Asian and Arab communities (E. Michigan) </a:t>
            </a:r>
            <a:endParaRPr/>
          </a:p>
        </p:txBody>
      </p:sp>
      <p:sp>
        <p:nvSpPr>
          <p:cNvPr id="263" name="Google Shape;26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Just as anti-vaxxers use their own spaces on social media to spread their message, we can use social media to increase vaccine acceptance</a:t>
            </a:r>
            <a:endParaRPr/>
          </a:p>
          <a:p>
            <a:pPr marL="0" lvl="0" indent="0" algn="l" rtl="0">
              <a:lnSpc>
                <a:spcPct val="100000"/>
              </a:lnSpc>
              <a:spcBef>
                <a:spcPts val="0"/>
              </a:spcBef>
              <a:spcAft>
                <a:spcPts val="0"/>
              </a:spcAft>
              <a:buSzPts val="1400"/>
              <a:buNone/>
            </a:pPr>
            <a:endParaRPr/>
          </a:p>
        </p:txBody>
      </p:sp>
      <p:sp>
        <p:nvSpPr>
          <p:cNvPr id="291" name="Google Shape;29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According to John Hopkins webinar in February on social media interventions and vaccine hesitancy…</a:t>
            </a:r>
            <a:endParaRPr/>
          </a:p>
          <a:p>
            <a:pPr marL="171450" lvl="0" indent="-171450" algn="l" rtl="0">
              <a:lnSpc>
                <a:spcPct val="100000"/>
              </a:lnSpc>
              <a:spcBef>
                <a:spcPts val="0"/>
              </a:spcBef>
              <a:spcAft>
                <a:spcPts val="0"/>
              </a:spcAft>
              <a:buClr>
                <a:schemeClr val="dk1"/>
              </a:buClr>
              <a:buSzPts val="1200"/>
              <a:buFont typeface="Arial"/>
              <a:buChar char="•"/>
            </a:pPr>
            <a:r>
              <a:rPr lang="en-US"/>
              <a:t>The more uncertain you are, the more likely you are to turn towards social media for answers.</a:t>
            </a:r>
            <a:endParaRPr/>
          </a:p>
          <a:p>
            <a:pPr marL="171450" lvl="0" indent="-171450" algn="l" rtl="0">
              <a:lnSpc>
                <a:spcPct val="100000"/>
              </a:lnSpc>
              <a:spcBef>
                <a:spcPts val="0"/>
              </a:spcBef>
              <a:spcAft>
                <a:spcPts val="0"/>
              </a:spcAft>
              <a:buClr>
                <a:schemeClr val="dk1"/>
              </a:buClr>
              <a:buSzPts val="1200"/>
              <a:buFont typeface="Arial"/>
              <a:buChar char="•"/>
            </a:pPr>
            <a:r>
              <a:rPr lang="en-US"/>
              <a:t>Hence social media platforms can play a strong role in mitigating vaccine misperceptions. Vaccine attitudes can help and inform interventions, assist with audience segmentation. Allows you to tailor message to address attitudes to drive towards vaccine acceptance. </a:t>
            </a:r>
            <a:endParaRPr/>
          </a:p>
          <a:p>
            <a:pPr marL="171450" lvl="0" indent="-171450" algn="l" rtl="0">
              <a:lnSpc>
                <a:spcPct val="100000"/>
              </a:lnSpc>
              <a:spcBef>
                <a:spcPts val="0"/>
              </a:spcBef>
              <a:spcAft>
                <a:spcPts val="0"/>
              </a:spcAft>
              <a:buClr>
                <a:schemeClr val="dk1"/>
              </a:buClr>
              <a:buSzPts val="1200"/>
              <a:buFont typeface="Arial"/>
              <a:buChar char="•"/>
            </a:pPr>
            <a:r>
              <a:rPr lang="en-US"/>
              <a:t>Social media influencers can sway attitudes (e.g. media organizations, celebrity doctors)</a:t>
            </a:r>
            <a:endParaRPr/>
          </a:p>
          <a:p>
            <a:pPr marL="171450" lvl="0" indent="-171450" algn="l" rtl="0">
              <a:lnSpc>
                <a:spcPct val="100000"/>
              </a:lnSpc>
              <a:spcBef>
                <a:spcPts val="0"/>
              </a:spcBef>
              <a:spcAft>
                <a:spcPts val="0"/>
              </a:spcAft>
              <a:buClr>
                <a:schemeClr val="dk1"/>
              </a:buClr>
              <a:buSzPts val="1200"/>
              <a:buFont typeface="Arial"/>
              <a:buChar char="•"/>
            </a:pPr>
            <a:r>
              <a:rPr lang="en-US"/>
              <a:t>‘Framing’ is key (gain vs. loss). “If you get a vaccine, this is what you will gain vs. if you get a vaccine, this is what you will lose”</a:t>
            </a:r>
            <a:endParaRPr/>
          </a:p>
          <a:p>
            <a:pPr marL="171450" lvl="0" indent="-171450" algn="l" rtl="0">
              <a:lnSpc>
                <a:spcPct val="100000"/>
              </a:lnSpc>
              <a:spcBef>
                <a:spcPts val="0"/>
              </a:spcBef>
              <a:spcAft>
                <a:spcPts val="0"/>
              </a:spcAft>
              <a:buClr>
                <a:schemeClr val="dk1"/>
              </a:buClr>
              <a:buSzPts val="1200"/>
              <a:buFont typeface="Arial"/>
              <a:buChar char="•"/>
            </a:pPr>
            <a:r>
              <a:rPr lang="en-US"/>
              <a:t>Vaccine attitudes are clustered on line – an ‘echo-chamber’ – educate key influencers to tell your message</a:t>
            </a:r>
            <a:endParaRPr/>
          </a:p>
          <a:p>
            <a:pPr marL="171450" lvl="0" indent="-171450" algn="l" rtl="0">
              <a:lnSpc>
                <a:spcPct val="100000"/>
              </a:lnSpc>
              <a:spcBef>
                <a:spcPts val="0"/>
              </a:spcBef>
              <a:spcAft>
                <a:spcPts val="0"/>
              </a:spcAft>
              <a:buClr>
                <a:schemeClr val="dk1"/>
              </a:buClr>
              <a:buSzPts val="1200"/>
              <a:buFont typeface="Arial"/>
              <a:buChar char="•"/>
            </a:pPr>
            <a:r>
              <a:rPr lang="en-US"/>
              <a:t>Review comments after a posting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https://www.jhsph.edu/ivac/2021/01/27/webinar-social-media-interventions-and-vaccine-hesitancy/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99" name="Google Shape;29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next section of the webinar, I would like to talk about some strategies to deal with vaccine hesitancy and increase immunization rates.</a:t>
            </a:r>
            <a:endParaRPr/>
          </a:p>
        </p:txBody>
      </p:sp>
      <p:sp>
        <p:nvSpPr>
          <p:cNvPr id="308" name="Google Shape;30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You may need to adapt or create new materials that are appropriate for your target population.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CDC: https://</a:t>
            </a:r>
            <a:r>
              <a:rPr lang="en-US" dirty="0" err="1"/>
              <a:t>www.cdc.gov</a:t>
            </a:r>
            <a:r>
              <a:rPr lang="en-US" dirty="0"/>
              <a:t>/flu/pdf/</a:t>
            </a:r>
            <a:r>
              <a:rPr lang="en-US" dirty="0" err="1"/>
              <a:t>freeresources</a:t>
            </a:r>
            <a:r>
              <a:rPr lang="en-US" dirty="0"/>
              <a:t>/native/protect_circle_life_poster_8.5x11.pdf</a:t>
            </a:r>
          </a:p>
          <a:p>
            <a:pPr marL="0" marR="0" lvl="0" indent="0" algn="l" rtl="0">
              <a:lnSpc>
                <a:spcPct val="100000"/>
              </a:lnSpc>
              <a:spcBef>
                <a:spcPts val="0"/>
              </a:spcBef>
              <a:spcAft>
                <a:spcPts val="0"/>
              </a:spcAft>
              <a:buClr>
                <a:schemeClr val="dk1"/>
              </a:buClr>
              <a:buSzPts val="1200"/>
              <a:buFont typeface="Calibri"/>
              <a:buNone/>
            </a:pPr>
            <a:r>
              <a:rPr lang="en-US" dirty="0"/>
              <a:t>VYF: https://</a:t>
            </a:r>
            <a:r>
              <a:rPr lang="en-US" dirty="0" err="1"/>
              <a:t>www.facebook.com</a:t>
            </a:r>
            <a:r>
              <a:rPr lang="en-US" dirty="0"/>
              <a:t>/</a:t>
            </a:r>
            <a:r>
              <a:rPr lang="en-US" dirty="0" err="1"/>
              <a:t>VaccinateYourFamily</a:t>
            </a:r>
            <a:r>
              <a:rPr lang="en-US" dirty="0"/>
              <a:t>/photos/10160244093359112</a:t>
            </a:r>
          </a:p>
          <a:p>
            <a:pPr marL="0" marR="0" lvl="0" indent="0" algn="l" rtl="0">
              <a:lnSpc>
                <a:spcPct val="100000"/>
              </a:lnSpc>
              <a:spcBef>
                <a:spcPts val="0"/>
              </a:spcBef>
              <a:spcAft>
                <a:spcPts val="0"/>
              </a:spcAft>
              <a:buClr>
                <a:schemeClr val="dk1"/>
              </a:buClr>
              <a:buSzPts val="1200"/>
              <a:buFont typeface="Calibri"/>
              <a:buNone/>
            </a:pPr>
            <a:r>
              <a:rPr lang="en-US" dirty="0"/>
              <a:t>NRC-RIM: https://</a:t>
            </a:r>
            <a:r>
              <a:rPr lang="en-US" dirty="0" err="1"/>
              <a:t>nrcrim.org</a:t>
            </a:r>
            <a:r>
              <a:rPr lang="en-US" dirty="0"/>
              <a:t>/vaccines/campaigns/vaccination-campaign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16" name="Google Shape;31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Here are some examples of multi-generational resources on flu vaccination that might be effective with different groups. I tried to include a hyperlink to the source of each resource so you can find these resources later if you like them.</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Ad Council: https://</a:t>
            </a:r>
            <a:r>
              <a:rPr lang="en-US" dirty="0" err="1"/>
              <a:t>www.adcouncil.org</a:t>
            </a:r>
            <a:r>
              <a:rPr lang="en-US" dirty="0"/>
              <a:t>/campaign/vaccine-</a:t>
            </a:r>
            <a:r>
              <a:rPr lang="en-US" dirty="0" err="1"/>
              <a:t>educationgood</a:t>
            </a:r>
            <a:endParaRPr lang="en-US" dirty="0"/>
          </a:p>
          <a:p>
            <a:pPr marL="0" lvl="0" indent="0" algn="l" rtl="0">
              <a:lnSpc>
                <a:spcPct val="100000"/>
              </a:lnSpc>
              <a:spcBef>
                <a:spcPts val="0"/>
              </a:spcBef>
              <a:spcAft>
                <a:spcPts val="0"/>
              </a:spcAft>
              <a:buSzPts val="1400"/>
              <a:buNone/>
            </a:pPr>
            <a:r>
              <a:rPr lang="en-US" dirty="0"/>
              <a:t>CDC: https://</a:t>
            </a:r>
            <a:r>
              <a:rPr lang="en-US" dirty="0" err="1"/>
              <a:t>www.cdc.gov</a:t>
            </a:r>
            <a:r>
              <a:rPr lang="en-US" dirty="0"/>
              <a:t>/flu/pdf/</a:t>
            </a:r>
            <a:r>
              <a:rPr lang="en-US" dirty="0" err="1"/>
              <a:t>freeresources</a:t>
            </a:r>
            <a:r>
              <a:rPr lang="en-US" dirty="0"/>
              <a:t>/native/</a:t>
            </a:r>
            <a:r>
              <a:rPr lang="en-US" dirty="0" err="1"/>
              <a:t>f_an_print.pdf</a:t>
            </a:r>
            <a:endParaRPr lang="en-US" dirty="0"/>
          </a:p>
          <a:p>
            <a:pPr marL="0" lvl="0" indent="0" algn="l" rtl="0">
              <a:lnSpc>
                <a:spcPct val="100000"/>
              </a:lnSpc>
              <a:spcBef>
                <a:spcPts val="0"/>
              </a:spcBef>
              <a:spcAft>
                <a:spcPts val="0"/>
              </a:spcAft>
              <a:buSzPts val="1400"/>
              <a:buNone/>
            </a:pPr>
            <a:r>
              <a:rPr lang="en-US" dirty="0"/>
              <a:t>Good Health WINs: https://</a:t>
            </a:r>
            <a:r>
              <a:rPr lang="en-US" dirty="0" err="1"/>
              <a:t>goodhealthwins.org</a:t>
            </a:r>
            <a:endParaRPr dirty="0"/>
          </a:p>
        </p:txBody>
      </p:sp>
      <p:sp>
        <p:nvSpPr>
          <p:cNvPr id="329" name="Google Shape;32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Vaccinate Your Family is a non-profit organization that advocates for immunizations in the United States. They have a lot of high-quality social media graphics that are targeting flu vaccination in minority groups. They have also developed a lot of resources that speak to vaccine safety and confidence. I hope you will take a look at the two websites linked to in this slide. Please tag Vaccinate Your Family if you use their graphics on social media platforms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a:t>
            </a:r>
            <a:r>
              <a:rPr lang="en-US" dirty="0" err="1"/>
              <a:t>www.vaccinateyourfamily.org</a:t>
            </a:r>
            <a:r>
              <a:rPr lang="en-US" dirty="0"/>
              <a:t>/</a:t>
            </a:r>
            <a:r>
              <a:rPr lang="en-US" dirty="0" err="1"/>
              <a:t>vyf</a:t>
            </a:r>
            <a:r>
              <a:rPr lang="en-US" dirty="0"/>
              <a:t>-flu-graphics-and-videos/</a:t>
            </a:r>
          </a:p>
          <a:p>
            <a:pPr marL="0" lvl="0" indent="0" algn="l" rtl="0">
              <a:lnSpc>
                <a:spcPct val="100000"/>
              </a:lnSpc>
              <a:spcBef>
                <a:spcPts val="0"/>
              </a:spcBef>
              <a:spcAft>
                <a:spcPts val="0"/>
              </a:spcAft>
              <a:buSzPts val="1400"/>
              <a:buNone/>
            </a:pPr>
            <a:r>
              <a:rPr lang="en-US" dirty="0"/>
              <a:t>https://</a:t>
            </a:r>
            <a:r>
              <a:rPr lang="en-US" dirty="0" err="1"/>
              <a:t>vaccinateyourfamily.org</a:t>
            </a:r>
            <a:r>
              <a:rPr lang="en-US" dirty="0"/>
              <a:t>/</a:t>
            </a:r>
            <a:r>
              <a:rPr lang="en-US" dirty="0" err="1"/>
              <a:t>vyf-vaccinegraphics</a:t>
            </a:r>
            <a:r>
              <a:rPr lang="en-US" dirty="0"/>
              <a:t>/</a:t>
            </a:r>
          </a:p>
          <a:p>
            <a:pPr marL="0" lvl="0" indent="0" algn="l" rtl="0">
              <a:lnSpc>
                <a:spcPct val="100000"/>
              </a:lnSpc>
              <a:spcBef>
                <a:spcPts val="0"/>
              </a:spcBef>
              <a:spcAft>
                <a:spcPts val="0"/>
              </a:spcAft>
              <a:buSzPts val="1400"/>
              <a:buNone/>
            </a:pPr>
            <a:endParaRPr dirty="0"/>
          </a:p>
        </p:txBody>
      </p:sp>
      <p:sp>
        <p:nvSpPr>
          <p:cNvPr id="344" name="Google Shape;34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Another effective method to convey the importance of vaccination is through personal stories.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Please play the video</a:t>
            </a:r>
          </a:p>
          <a:p>
            <a:pPr marL="0" lvl="0" indent="0" algn="l" rtl="0">
              <a:lnSpc>
                <a:spcPct val="100000"/>
              </a:lnSpc>
              <a:spcBef>
                <a:spcPts val="0"/>
              </a:spcBef>
              <a:spcAft>
                <a:spcPts val="0"/>
              </a:spcAft>
              <a:buSzPts val="1400"/>
              <a:buNone/>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sng" dirty="0">
                <a:solidFill>
                  <a:schemeClr val="hlink"/>
                </a:solidFill>
                <a:hlinkClick r:id="rId3"/>
              </a:rPr>
              <a:t>https://www.facebook.com/28164899111/videos/34016562732204</a:t>
            </a:r>
            <a:r>
              <a:rPr lang="en-US" sz="1200" dirty="0"/>
              <a:t> </a:t>
            </a:r>
            <a:endParaRPr lang="en-US" dirty="0"/>
          </a:p>
          <a:p>
            <a:pPr marL="0" lvl="0" indent="0" algn="l" rtl="0">
              <a:lnSpc>
                <a:spcPct val="100000"/>
              </a:lnSpc>
              <a:spcBef>
                <a:spcPts val="0"/>
              </a:spcBef>
              <a:spcAft>
                <a:spcPts val="0"/>
              </a:spcAft>
              <a:buSzPts val="1400"/>
              <a:buNone/>
            </a:pPr>
            <a:endParaRPr dirty="0"/>
          </a:p>
        </p:txBody>
      </p:sp>
      <p:sp>
        <p:nvSpPr>
          <p:cNvPr id="357" name="Google Shape;35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Rapid community assessment (RCA) is a process for quickly collecting community insights about a public health issue in order to inform program design. The assessment involves reviewing existing data and conducting community-based interviews, listening sessions, observations, social listening, and surveys.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964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video shows how this provider makes flu recommendations to her patients. CDC has a series of videos from healthcare providers talking about how they recommend vaccines.</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u="sng" dirty="0">
                <a:solidFill>
                  <a:schemeClr val="hlink"/>
                </a:solidFill>
                <a:hlinkClick r:id="rId3"/>
              </a:rPr>
              <a:t>https://www.youtube.com/watch?v=tiFGgfPohos </a:t>
            </a:r>
            <a:endParaRPr u="sng"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endParaRPr u="sng"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b="1" dirty="0"/>
              <a:t>Please play the video</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66" name="Google Shape;36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From the American Academy of Pediatrics: https://</a:t>
            </a:r>
            <a:r>
              <a:rPr lang="en-US" dirty="0" err="1"/>
              <a:t>services.aap.org</a:t>
            </a:r>
            <a:r>
              <a:rPr lang="en-US" dirty="0"/>
              <a:t>/</a:t>
            </a:r>
            <a:r>
              <a:rPr lang="en-US" dirty="0" err="1"/>
              <a:t>en</a:t>
            </a:r>
            <a:r>
              <a:rPr lang="en-US" dirty="0"/>
              <a:t>/news-room/campaigns-and-toolkits/call-your-pediatrician/ </a:t>
            </a:r>
            <a:endParaRPr dirty="0"/>
          </a:p>
          <a:p>
            <a:pPr marL="457200" marR="0" lvl="0" indent="-228600" algn="l" rtl="0">
              <a:lnSpc>
                <a:spcPct val="100000"/>
              </a:lnSpc>
              <a:spcBef>
                <a:spcPts val="0"/>
              </a:spcBef>
              <a:spcAft>
                <a:spcPts val="0"/>
              </a:spcAft>
              <a:buSzPts val="1400"/>
              <a:buNone/>
            </a:pPr>
            <a:endParaRPr dirty="0"/>
          </a:p>
          <a:p>
            <a:pPr marL="45720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Using humor and real-world conversations, we have launched the </a:t>
            </a:r>
            <a:r>
              <a:rPr lang="en-US" sz="1200" b="1" i="0" u="none" strike="noStrike" cap="none" dirty="0">
                <a:solidFill>
                  <a:schemeClr val="dk1"/>
                </a:solidFill>
                <a:latin typeface="Calibri"/>
                <a:ea typeface="Calibri"/>
                <a:cs typeface="Calibri"/>
                <a:sym typeface="Calibri"/>
              </a:rPr>
              <a:t>#</a:t>
            </a:r>
            <a:r>
              <a:rPr lang="en-US" sz="1200" b="1" i="0" u="none" strike="noStrike" cap="none" dirty="0" err="1">
                <a:solidFill>
                  <a:schemeClr val="dk1"/>
                </a:solidFill>
                <a:latin typeface="Calibri"/>
                <a:ea typeface="Calibri"/>
                <a:cs typeface="Calibri"/>
                <a:sym typeface="Calibri"/>
              </a:rPr>
              <a:t>CallYourPediatrician</a:t>
            </a:r>
            <a:r>
              <a:rPr lang="en-US" sz="1200" b="0" i="0" u="none" strike="noStrike" cap="none" dirty="0">
                <a:solidFill>
                  <a:schemeClr val="dk1"/>
                </a:solidFill>
                <a:latin typeface="Calibri"/>
                <a:ea typeface="Calibri"/>
                <a:cs typeface="Calibri"/>
                <a:sym typeface="Calibri"/>
              </a:rPr>
              <a:t> campaign, which aims to reach parents with timely reminders that going to the pediatrician, even during COVID-19,is important and safe.</a:t>
            </a:r>
            <a:endParaRPr dirty="0"/>
          </a:p>
          <a:p>
            <a:pPr marL="457200" marR="0" lvl="0" indent="-228600" algn="l" rtl="0">
              <a:lnSpc>
                <a:spcPct val="100000"/>
              </a:lnSpc>
              <a:spcBef>
                <a:spcPts val="0"/>
              </a:spcBef>
              <a:spcAft>
                <a:spcPts val="0"/>
              </a:spcAft>
              <a:buSzPts val="1400"/>
              <a:buNone/>
            </a:pPr>
            <a:br>
              <a:rPr lang="en-US" dirty="0"/>
            </a:br>
            <a:r>
              <a:rPr lang="en-US" dirty="0"/>
              <a:t>videos,</a:t>
            </a:r>
            <a:endParaRPr dirty="0"/>
          </a:p>
          <a:p>
            <a:pPr marL="457200" lvl="0" indent="-228600" algn="l" rtl="0">
              <a:lnSpc>
                <a:spcPct val="100000"/>
              </a:lnSpc>
              <a:spcBef>
                <a:spcPts val="0"/>
              </a:spcBef>
              <a:spcAft>
                <a:spcPts val="0"/>
              </a:spcAft>
              <a:buSzPts val="1400"/>
              <a:buFont typeface="Calibri"/>
              <a:buChar char="-"/>
            </a:pPr>
            <a:r>
              <a:rPr lang="en-US" dirty="0"/>
              <a:t>Social media graphics, messaging</a:t>
            </a:r>
            <a:endParaRPr dirty="0"/>
          </a:p>
        </p:txBody>
      </p:sp>
      <p:sp>
        <p:nvSpPr>
          <p:cNvPr id="374" name="Google Shape;37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Link: https://</a:t>
            </a:r>
            <a:r>
              <a:rPr lang="en-US" dirty="0" err="1"/>
              <a:t>wecandothis.hhs.gov</a:t>
            </a:r>
            <a:r>
              <a:rPr lang="en-US" dirty="0"/>
              <a:t> </a:t>
            </a:r>
            <a:endParaRPr dirty="0"/>
          </a:p>
        </p:txBody>
      </p:sp>
      <p:sp>
        <p:nvSpPr>
          <p:cNvPr id="382" name="Google Shape;38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Link: https://</a:t>
            </a:r>
            <a:r>
              <a:rPr lang="en-US" dirty="0" err="1"/>
              <a:t>wecandothis.hhs.gov</a:t>
            </a:r>
            <a:endParaRPr dirty="0"/>
          </a:p>
        </p:txBody>
      </p:sp>
      <p:sp>
        <p:nvSpPr>
          <p:cNvPr id="389" name="Google Shape;38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These are links to some resources aimed at American Indian and Alaskan Native populations including resources from the Northwest Portland Area Indian Health Board, the Urban Indian Health Institute and the National Indian Health Board</a:t>
            </a:r>
            <a:endParaRPr/>
          </a:p>
          <a:p>
            <a:pPr marL="0" lvl="0" indent="0" algn="l" rtl="0">
              <a:lnSpc>
                <a:spcPct val="100000"/>
              </a:lnSpc>
              <a:spcBef>
                <a:spcPts val="0"/>
              </a:spcBef>
              <a:spcAft>
                <a:spcPts val="0"/>
              </a:spcAft>
              <a:buSzPts val="1400"/>
              <a:buNone/>
            </a:pPr>
            <a:endParaRPr/>
          </a:p>
        </p:txBody>
      </p:sp>
      <p:sp>
        <p:nvSpPr>
          <p:cNvPr id="419" name="Google Shape;41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3:notes"/>
          <p:cNvSpPr txBox="1">
            <a:spLocks noGrp="1"/>
          </p:cNvSpPr>
          <p:nvPr>
            <p:ph type="body" idx="1"/>
          </p:nvPr>
        </p:nvSpPr>
        <p:spPr>
          <a:xfrm>
            <a:off x="685800" y="4400549"/>
            <a:ext cx="5486400" cy="10282859"/>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SzPts val="1400"/>
              <a:buNone/>
            </a:pPr>
            <a:endParaRPr dirty="0"/>
          </a:p>
        </p:txBody>
      </p:sp>
      <p:sp>
        <p:nvSpPr>
          <p:cNvPr id="274" name="Google Shape;27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1413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609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Part of the de Beaumont Foundation’s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ongoing research</a:t>
            </a:r>
            <a:r>
              <a:rPr lang="en-US" sz="1200" b="0" i="0" u="none" strike="noStrike" cap="none">
                <a:solidFill>
                  <a:schemeClr val="dk1"/>
                </a:solidFill>
                <a:latin typeface="Calibri"/>
                <a:ea typeface="Calibri"/>
                <a:cs typeface="Calibri"/>
                <a:sym typeface="Calibri"/>
              </a:rPr>
              <a:t> on Americans’ attitudes about COVID-19, the focus group was designed to reveal insights that may help build confidence in the vaccines among people who are currently reluctant to be vaccinated.</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“As time went on, the balance of things I wanted for my family started to tip the scale. The pros and cons of getting the vaccine shifted.”</a:t>
            </a:r>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Following are some of the themes they heard:</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Their decision to get vaccinated came after their perceived risk of getting COVID-19 outweighed their concerns about the safety of the vaccines.</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They were motivated by things they want to be able to do, like travel, go to sporting events, and safely see friends and family.</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most influential source of information about COVID-19 vaccines was a doctor, pharmacist, or other medical professional who they knew and trusted.</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They became more comfortable after seeing people they know get vaccinated without major complications. (This was much more important to them than seeing politicians, athletes, or other celebrities get the vaccine.)</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When asked about their thoughts about people who still say they won’t get vaccinated, many said they respect that position because everyone has the right to make their own decision, while others said those people are uninformed, misinformed, and “a little selfish.”</a:t>
            </a:r>
            <a:endParaRPr/>
          </a:p>
          <a:p>
            <a:pPr marL="457200" marR="0" lvl="0" indent="-228600" algn="l" rtl="0">
              <a:lnSpc>
                <a:spcPct val="100000"/>
              </a:lnSpc>
              <a:spcBef>
                <a:spcPts val="0"/>
              </a:spcBef>
              <a:spcAft>
                <a:spcPts val="0"/>
              </a:spcAft>
              <a:buSzPts val="1400"/>
              <a:buNone/>
            </a:pPr>
            <a:endParaRPr/>
          </a:p>
        </p:txBody>
      </p:sp>
      <p:sp>
        <p:nvSpPr>
          <p:cNvPr id="120" name="Google Shape;12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 Beaumont: https://</a:t>
            </a:r>
            <a:r>
              <a:rPr lang="en-US" dirty="0" err="1"/>
              <a:t>debeaumont.org</a:t>
            </a:r>
            <a:r>
              <a:rPr lang="en-US" dirty="0"/>
              <a:t>/changing-the-covid-conversation/focus-group-why-we-got-vaccinated/</a:t>
            </a:r>
            <a:endParaRPr dirty="0"/>
          </a:p>
        </p:txBody>
      </p:sp>
      <p:sp>
        <p:nvSpPr>
          <p:cNvPr id="128" name="Google Shape;1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language we use can improve vaccine acceptance, as shown in this graphic from De Beaumont:</a:t>
            </a:r>
            <a:endParaRPr/>
          </a:p>
          <a:p>
            <a:pPr marL="171450" lvl="0" indent="-171450" algn="l" rtl="0">
              <a:lnSpc>
                <a:spcPct val="100000"/>
              </a:lnSpc>
              <a:spcBef>
                <a:spcPts val="0"/>
              </a:spcBef>
              <a:spcAft>
                <a:spcPts val="0"/>
              </a:spcAft>
              <a:buClr>
                <a:schemeClr val="dk1"/>
              </a:buClr>
              <a:buSzPts val="1200"/>
              <a:buFont typeface="Arial"/>
              <a:buChar char="•"/>
            </a:pPr>
            <a:r>
              <a:rPr lang="en-US" cap="none"/>
              <a:t>TAILOR YOUR MESSAGE FOR YOUR AUDIENCE</a:t>
            </a:r>
            <a:endParaRPr/>
          </a:p>
          <a:p>
            <a:pPr marL="171450" lvl="0" indent="-171450" algn="l" rtl="0">
              <a:lnSpc>
                <a:spcPct val="100000"/>
              </a:lnSpc>
              <a:spcBef>
                <a:spcPts val="0"/>
              </a:spcBef>
              <a:spcAft>
                <a:spcPts val="0"/>
              </a:spcAft>
              <a:buClr>
                <a:schemeClr val="dk1"/>
              </a:buClr>
              <a:buSzPts val="1200"/>
              <a:buFont typeface="Arial"/>
              <a:buChar char="•"/>
            </a:pPr>
            <a:r>
              <a:rPr lang="en-US" cap="none"/>
              <a:t>EXPLAIN THE BENEFITS OF GETTING VACCINATED, NOT JUST THE CONSEQUENCES OF NOT DOING IT.</a:t>
            </a:r>
            <a:endParaRPr/>
          </a:p>
          <a:p>
            <a:pPr marL="171450" lvl="0" indent="-171450" algn="l" rtl="0">
              <a:lnSpc>
                <a:spcPct val="100000"/>
              </a:lnSpc>
              <a:spcBef>
                <a:spcPts val="0"/>
              </a:spcBef>
              <a:spcAft>
                <a:spcPts val="0"/>
              </a:spcAft>
              <a:buClr>
                <a:schemeClr val="dk1"/>
              </a:buClr>
              <a:buSzPts val="1200"/>
              <a:buFont typeface="Arial"/>
              <a:buChar char="•"/>
            </a:pPr>
            <a:r>
              <a:rPr lang="en-US" cap="none"/>
              <a:t>TALK ABOUT THE PEOPLE BEHIND THE VACCINE</a:t>
            </a:r>
            <a:endParaRPr/>
          </a:p>
          <a:p>
            <a:pPr marL="171450" lvl="0" indent="-171450" algn="l" rtl="0">
              <a:lnSpc>
                <a:spcPct val="100000"/>
              </a:lnSpc>
              <a:spcBef>
                <a:spcPts val="0"/>
              </a:spcBef>
              <a:spcAft>
                <a:spcPts val="0"/>
              </a:spcAft>
              <a:buClr>
                <a:schemeClr val="dk1"/>
              </a:buClr>
              <a:buSzPts val="1200"/>
              <a:buFont typeface="Arial"/>
              <a:buChar char="•"/>
            </a:pPr>
            <a:r>
              <a:rPr lang="en-US" cap="none"/>
              <a:t>AVOID JUDGMENTAL LANGUAGE WHEN TALKING ABOUT OR TO PEOPLE WHO ARE CONCERNED.</a:t>
            </a:r>
            <a:endParaRPr/>
          </a:p>
          <a:p>
            <a:pPr marL="171450" lvl="0" indent="-171450" algn="l" rtl="0">
              <a:lnSpc>
                <a:spcPct val="100000"/>
              </a:lnSpc>
              <a:spcBef>
                <a:spcPts val="0"/>
              </a:spcBef>
              <a:spcAft>
                <a:spcPts val="0"/>
              </a:spcAft>
              <a:buClr>
                <a:schemeClr val="dk1"/>
              </a:buClr>
              <a:buSzPts val="1200"/>
              <a:buFont typeface="Arial"/>
              <a:buChar char="•"/>
            </a:pPr>
            <a:r>
              <a:rPr lang="en-US" cap="none"/>
              <a:t>USE (AND REPEAT) THE WORD “EVERY” TO EXPLAIN THE VACCINE DEVELOPMENT PROCESS.</a:t>
            </a:r>
            <a:endParaRPr/>
          </a:p>
          <a:p>
            <a:pPr marL="0" lvl="0" indent="0" algn="l" rtl="0">
              <a:lnSpc>
                <a:spcPct val="100000"/>
              </a:lnSpc>
              <a:spcBef>
                <a:spcPts val="0"/>
              </a:spcBef>
              <a:spcAft>
                <a:spcPts val="0"/>
              </a:spcAft>
              <a:buSzPts val="1400"/>
              <a:buNone/>
            </a:pPr>
            <a:r>
              <a:rPr lang="en-US"/>
              <a:t>https://debeaumont.org/wp-content/uploads/2021/01/VaccineToolkit_1pger.pdf</a:t>
            </a:r>
            <a:endParaRPr/>
          </a:p>
        </p:txBody>
      </p:sp>
      <p:sp>
        <p:nvSpPr>
          <p:cNvPr id="137" name="Google Shape;1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grpSp>
        <p:nvGrpSpPr>
          <p:cNvPr id="16" name="Google Shape;16;p47"/>
          <p:cNvGrpSpPr/>
          <p:nvPr/>
        </p:nvGrpSpPr>
        <p:grpSpPr>
          <a:xfrm>
            <a:off x="0" y="-83888"/>
            <a:ext cx="8104141" cy="7032822"/>
            <a:chOff x="-1" y="-87064"/>
            <a:chExt cx="8104141" cy="7032822"/>
          </a:xfrm>
        </p:grpSpPr>
        <p:sp>
          <p:nvSpPr>
            <p:cNvPr id="17" name="Google Shape;17;p47"/>
            <p:cNvSpPr/>
            <p:nvPr/>
          </p:nvSpPr>
          <p:spPr>
            <a:xfrm>
              <a:off x="-1" y="-3176"/>
              <a:ext cx="4657242" cy="686117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47"/>
            <p:cNvSpPr/>
            <p:nvPr/>
          </p:nvSpPr>
          <p:spPr>
            <a:xfrm rot="2700000">
              <a:off x="2099881" y="944239"/>
              <a:ext cx="4975696" cy="4970217"/>
            </a:xfrm>
            <a:custGeom>
              <a:avLst/>
              <a:gdLst/>
              <a:ahLst/>
              <a:cxnLst/>
              <a:rect l="l" t="t" r="r" b="b"/>
              <a:pathLst>
                <a:path w="4975696" h="4970217" extrusionOk="0">
                  <a:moveTo>
                    <a:pt x="115069" y="0"/>
                  </a:moveTo>
                  <a:cubicBezTo>
                    <a:pt x="127333" y="5479"/>
                    <a:pt x="2654677" y="487674"/>
                    <a:pt x="3571054" y="684935"/>
                  </a:cubicBezTo>
                  <a:cubicBezTo>
                    <a:pt x="3981949" y="767127"/>
                    <a:pt x="4235966" y="1086898"/>
                    <a:pt x="4285282" y="1399163"/>
                  </a:cubicBezTo>
                  <a:cubicBezTo>
                    <a:pt x="4524553" y="2540199"/>
                    <a:pt x="4703548" y="3555207"/>
                    <a:pt x="4975696" y="4882546"/>
                  </a:cubicBezTo>
                  <a:lnTo>
                    <a:pt x="0" y="4970217"/>
                  </a:lnTo>
                  <a:lnTo>
                    <a:pt x="11506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 name="Google Shape;19;p47"/>
          <p:cNvSpPr txBox="1">
            <a:spLocks noGrp="1"/>
          </p:cNvSpPr>
          <p:nvPr>
            <p:ph type="ctrTitle"/>
          </p:nvPr>
        </p:nvSpPr>
        <p:spPr>
          <a:xfrm>
            <a:off x="778143" y="1340603"/>
            <a:ext cx="4950417" cy="41767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entury Gothic"/>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7"/>
          <p:cNvSpPr txBox="1">
            <a:spLocks noGrp="1"/>
          </p:cNvSpPr>
          <p:nvPr>
            <p:ph type="subTitle" idx="1"/>
          </p:nvPr>
        </p:nvSpPr>
        <p:spPr>
          <a:xfrm>
            <a:off x="6981986" y="1340602"/>
            <a:ext cx="4138696" cy="160926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1000"/>
              </a:spcBef>
              <a:spcAft>
                <a:spcPts val="0"/>
              </a:spcAft>
              <a:buSzPts val="2880"/>
              <a:buNone/>
              <a:defRPr sz="2400"/>
            </a:lvl1pPr>
            <a:lvl2pPr lvl="1" algn="ctr">
              <a:lnSpc>
                <a:spcPct val="100000"/>
              </a:lnSpc>
              <a:spcBef>
                <a:spcPts val="500"/>
              </a:spcBef>
              <a:spcAft>
                <a:spcPts val="0"/>
              </a:spcAft>
              <a:buSzPts val="2400"/>
              <a:buNone/>
              <a:defRPr sz="2000"/>
            </a:lvl2pPr>
            <a:lvl3pPr lvl="2" algn="ctr">
              <a:lnSpc>
                <a:spcPct val="100000"/>
              </a:lnSpc>
              <a:spcBef>
                <a:spcPts val="500"/>
              </a:spcBef>
              <a:spcAft>
                <a:spcPts val="0"/>
              </a:spcAft>
              <a:buSzPts val="2160"/>
              <a:buNone/>
              <a:defRPr sz="1800"/>
            </a:lvl3pPr>
            <a:lvl4pPr lvl="3" algn="ctr">
              <a:lnSpc>
                <a:spcPct val="100000"/>
              </a:lnSpc>
              <a:spcBef>
                <a:spcPts val="500"/>
              </a:spcBef>
              <a:spcAft>
                <a:spcPts val="0"/>
              </a:spcAft>
              <a:buSzPts val="1920"/>
              <a:buNone/>
              <a:defRPr sz="1600"/>
            </a:lvl4pPr>
            <a:lvl5pPr lvl="4" algn="ctr">
              <a:lnSpc>
                <a:spcPct val="100000"/>
              </a:lnSpc>
              <a:spcBef>
                <a:spcPts val="500"/>
              </a:spcBef>
              <a:spcAft>
                <a:spcPts val="0"/>
              </a:spcAft>
              <a:buSzPts val="192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cxnSp>
        <p:nvCxnSpPr>
          <p:cNvPr id="22" name="Google Shape;22;p48"/>
          <p:cNvCxnSpPr/>
          <p:nvPr/>
        </p:nvCxnSpPr>
        <p:spPr>
          <a:xfrm>
            <a:off x="575441" y="6291311"/>
            <a:ext cx="11035861" cy="0"/>
          </a:xfrm>
          <a:prstGeom prst="straightConnector1">
            <a:avLst/>
          </a:prstGeom>
          <a:noFill/>
          <a:ln w="12700" cap="flat" cmpd="sng">
            <a:solidFill>
              <a:schemeClr val="accent1"/>
            </a:solidFill>
            <a:prstDash val="solid"/>
            <a:miter lim="800000"/>
            <a:headEnd type="none" w="sm" len="sm"/>
            <a:tailEnd type="none" w="sm" len="sm"/>
          </a:ln>
        </p:spPr>
      </p:cxnSp>
      <p:sp>
        <p:nvSpPr>
          <p:cNvPr id="23" name="Google Shape;23;p48"/>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4"/>
        <p:cNvGrpSpPr/>
        <p:nvPr/>
      </p:nvGrpSpPr>
      <p:grpSpPr>
        <a:xfrm>
          <a:off x="0" y="0"/>
          <a:ext cx="0" cy="0"/>
          <a:chOff x="0" y="0"/>
          <a:chExt cx="0" cy="0"/>
        </a:xfrm>
      </p:grpSpPr>
      <p:grpSp>
        <p:nvGrpSpPr>
          <p:cNvPr id="25" name="Google Shape;25;p49"/>
          <p:cNvGrpSpPr/>
          <p:nvPr/>
        </p:nvGrpSpPr>
        <p:grpSpPr>
          <a:xfrm>
            <a:off x="0" y="0"/>
            <a:ext cx="4183788" cy="6858000"/>
            <a:chOff x="0" y="0"/>
            <a:chExt cx="4183788" cy="6858000"/>
          </a:xfrm>
        </p:grpSpPr>
        <p:sp>
          <p:nvSpPr>
            <p:cNvPr id="26" name="Google Shape;26;p49"/>
            <p:cNvSpPr/>
            <p:nvPr/>
          </p:nvSpPr>
          <p:spPr>
            <a:xfrm rot="2700000">
              <a:off x="3340190" y="1877308"/>
              <a:ext cx="695649" cy="706609"/>
            </a:xfrm>
            <a:custGeom>
              <a:avLst/>
              <a:gdLst/>
              <a:ahLst/>
              <a:cxnLst/>
              <a:rect l="l" t="t" r="r" b="b"/>
              <a:pathLst>
                <a:path w="695649" h="706609" extrusionOk="0">
                  <a:moveTo>
                    <a:pt x="0" y="0"/>
                  </a:moveTo>
                  <a:lnTo>
                    <a:pt x="542708" y="27399"/>
                  </a:lnTo>
                  <a:cubicBezTo>
                    <a:pt x="618097" y="27399"/>
                    <a:pt x="679211" y="88513"/>
                    <a:pt x="679211" y="163902"/>
                  </a:cubicBezTo>
                  <a:lnTo>
                    <a:pt x="695649" y="706609"/>
                  </a:lnTo>
                  <a:lnTo>
                    <a:pt x="27398" y="67921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27;p49"/>
            <p:cNvSpPr/>
            <p:nvPr/>
          </p:nvSpPr>
          <p:spPr>
            <a:xfrm>
              <a:off x="0" y="0"/>
              <a:ext cx="3688014"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 name="Google Shape;28;p49"/>
          <p:cNvSpPr txBox="1">
            <a:spLocks noGrp="1"/>
          </p:cNvSpPr>
          <p:nvPr>
            <p:ph type="title"/>
          </p:nvPr>
        </p:nvSpPr>
        <p:spPr>
          <a:xfrm>
            <a:off x="623203" y="1154628"/>
            <a:ext cx="2321475" cy="249519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Century Gothic"/>
              <a:buNone/>
              <a:defRPr sz="40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9"/>
          <p:cNvSpPr txBox="1">
            <a:spLocks noGrp="1"/>
          </p:cNvSpPr>
          <p:nvPr>
            <p:ph type="body" idx="1"/>
          </p:nvPr>
        </p:nvSpPr>
        <p:spPr>
          <a:xfrm>
            <a:off x="4431352" y="1154629"/>
            <a:ext cx="6922448" cy="5022334"/>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accent1"/>
              </a:buClr>
              <a:buSzPts val="1440"/>
              <a:buFont typeface="Courier New"/>
              <a:buChar char="o"/>
              <a:defRPr/>
            </a:lvl1pPr>
            <a:lvl2pPr marL="914400" lvl="1" indent="-309880" algn="l">
              <a:lnSpc>
                <a:spcPct val="100000"/>
              </a:lnSpc>
              <a:spcBef>
                <a:spcPts val="500"/>
              </a:spcBef>
              <a:spcAft>
                <a:spcPts val="0"/>
              </a:spcAft>
              <a:buClr>
                <a:schemeClr val="accent1"/>
              </a:buClr>
              <a:buSzPts val="1280"/>
              <a:buFont typeface="Courier New"/>
              <a:buChar char="o"/>
              <a:defRPr/>
            </a:lvl2pPr>
            <a:lvl3pPr marL="1371600" lvl="2" indent="-299719" algn="l">
              <a:lnSpc>
                <a:spcPct val="100000"/>
              </a:lnSpc>
              <a:spcBef>
                <a:spcPts val="500"/>
              </a:spcBef>
              <a:spcAft>
                <a:spcPts val="0"/>
              </a:spcAft>
              <a:buClr>
                <a:schemeClr val="accent1"/>
              </a:buClr>
              <a:buSzPts val="1120"/>
              <a:buFont typeface="Courier New"/>
              <a:buChar char="o"/>
              <a:defRPr/>
            </a:lvl3pPr>
            <a:lvl4pPr marL="1828800" lvl="3" indent="-289560" algn="l">
              <a:lnSpc>
                <a:spcPct val="100000"/>
              </a:lnSpc>
              <a:spcBef>
                <a:spcPts val="500"/>
              </a:spcBef>
              <a:spcAft>
                <a:spcPts val="0"/>
              </a:spcAft>
              <a:buClr>
                <a:schemeClr val="accent1"/>
              </a:buClr>
              <a:buSzPts val="960"/>
              <a:buFont typeface="Courier New"/>
              <a:buChar char="o"/>
              <a:defRPr/>
            </a:lvl4pPr>
            <a:lvl5pPr marL="2286000" lvl="4" indent="-279400" algn="l">
              <a:lnSpc>
                <a:spcPct val="100000"/>
              </a:lnSpc>
              <a:spcBef>
                <a:spcPts val="500"/>
              </a:spcBef>
              <a:spcAft>
                <a:spcPts val="0"/>
              </a:spcAft>
              <a:buClr>
                <a:schemeClr val="accent1"/>
              </a:buClr>
              <a:buSzPts val="800"/>
              <a:buFont typeface="Courier New"/>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 name="Google Shape;30;p49"/>
          <p:cNvCxnSpPr/>
          <p:nvPr/>
        </p:nvCxnSpPr>
        <p:spPr>
          <a:xfrm>
            <a:off x="4246536" y="6291311"/>
            <a:ext cx="7364766" cy="0"/>
          </a:xfrm>
          <a:prstGeom prst="straightConnector1">
            <a:avLst/>
          </a:prstGeom>
          <a:noFill/>
          <a:ln w="12700" cap="flat" cmpd="sng">
            <a:solidFill>
              <a:schemeClr val="accent1"/>
            </a:solidFill>
            <a:prstDash val="solid"/>
            <a:miter lim="800000"/>
            <a:headEnd type="none" w="sm" len="sm"/>
            <a:tailEnd type="none" w="sm" len="sm"/>
          </a:ln>
        </p:spPr>
      </p:cxnSp>
      <p:sp>
        <p:nvSpPr>
          <p:cNvPr id="31" name="Google Shape;31;p49"/>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
        <p:cNvGrpSpPr/>
        <p:nvPr/>
      </p:nvGrpSpPr>
      <p:grpSpPr>
        <a:xfrm>
          <a:off x="0" y="0"/>
          <a:ext cx="0" cy="0"/>
          <a:chOff x="0" y="0"/>
          <a:chExt cx="0" cy="0"/>
        </a:xfrm>
      </p:grpSpPr>
      <p:grpSp>
        <p:nvGrpSpPr>
          <p:cNvPr id="33" name="Google Shape;33;p53"/>
          <p:cNvGrpSpPr/>
          <p:nvPr/>
        </p:nvGrpSpPr>
        <p:grpSpPr>
          <a:xfrm>
            <a:off x="-1" y="0"/>
            <a:ext cx="12192000" cy="2359163"/>
            <a:chOff x="0" y="1"/>
            <a:chExt cx="12192000" cy="2359163"/>
          </a:xfrm>
        </p:grpSpPr>
        <p:sp>
          <p:nvSpPr>
            <p:cNvPr id="34" name="Google Shape;34;p53"/>
            <p:cNvSpPr/>
            <p:nvPr/>
          </p:nvSpPr>
          <p:spPr>
            <a:xfrm rot="-8100000" flipH="1">
              <a:off x="2016565" y="1384415"/>
              <a:ext cx="799759" cy="810719"/>
            </a:xfrm>
            <a:custGeom>
              <a:avLst/>
              <a:gdLst/>
              <a:ahLst/>
              <a:cxnLst/>
              <a:rect l="l" t="t" r="r" b="b"/>
              <a:pathLst>
                <a:path w="799759" h="810719" extrusionOk="0">
                  <a:moveTo>
                    <a:pt x="0" y="0"/>
                  </a:moveTo>
                  <a:lnTo>
                    <a:pt x="597502" y="82193"/>
                  </a:lnTo>
                  <a:cubicBezTo>
                    <a:pt x="672891" y="82193"/>
                    <a:pt x="734005" y="143307"/>
                    <a:pt x="734005" y="218696"/>
                  </a:cubicBezTo>
                  <a:lnTo>
                    <a:pt x="799759" y="810719"/>
                  </a:lnTo>
                  <a:lnTo>
                    <a:pt x="82192" y="734006"/>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53"/>
            <p:cNvSpPr/>
            <p:nvPr/>
          </p:nvSpPr>
          <p:spPr>
            <a:xfrm flipH="1">
              <a:off x="0" y="1"/>
              <a:ext cx="12192000" cy="19023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6" name="Google Shape;36;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entury Gothic"/>
              <a:buNone/>
              <a:defRPr sz="40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3"/>
          <p:cNvSpPr txBox="1">
            <a:spLocks noGrp="1"/>
          </p:cNvSpPr>
          <p:nvPr>
            <p:ph type="body" idx="1"/>
          </p:nvPr>
        </p:nvSpPr>
        <p:spPr>
          <a:xfrm>
            <a:off x="838200" y="2267435"/>
            <a:ext cx="10515600" cy="390952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accent1"/>
              </a:buClr>
              <a:buSzPts val="1440"/>
              <a:buFont typeface="Courier New"/>
              <a:buChar char="o"/>
              <a:defRPr/>
            </a:lvl1pPr>
            <a:lvl2pPr marL="914400" lvl="1" indent="-309880" algn="l">
              <a:lnSpc>
                <a:spcPct val="100000"/>
              </a:lnSpc>
              <a:spcBef>
                <a:spcPts val="600"/>
              </a:spcBef>
              <a:spcAft>
                <a:spcPts val="0"/>
              </a:spcAft>
              <a:buClr>
                <a:schemeClr val="accent1"/>
              </a:buClr>
              <a:buSzPts val="1280"/>
              <a:buFont typeface="Courier New"/>
              <a:buChar char="o"/>
              <a:defRPr/>
            </a:lvl2pPr>
            <a:lvl3pPr marL="1371600" lvl="2" indent="-299719" algn="l">
              <a:lnSpc>
                <a:spcPct val="100000"/>
              </a:lnSpc>
              <a:spcBef>
                <a:spcPts val="600"/>
              </a:spcBef>
              <a:spcAft>
                <a:spcPts val="0"/>
              </a:spcAft>
              <a:buClr>
                <a:schemeClr val="accent1"/>
              </a:buClr>
              <a:buSzPts val="1120"/>
              <a:buFont typeface="Courier New"/>
              <a:buChar char="o"/>
              <a:defRPr/>
            </a:lvl3pPr>
            <a:lvl4pPr marL="1828800" lvl="3" indent="-289560" algn="l">
              <a:lnSpc>
                <a:spcPct val="100000"/>
              </a:lnSpc>
              <a:spcBef>
                <a:spcPts val="600"/>
              </a:spcBef>
              <a:spcAft>
                <a:spcPts val="0"/>
              </a:spcAft>
              <a:buClr>
                <a:schemeClr val="accent1"/>
              </a:buClr>
              <a:buSzPts val="960"/>
              <a:buFont typeface="Courier New"/>
              <a:buChar char="o"/>
              <a:defRPr/>
            </a:lvl4pPr>
            <a:lvl5pPr marL="2286000" lvl="4" indent="-279400" algn="l">
              <a:lnSpc>
                <a:spcPct val="100000"/>
              </a:lnSpc>
              <a:spcBef>
                <a:spcPts val="600"/>
              </a:spcBef>
              <a:spcAft>
                <a:spcPts val="0"/>
              </a:spcAft>
              <a:buClr>
                <a:schemeClr val="accent1"/>
              </a:buClr>
              <a:buSzPts val="800"/>
              <a:buFont typeface="Courier New"/>
              <a:buChar char="o"/>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8" name="Google Shape;38;p53"/>
          <p:cNvCxnSpPr/>
          <p:nvPr/>
        </p:nvCxnSpPr>
        <p:spPr>
          <a:xfrm>
            <a:off x="575441" y="6291311"/>
            <a:ext cx="11035861" cy="0"/>
          </a:xfrm>
          <a:prstGeom prst="straightConnector1">
            <a:avLst/>
          </a:prstGeom>
          <a:noFill/>
          <a:ln w="12700" cap="flat" cmpd="sng">
            <a:solidFill>
              <a:schemeClr val="accent1"/>
            </a:solidFill>
            <a:prstDash val="solid"/>
            <a:miter lim="800000"/>
            <a:headEnd type="none" w="sm" len="sm"/>
            <a:tailEnd type="none" w="sm" len="sm"/>
          </a:ln>
        </p:spPr>
      </p:cxnSp>
      <p:sp>
        <p:nvSpPr>
          <p:cNvPr id="39" name="Google Shape;39;p53"/>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grpSp>
        <p:nvGrpSpPr>
          <p:cNvPr id="41" name="Google Shape;41;p50"/>
          <p:cNvGrpSpPr/>
          <p:nvPr/>
        </p:nvGrpSpPr>
        <p:grpSpPr>
          <a:xfrm>
            <a:off x="0" y="0"/>
            <a:ext cx="12192000" cy="5369817"/>
            <a:chOff x="0" y="0"/>
            <a:chExt cx="12192000" cy="5369817"/>
          </a:xfrm>
        </p:grpSpPr>
        <p:sp>
          <p:nvSpPr>
            <p:cNvPr id="42" name="Google Shape;42;p50"/>
            <p:cNvSpPr/>
            <p:nvPr/>
          </p:nvSpPr>
          <p:spPr>
            <a:xfrm rot="8100000">
              <a:off x="9375677" y="4395068"/>
              <a:ext cx="799759" cy="810719"/>
            </a:xfrm>
            <a:custGeom>
              <a:avLst/>
              <a:gdLst/>
              <a:ahLst/>
              <a:cxnLst/>
              <a:rect l="l" t="t" r="r" b="b"/>
              <a:pathLst>
                <a:path w="799759" h="810719" extrusionOk="0">
                  <a:moveTo>
                    <a:pt x="0" y="0"/>
                  </a:moveTo>
                  <a:lnTo>
                    <a:pt x="597502" y="82193"/>
                  </a:lnTo>
                  <a:cubicBezTo>
                    <a:pt x="672891" y="82193"/>
                    <a:pt x="734005" y="143307"/>
                    <a:pt x="734005" y="218696"/>
                  </a:cubicBezTo>
                  <a:lnTo>
                    <a:pt x="799759" y="810719"/>
                  </a:lnTo>
                  <a:lnTo>
                    <a:pt x="82192" y="734006"/>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 name="Google Shape;43;p50"/>
            <p:cNvSpPr/>
            <p:nvPr/>
          </p:nvSpPr>
          <p:spPr>
            <a:xfrm>
              <a:off x="0" y="0"/>
              <a:ext cx="12192000" cy="491296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4" name="Google Shape;44;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entury Gothic"/>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0"/>
          <p:cNvSpPr txBox="1">
            <a:spLocks noGrp="1"/>
          </p:cNvSpPr>
          <p:nvPr>
            <p:ph type="body" idx="1"/>
          </p:nvPr>
        </p:nvSpPr>
        <p:spPr>
          <a:xfrm>
            <a:off x="831850" y="5269424"/>
            <a:ext cx="10515600" cy="82022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2880"/>
              <a:buNone/>
              <a:defRPr sz="2400">
                <a:solidFill>
                  <a:srgbClr val="888888"/>
                </a:solidFill>
              </a:defRPr>
            </a:lvl1pPr>
            <a:lvl2pPr marL="914400" lvl="1" indent="-228600" algn="l">
              <a:lnSpc>
                <a:spcPct val="100000"/>
              </a:lnSpc>
              <a:spcBef>
                <a:spcPts val="500"/>
              </a:spcBef>
              <a:spcAft>
                <a:spcPts val="0"/>
              </a:spcAft>
              <a:buSzPts val="2400"/>
              <a:buNone/>
              <a:defRPr sz="2000">
                <a:solidFill>
                  <a:srgbClr val="888888"/>
                </a:solidFill>
              </a:defRPr>
            </a:lvl2pPr>
            <a:lvl3pPr marL="1371600" lvl="2" indent="-228600" algn="l">
              <a:lnSpc>
                <a:spcPct val="100000"/>
              </a:lnSpc>
              <a:spcBef>
                <a:spcPts val="500"/>
              </a:spcBef>
              <a:spcAft>
                <a:spcPts val="0"/>
              </a:spcAft>
              <a:buSzPts val="2160"/>
              <a:buNone/>
              <a:defRPr sz="1800">
                <a:solidFill>
                  <a:srgbClr val="888888"/>
                </a:solidFill>
              </a:defRPr>
            </a:lvl3pPr>
            <a:lvl4pPr marL="1828800" lvl="3" indent="-228600" algn="l">
              <a:lnSpc>
                <a:spcPct val="100000"/>
              </a:lnSpc>
              <a:spcBef>
                <a:spcPts val="500"/>
              </a:spcBef>
              <a:spcAft>
                <a:spcPts val="0"/>
              </a:spcAft>
              <a:buSzPts val="1920"/>
              <a:buNone/>
              <a:defRPr sz="1600">
                <a:solidFill>
                  <a:srgbClr val="888888"/>
                </a:solidFill>
              </a:defRPr>
            </a:lvl4pPr>
            <a:lvl5pPr marL="2286000" lvl="4" indent="-228600" algn="l">
              <a:lnSpc>
                <a:spcPct val="100000"/>
              </a:lnSpc>
              <a:spcBef>
                <a:spcPts val="500"/>
              </a:spcBef>
              <a:spcAft>
                <a:spcPts val="0"/>
              </a:spcAft>
              <a:buSzPts val="192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46" name="Google Shape;46;p50"/>
          <p:cNvCxnSpPr/>
          <p:nvPr/>
        </p:nvCxnSpPr>
        <p:spPr>
          <a:xfrm>
            <a:off x="575441" y="6291311"/>
            <a:ext cx="11035861" cy="0"/>
          </a:xfrm>
          <a:prstGeom prst="straightConnector1">
            <a:avLst/>
          </a:prstGeom>
          <a:noFill/>
          <a:ln w="12700" cap="flat" cmpd="sng">
            <a:solidFill>
              <a:schemeClr val="accent1"/>
            </a:solidFill>
            <a:prstDash val="solid"/>
            <a:miter lim="800000"/>
            <a:headEnd type="none" w="sm" len="sm"/>
            <a:tailEnd type="none" w="sm" len="sm"/>
          </a:ln>
        </p:spPr>
      </p:cxnSp>
      <p:sp>
        <p:nvSpPr>
          <p:cNvPr id="47" name="Google Shape;47;p50"/>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grpSp>
        <p:nvGrpSpPr>
          <p:cNvPr id="49" name="Google Shape;49;p51"/>
          <p:cNvGrpSpPr/>
          <p:nvPr/>
        </p:nvGrpSpPr>
        <p:grpSpPr>
          <a:xfrm>
            <a:off x="-1" y="0"/>
            <a:ext cx="12192000" cy="2359163"/>
            <a:chOff x="0" y="1"/>
            <a:chExt cx="12192000" cy="2359163"/>
          </a:xfrm>
        </p:grpSpPr>
        <p:sp>
          <p:nvSpPr>
            <p:cNvPr id="50" name="Google Shape;50;p51"/>
            <p:cNvSpPr/>
            <p:nvPr/>
          </p:nvSpPr>
          <p:spPr>
            <a:xfrm rot="-8100000" flipH="1">
              <a:off x="2016565" y="1384415"/>
              <a:ext cx="799759" cy="810719"/>
            </a:xfrm>
            <a:custGeom>
              <a:avLst/>
              <a:gdLst/>
              <a:ahLst/>
              <a:cxnLst/>
              <a:rect l="l" t="t" r="r" b="b"/>
              <a:pathLst>
                <a:path w="799759" h="810719" extrusionOk="0">
                  <a:moveTo>
                    <a:pt x="0" y="0"/>
                  </a:moveTo>
                  <a:lnTo>
                    <a:pt x="597502" y="82193"/>
                  </a:lnTo>
                  <a:cubicBezTo>
                    <a:pt x="672891" y="82193"/>
                    <a:pt x="734005" y="143307"/>
                    <a:pt x="734005" y="218696"/>
                  </a:cubicBezTo>
                  <a:lnTo>
                    <a:pt x="799759" y="810719"/>
                  </a:lnTo>
                  <a:lnTo>
                    <a:pt x="82192" y="734006"/>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51"/>
            <p:cNvSpPr/>
            <p:nvPr/>
          </p:nvSpPr>
          <p:spPr>
            <a:xfrm flipH="1">
              <a:off x="0" y="1"/>
              <a:ext cx="12192000" cy="19023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2" name="Google Shape;5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3" name="Google Shape;53;p51"/>
          <p:cNvCxnSpPr/>
          <p:nvPr/>
        </p:nvCxnSpPr>
        <p:spPr>
          <a:xfrm>
            <a:off x="575441" y="6291311"/>
            <a:ext cx="11035861" cy="0"/>
          </a:xfrm>
          <a:prstGeom prst="straightConnector1">
            <a:avLst/>
          </a:prstGeom>
          <a:noFill/>
          <a:ln w="12700" cap="flat" cmpd="sng">
            <a:solidFill>
              <a:schemeClr val="accent1"/>
            </a:solidFill>
            <a:prstDash val="solid"/>
            <a:miter lim="800000"/>
            <a:headEnd type="none" w="sm" len="sm"/>
            <a:tailEnd type="none" w="sm" len="sm"/>
          </a:ln>
        </p:spPr>
      </p:cxnSp>
      <p:sp>
        <p:nvSpPr>
          <p:cNvPr id="54" name="Google Shape;54;p51"/>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grpSp>
        <p:nvGrpSpPr>
          <p:cNvPr id="56" name="Google Shape;56;p52"/>
          <p:cNvGrpSpPr/>
          <p:nvPr/>
        </p:nvGrpSpPr>
        <p:grpSpPr>
          <a:xfrm>
            <a:off x="-1" y="0"/>
            <a:ext cx="12192000" cy="2359163"/>
            <a:chOff x="0" y="1"/>
            <a:chExt cx="12192000" cy="2359163"/>
          </a:xfrm>
        </p:grpSpPr>
        <p:sp>
          <p:nvSpPr>
            <p:cNvPr id="57" name="Google Shape;57;p52"/>
            <p:cNvSpPr/>
            <p:nvPr/>
          </p:nvSpPr>
          <p:spPr>
            <a:xfrm rot="-8100000" flipH="1">
              <a:off x="2016565" y="1384415"/>
              <a:ext cx="799759" cy="810719"/>
            </a:xfrm>
            <a:custGeom>
              <a:avLst/>
              <a:gdLst/>
              <a:ahLst/>
              <a:cxnLst/>
              <a:rect l="l" t="t" r="r" b="b"/>
              <a:pathLst>
                <a:path w="799759" h="810719" extrusionOk="0">
                  <a:moveTo>
                    <a:pt x="0" y="0"/>
                  </a:moveTo>
                  <a:lnTo>
                    <a:pt x="597502" y="82193"/>
                  </a:lnTo>
                  <a:cubicBezTo>
                    <a:pt x="672891" y="82193"/>
                    <a:pt x="734005" y="143307"/>
                    <a:pt x="734005" y="218696"/>
                  </a:cubicBezTo>
                  <a:lnTo>
                    <a:pt x="799759" y="810719"/>
                  </a:lnTo>
                  <a:lnTo>
                    <a:pt x="82192" y="734006"/>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52"/>
            <p:cNvSpPr/>
            <p:nvPr/>
          </p:nvSpPr>
          <p:spPr>
            <a:xfrm flipH="1">
              <a:off x="0" y="1"/>
              <a:ext cx="12192000" cy="19023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9" name="Google Shape;59;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2"/>
          <p:cNvSpPr txBox="1">
            <a:spLocks noGrp="1"/>
          </p:cNvSpPr>
          <p:nvPr>
            <p:ph type="body" idx="1"/>
          </p:nvPr>
        </p:nvSpPr>
        <p:spPr>
          <a:xfrm>
            <a:off x="839788" y="2267435"/>
            <a:ext cx="5157787" cy="54085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880"/>
              <a:buNone/>
              <a:defRPr sz="2400" b="0">
                <a:solidFill>
                  <a:schemeClr val="dk2"/>
                </a:solidFill>
              </a:defRPr>
            </a:lvl1pPr>
            <a:lvl2pPr marL="914400" lvl="1" indent="-228600" algn="l">
              <a:lnSpc>
                <a:spcPct val="100000"/>
              </a:lnSpc>
              <a:spcBef>
                <a:spcPts val="500"/>
              </a:spcBef>
              <a:spcAft>
                <a:spcPts val="0"/>
              </a:spcAft>
              <a:buSzPts val="2400"/>
              <a:buNone/>
              <a:defRPr sz="2000" b="1"/>
            </a:lvl2pPr>
            <a:lvl3pPr marL="1371600" lvl="2" indent="-228600" algn="l">
              <a:lnSpc>
                <a:spcPct val="100000"/>
              </a:lnSpc>
              <a:spcBef>
                <a:spcPts val="500"/>
              </a:spcBef>
              <a:spcAft>
                <a:spcPts val="0"/>
              </a:spcAft>
              <a:buSzPts val="2160"/>
              <a:buNone/>
              <a:defRPr sz="1800" b="1"/>
            </a:lvl3pPr>
            <a:lvl4pPr marL="1828800" lvl="3" indent="-228600" algn="l">
              <a:lnSpc>
                <a:spcPct val="100000"/>
              </a:lnSpc>
              <a:spcBef>
                <a:spcPts val="500"/>
              </a:spcBef>
              <a:spcAft>
                <a:spcPts val="0"/>
              </a:spcAft>
              <a:buSzPts val="1920"/>
              <a:buNone/>
              <a:defRPr sz="1600" b="1"/>
            </a:lvl4pPr>
            <a:lvl5pPr marL="2286000" lvl="4" indent="-228600" algn="l">
              <a:lnSpc>
                <a:spcPct val="100000"/>
              </a:lnSpc>
              <a:spcBef>
                <a:spcPts val="500"/>
              </a:spcBef>
              <a:spcAft>
                <a:spcPts val="0"/>
              </a:spcAft>
              <a:buSzPts val="192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52"/>
          <p:cNvSpPr txBox="1">
            <a:spLocks noGrp="1"/>
          </p:cNvSpPr>
          <p:nvPr>
            <p:ph type="body" idx="2"/>
          </p:nvPr>
        </p:nvSpPr>
        <p:spPr>
          <a:xfrm>
            <a:off x="839788" y="2808287"/>
            <a:ext cx="5157787" cy="3271400"/>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1000"/>
              </a:spcBef>
              <a:spcAft>
                <a:spcPts val="0"/>
              </a:spcAft>
              <a:buSzPts val="2160"/>
              <a:buChar char="⚬"/>
              <a:defRPr/>
            </a:lvl1pPr>
            <a:lvl2pPr marL="914400" lvl="1" indent="-365760" algn="l">
              <a:lnSpc>
                <a:spcPct val="100000"/>
              </a:lnSpc>
              <a:spcBef>
                <a:spcPts val="500"/>
              </a:spcBef>
              <a:spcAft>
                <a:spcPts val="0"/>
              </a:spcAft>
              <a:buSzPts val="2160"/>
              <a:buChar char="⚬"/>
              <a:defRPr/>
            </a:lvl2pPr>
            <a:lvl3pPr marL="1371600" lvl="2" indent="-365760" algn="l">
              <a:lnSpc>
                <a:spcPct val="100000"/>
              </a:lnSpc>
              <a:spcBef>
                <a:spcPts val="500"/>
              </a:spcBef>
              <a:spcAft>
                <a:spcPts val="0"/>
              </a:spcAft>
              <a:buSzPts val="2160"/>
              <a:buChar char="⚬"/>
              <a:defRPr/>
            </a:lvl3pPr>
            <a:lvl4pPr marL="1828800" lvl="3" indent="-365760" algn="l">
              <a:lnSpc>
                <a:spcPct val="100000"/>
              </a:lnSpc>
              <a:spcBef>
                <a:spcPts val="500"/>
              </a:spcBef>
              <a:spcAft>
                <a:spcPts val="0"/>
              </a:spcAft>
              <a:buSzPts val="2160"/>
              <a:buChar char="⚬"/>
              <a:defRPr/>
            </a:lvl4pPr>
            <a:lvl5pPr marL="2286000" lvl="4" indent="-365760" algn="l">
              <a:lnSpc>
                <a:spcPct val="100000"/>
              </a:lnSpc>
              <a:spcBef>
                <a:spcPts val="5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2"/>
          <p:cNvSpPr txBox="1">
            <a:spLocks noGrp="1"/>
          </p:cNvSpPr>
          <p:nvPr>
            <p:ph type="body" idx="3"/>
          </p:nvPr>
        </p:nvSpPr>
        <p:spPr>
          <a:xfrm>
            <a:off x="6172200" y="2267435"/>
            <a:ext cx="5183188" cy="54085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880"/>
              <a:buNone/>
              <a:defRPr sz="2400" b="0">
                <a:solidFill>
                  <a:schemeClr val="dk2"/>
                </a:solidFill>
              </a:defRPr>
            </a:lvl1pPr>
            <a:lvl2pPr marL="914400" lvl="1" indent="-228600" algn="l">
              <a:lnSpc>
                <a:spcPct val="100000"/>
              </a:lnSpc>
              <a:spcBef>
                <a:spcPts val="500"/>
              </a:spcBef>
              <a:spcAft>
                <a:spcPts val="0"/>
              </a:spcAft>
              <a:buSzPts val="2400"/>
              <a:buNone/>
              <a:defRPr sz="2000" b="1"/>
            </a:lvl2pPr>
            <a:lvl3pPr marL="1371600" lvl="2" indent="-228600" algn="l">
              <a:lnSpc>
                <a:spcPct val="100000"/>
              </a:lnSpc>
              <a:spcBef>
                <a:spcPts val="500"/>
              </a:spcBef>
              <a:spcAft>
                <a:spcPts val="0"/>
              </a:spcAft>
              <a:buSzPts val="2160"/>
              <a:buNone/>
              <a:defRPr sz="1800" b="1"/>
            </a:lvl3pPr>
            <a:lvl4pPr marL="1828800" lvl="3" indent="-228600" algn="l">
              <a:lnSpc>
                <a:spcPct val="100000"/>
              </a:lnSpc>
              <a:spcBef>
                <a:spcPts val="500"/>
              </a:spcBef>
              <a:spcAft>
                <a:spcPts val="0"/>
              </a:spcAft>
              <a:buSzPts val="1920"/>
              <a:buNone/>
              <a:defRPr sz="1600" b="1"/>
            </a:lvl4pPr>
            <a:lvl5pPr marL="2286000" lvl="4" indent="-228600" algn="l">
              <a:lnSpc>
                <a:spcPct val="100000"/>
              </a:lnSpc>
              <a:spcBef>
                <a:spcPts val="500"/>
              </a:spcBef>
              <a:spcAft>
                <a:spcPts val="0"/>
              </a:spcAft>
              <a:buSzPts val="192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52"/>
          <p:cNvSpPr txBox="1">
            <a:spLocks noGrp="1"/>
          </p:cNvSpPr>
          <p:nvPr>
            <p:ph type="body" idx="4"/>
          </p:nvPr>
        </p:nvSpPr>
        <p:spPr>
          <a:xfrm>
            <a:off x="6172200" y="2808287"/>
            <a:ext cx="5183188" cy="3271400"/>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1000"/>
              </a:spcBef>
              <a:spcAft>
                <a:spcPts val="0"/>
              </a:spcAft>
              <a:buSzPts val="2160"/>
              <a:buChar char="⚬"/>
              <a:defRPr/>
            </a:lvl1pPr>
            <a:lvl2pPr marL="914400" lvl="1" indent="-365760" algn="l">
              <a:lnSpc>
                <a:spcPct val="100000"/>
              </a:lnSpc>
              <a:spcBef>
                <a:spcPts val="500"/>
              </a:spcBef>
              <a:spcAft>
                <a:spcPts val="0"/>
              </a:spcAft>
              <a:buSzPts val="2160"/>
              <a:buChar char="⚬"/>
              <a:defRPr/>
            </a:lvl2pPr>
            <a:lvl3pPr marL="1371600" lvl="2" indent="-365760" algn="l">
              <a:lnSpc>
                <a:spcPct val="100000"/>
              </a:lnSpc>
              <a:spcBef>
                <a:spcPts val="500"/>
              </a:spcBef>
              <a:spcAft>
                <a:spcPts val="0"/>
              </a:spcAft>
              <a:buSzPts val="2160"/>
              <a:buChar char="⚬"/>
              <a:defRPr/>
            </a:lvl3pPr>
            <a:lvl4pPr marL="1828800" lvl="3" indent="-365760" algn="l">
              <a:lnSpc>
                <a:spcPct val="100000"/>
              </a:lnSpc>
              <a:spcBef>
                <a:spcPts val="500"/>
              </a:spcBef>
              <a:spcAft>
                <a:spcPts val="0"/>
              </a:spcAft>
              <a:buSzPts val="2160"/>
              <a:buChar char="⚬"/>
              <a:defRPr/>
            </a:lvl4pPr>
            <a:lvl5pPr marL="2286000" lvl="4" indent="-365760" algn="l">
              <a:lnSpc>
                <a:spcPct val="100000"/>
              </a:lnSpc>
              <a:spcBef>
                <a:spcPts val="5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4" name="Google Shape;64;p52"/>
          <p:cNvCxnSpPr/>
          <p:nvPr/>
        </p:nvCxnSpPr>
        <p:spPr>
          <a:xfrm>
            <a:off x="575441" y="6291311"/>
            <a:ext cx="11035861" cy="0"/>
          </a:xfrm>
          <a:prstGeom prst="straightConnector1">
            <a:avLst/>
          </a:prstGeom>
          <a:noFill/>
          <a:ln w="12700" cap="flat" cmpd="sng">
            <a:solidFill>
              <a:schemeClr val="accent1"/>
            </a:solidFill>
            <a:prstDash val="solid"/>
            <a:miter lim="800000"/>
            <a:headEnd type="none" w="sm" len="sm"/>
            <a:tailEnd type="none" w="sm" len="sm"/>
          </a:ln>
        </p:spPr>
      </p:cxnSp>
      <p:sp>
        <p:nvSpPr>
          <p:cNvPr id="65" name="Google Shape;65;p52"/>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grpSp>
        <p:nvGrpSpPr>
          <p:cNvPr id="67" name="Google Shape;67;p54"/>
          <p:cNvGrpSpPr/>
          <p:nvPr/>
        </p:nvGrpSpPr>
        <p:grpSpPr>
          <a:xfrm>
            <a:off x="-1" y="0"/>
            <a:ext cx="12192000" cy="2359163"/>
            <a:chOff x="0" y="1"/>
            <a:chExt cx="12192000" cy="2359163"/>
          </a:xfrm>
        </p:grpSpPr>
        <p:sp>
          <p:nvSpPr>
            <p:cNvPr id="68" name="Google Shape;68;p54"/>
            <p:cNvSpPr/>
            <p:nvPr/>
          </p:nvSpPr>
          <p:spPr>
            <a:xfrm rot="-8100000" flipH="1">
              <a:off x="2016565" y="1384415"/>
              <a:ext cx="799759" cy="810719"/>
            </a:xfrm>
            <a:custGeom>
              <a:avLst/>
              <a:gdLst/>
              <a:ahLst/>
              <a:cxnLst/>
              <a:rect l="l" t="t" r="r" b="b"/>
              <a:pathLst>
                <a:path w="799759" h="810719" extrusionOk="0">
                  <a:moveTo>
                    <a:pt x="0" y="0"/>
                  </a:moveTo>
                  <a:lnTo>
                    <a:pt x="597502" y="82193"/>
                  </a:lnTo>
                  <a:cubicBezTo>
                    <a:pt x="672891" y="82193"/>
                    <a:pt x="734005" y="143307"/>
                    <a:pt x="734005" y="218696"/>
                  </a:cubicBezTo>
                  <a:lnTo>
                    <a:pt x="799759" y="810719"/>
                  </a:lnTo>
                  <a:lnTo>
                    <a:pt x="82192" y="734006"/>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54"/>
            <p:cNvSpPr/>
            <p:nvPr/>
          </p:nvSpPr>
          <p:spPr>
            <a:xfrm flipH="1">
              <a:off x="0" y="1"/>
              <a:ext cx="12192000" cy="19023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0" name="Google Shape;7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4"/>
          <p:cNvSpPr txBox="1">
            <a:spLocks noGrp="1"/>
          </p:cNvSpPr>
          <p:nvPr>
            <p:ph type="body" idx="1"/>
          </p:nvPr>
        </p:nvSpPr>
        <p:spPr>
          <a:xfrm>
            <a:off x="838200" y="2267435"/>
            <a:ext cx="5181600" cy="3909527"/>
          </a:xfrm>
          <a:prstGeom prst="rect">
            <a:avLst/>
          </a:prstGeom>
          <a:noFill/>
          <a:ln>
            <a:noFill/>
          </a:ln>
        </p:spPr>
        <p:txBody>
          <a:bodyPr spcFirstLastPara="1" wrap="square" lIns="91425" tIns="45700" rIns="91425" bIns="45700" anchor="ctr" anchorCtr="0">
            <a:normAutofit/>
          </a:bodyPr>
          <a:lstStyle>
            <a:lvl1pPr marL="457200" lvl="0" indent="-365760" algn="l">
              <a:lnSpc>
                <a:spcPct val="100000"/>
              </a:lnSpc>
              <a:spcBef>
                <a:spcPts val="1000"/>
              </a:spcBef>
              <a:spcAft>
                <a:spcPts val="0"/>
              </a:spcAft>
              <a:buSzPts val="2160"/>
              <a:buChar char="⚬"/>
              <a:defRPr/>
            </a:lvl1pPr>
            <a:lvl2pPr marL="914400" lvl="1" indent="-365760" algn="l">
              <a:lnSpc>
                <a:spcPct val="100000"/>
              </a:lnSpc>
              <a:spcBef>
                <a:spcPts val="500"/>
              </a:spcBef>
              <a:spcAft>
                <a:spcPts val="0"/>
              </a:spcAft>
              <a:buSzPts val="2160"/>
              <a:buChar char="⚬"/>
              <a:defRPr/>
            </a:lvl2pPr>
            <a:lvl3pPr marL="1371600" lvl="2" indent="-365760" algn="l">
              <a:lnSpc>
                <a:spcPct val="100000"/>
              </a:lnSpc>
              <a:spcBef>
                <a:spcPts val="500"/>
              </a:spcBef>
              <a:spcAft>
                <a:spcPts val="0"/>
              </a:spcAft>
              <a:buSzPts val="2160"/>
              <a:buChar char="⚬"/>
              <a:defRPr/>
            </a:lvl3pPr>
            <a:lvl4pPr marL="1828800" lvl="3" indent="-365760" algn="l">
              <a:lnSpc>
                <a:spcPct val="100000"/>
              </a:lnSpc>
              <a:spcBef>
                <a:spcPts val="500"/>
              </a:spcBef>
              <a:spcAft>
                <a:spcPts val="0"/>
              </a:spcAft>
              <a:buSzPts val="2160"/>
              <a:buChar char="⚬"/>
              <a:defRPr/>
            </a:lvl4pPr>
            <a:lvl5pPr marL="2286000" lvl="4" indent="-365760" algn="l">
              <a:lnSpc>
                <a:spcPct val="100000"/>
              </a:lnSpc>
              <a:spcBef>
                <a:spcPts val="5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4"/>
          <p:cNvSpPr txBox="1">
            <a:spLocks noGrp="1"/>
          </p:cNvSpPr>
          <p:nvPr>
            <p:ph type="body" idx="2"/>
          </p:nvPr>
        </p:nvSpPr>
        <p:spPr>
          <a:xfrm>
            <a:off x="6172200" y="2267435"/>
            <a:ext cx="5181600" cy="3909527"/>
          </a:xfrm>
          <a:prstGeom prst="rect">
            <a:avLst/>
          </a:prstGeom>
          <a:noFill/>
          <a:ln>
            <a:noFill/>
          </a:ln>
        </p:spPr>
        <p:txBody>
          <a:bodyPr spcFirstLastPara="1" wrap="square" lIns="91425" tIns="45700" rIns="91425" bIns="45700" anchor="ctr" anchorCtr="0">
            <a:normAutofit/>
          </a:bodyPr>
          <a:lstStyle>
            <a:lvl1pPr marL="457200" lvl="0" indent="-365760" algn="l">
              <a:lnSpc>
                <a:spcPct val="100000"/>
              </a:lnSpc>
              <a:spcBef>
                <a:spcPts val="1000"/>
              </a:spcBef>
              <a:spcAft>
                <a:spcPts val="0"/>
              </a:spcAft>
              <a:buSzPts val="2160"/>
              <a:buChar char="⚬"/>
              <a:defRPr/>
            </a:lvl1pPr>
            <a:lvl2pPr marL="914400" lvl="1" indent="-365760" algn="l">
              <a:lnSpc>
                <a:spcPct val="100000"/>
              </a:lnSpc>
              <a:spcBef>
                <a:spcPts val="500"/>
              </a:spcBef>
              <a:spcAft>
                <a:spcPts val="0"/>
              </a:spcAft>
              <a:buSzPts val="2160"/>
              <a:buChar char="⚬"/>
              <a:defRPr/>
            </a:lvl2pPr>
            <a:lvl3pPr marL="1371600" lvl="2" indent="-365760" algn="l">
              <a:lnSpc>
                <a:spcPct val="100000"/>
              </a:lnSpc>
              <a:spcBef>
                <a:spcPts val="500"/>
              </a:spcBef>
              <a:spcAft>
                <a:spcPts val="0"/>
              </a:spcAft>
              <a:buSzPts val="2160"/>
              <a:buChar char="⚬"/>
              <a:defRPr/>
            </a:lvl3pPr>
            <a:lvl4pPr marL="1828800" lvl="3" indent="-365760" algn="l">
              <a:lnSpc>
                <a:spcPct val="100000"/>
              </a:lnSpc>
              <a:spcBef>
                <a:spcPts val="500"/>
              </a:spcBef>
              <a:spcAft>
                <a:spcPts val="0"/>
              </a:spcAft>
              <a:buSzPts val="2160"/>
              <a:buChar char="⚬"/>
              <a:defRPr/>
            </a:lvl4pPr>
            <a:lvl5pPr marL="2286000" lvl="4" indent="-365760" algn="l">
              <a:lnSpc>
                <a:spcPct val="100000"/>
              </a:lnSpc>
              <a:spcBef>
                <a:spcPts val="5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3" name="Google Shape;73;p54"/>
          <p:cNvCxnSpPr/>
          <p:nvPr/>
        </p:nvCxnSpPr>
        <p:spPr>
          <a:xfrm>
            <a:off x="575441" y="6291311"/>
            <a:ext cx="11035861" cy="0"/>
          </a:xfrm>
          <a:prstGeom prst="straightConnector1">
            <a:avLst/>
          </a:prstGeom>
          <a:noFill/>
          <a:ln w="12700" cap="flat" cmpd="sng">
            <a:solidFill>
              <a:schemeClr val="accent1"/>
            </a:solidFill>
            <a:prstDash val="solid"/>
            <a:miter lim="800000"/>
            <a:headEnd type="none" w="sm" len="sm"/>
            <a:tailEnd type="none" w="sm" len="sm"/>
          </a:ln>
        </p:spPr>
      </p:cxnSp>
      <p:sp>
        <p:nvSpPr>
          <p:cNvPr id="74" name="Google Shape;74;p54"/>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6"/>
          <p:cNvSpPr txBox="1">
            <a:spLocks noGrp="1"/>
          </p:cNvSpPr>
          <p:nvPr>
            <p:ph type="body" idx="1"/>
          </p:nvPr>
        </p:nvSpPr>
        <p:spPr>
          <a:xfrm>
            <a:off x="838200" y="2285999"/>
            <a:ext cx="10515600" cy="3890963"/>
          </a:xfrm>
          <a:prstGeom prst="rect">
            <a:avLst/>
          </a:prstGeom>
          <a:noFill/>
          <a:ln>
            <a:noFill/>
          </a:ln>
        </p:spPr>
        <p:txBody>
          <a:bodyPr spcFirstLastPara="1" wrap="square" lIns="91425" tIns="45700" rIns="91425" bIns="45700" anchor="ctr" anchorCtr="0">
            <a:normAutofit/>
          </a:bodyPr>
          <a:lstStyle>
            <a:lvl1pPr marL="457200" marR="0" lvl="0" indent="-365760" algn="l" rtl="0">
              <a:lnSpc>
                <a:spcPct val="100000"/>
              </a:lnSpc>
              <a:spcBef>
                <a:spcPts val="1000"/>
              </a:spcBef>
              <a:spcAft>
                <a:spcPts val="0"/>
              </a:spcAft>
              <a:buClr>
                <a:schemeClr val="accent1"/>
              </a:buClr>
              <a:buSzPts val="2160"/>
              <a:buFont typeface="NTR"/>
              <a:buChar char="⚬"/>
              <a:defRPr sz="1800" b="0" i="0" u="none" strike="noStrike" cap="none">
                <a:solidFill>
                  <a:schemeClr val="dk1"/>
                </a:solidFill>
                <a:latin typeface="Century Gothic"/>
                <a:ea typeface="Century Gothic"/>
                <a:cs typeface="Century Gothic"/>
                <a:sym typeface="Century Gothic"/>
              </a:defRPr>
            </a:lvl1pPr>
            <a:lvl2pPr marL="914400" marR="0" lvl="1" indent="-350519" algn="l" rtl="0">
              <a:lnSpc>
                <a:spcPct val="100000"/>
              </a:lnSpc>
              <a:spcBef>
                <a:spcPts val="500"/>
              </a:spcBef>
              <a:spcAft>
                <a:spcPts val="0"/>
              </a:spcAft>
              <a:buClr>
                <a:schemeClr val="accent1"/>
              </a:buClr>
              <a:buSzPts val="1920"/>
              <a:buFont typeface="NTR"/>
              <a:buChar char="⚬"/>
              <a:defRPr sz="1600" b="0" i="0" u="none" strike="noStrike" cap="none">
                <a:solidFill>
                  <a:schemeClr val="dk1"/>
                </a:solidFill>
                <a:latin typeface="Century Gothic"/>
                <a:ea typeface="Century Gothic"/>
                <a:cs typeface="Century Gothic"/>
                <a:sym typeface="Century Gothic"/>
              </a:defRPr>
            </a:lvl2pPr>
            <a:lvl3pPr marL="1371600" marR="0" lvl="2" indent="-335280" algn="l" rtl="0">
              <a:lnSpc>
                <a:spcPct val="100000"/>
              </a:lnSpc>
              <a:spcBef>
                <a:spcPts val="500"/>
              </a:spcBef>
              <a:spcAft>
                <a:spcPts val="0"/>
              </a:spcAft>
              <a:buClr>
                <a:schemeClr val="accent1"/>
              </a:buClr>
              <a:buSzPts val="1680"/>
              <a:buFont typeface="NTR"/>
              <a:buChar char="⚬"/>
              <a:defRPr sz="1400" b="0" i="0" u="none" strike="noStrike" cap="none">
                <a:solidFill>
                  <a:schemeClr val="dk1"/>
                </a:solidFill>
                <a:latin typeface="Century Gothic"/>
                <a:ea typeface="Century Gothic"/>
                <a:cs typeface="Century Gothic"/>
                <a:sym typeface="Century Gothic"/>
              </a:defRPr>
            </a:lvl3pPr>
            <a:lvl4pPr marL="1828800" marR="0" lvl="3" indent="-320039" algn="l" rtl="0">
              <a:lnSpc>
                <a:spcPct val="100000"/>
              </a:lnSpc>
              <a:spcBef>
                <a:spcPts val="500"/>
              </a:spcBef>
              <a:spcAft>
                <a:spcPts val="0"/>
              </a:spcAft>
              <a:buClr>
                <a:schemeClr val="accent1"/>
              </a:buClr>
              <a:buSzPts val="1440"/>
              <a:buFont typeface="NTR"/>
              <a:buChar char="⚬"/>
              <a:defRPr sz="1200" b="0" i="0" u="none" strike="noStrike" cap="none">
                <a:solidFill>
                  <a:schemeClr val="dk1"/>
                </a:solidFill>
                <a:latin typeface="Century Gothic"/>
                <a:ea typeface="Century Gothic"/>
                <a:cs typeface="Century Gothic"/>
                <a:sym typeface="Century Gothic"/>
              </a:defRPr>
            </a:lvl4pPr>
            <a:lvl5pPr marL="2286000" marR="0" lvl="4" indent="-304800" algn="l" rtl="0">
              <a:lnSpc>
                <a:spcPct val="100000"/>
              </a:lnSpc>
              <a:spcBef>
                <a:spcPts val="500"/>
              </a:spcBef>
              <a:spcAft>
                <a:spcPts val="0"/>
              </a:spcAft>
              <a:buClr>
                <a:schemeClr val="accent1"/>
              </a:buClr>
              <a:buSzPts val="1200"/>
              <a:buFont typeface="NTR"/>
              <a:buChar char="⚬"/>
              <a:defRPr sz="10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ebeaumont.org/wp-content/uploads/2020/12/VaccineToolkit_1pger.pdf"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hyperlink" Target="https://www.debeaumont.org/wp-content/uploads/2020/12/VaccineToolkit_1pger.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s://www.debeaumont.org/wp-content/uploads/2020/12/VaccineToolkit_1pger.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www.facebook.com/VaccinateYourFamily/photos/10160244093359112" TargetMode="External"/><Relationship Id="rId5" Type="http://schemas.openxmlformats.org/officeDocument/2006/relationships/image" Target="../media/image20.png"/><Relationship Id="rId4" Type="http://schemas.openxmlformats.org/officeDocument/2006/relationships/hyperlink" Target="https://www.cdc.gov/flu/pdf/freeresources/native/protect_circle_life_poster_8.5x11.pdf"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hyperlink" Target="https://www.vaccinateyourfamily.org/vyf-vaccinegraphics/"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www.cdc.gov/flu/pdf/freeresources/spanish/yo-me-vacuno-poster1-esp.pdf" TargetMode="External"/><Relationship Id="rId5" Type="http://schemas.openxmlformats.org/officeDocument/2006/relationships/hyperlink" Target="https://www.cdc.gov/flu/pdf/freeresources/native/f_an_print.pdf" TargetMode="External"/><Relationship Id="rId4" Type="http://schemas.openxmlformats.org/officeDocument/2006/relationships/image" Target="../media/image23.png"/><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vaccinateyourfamily.org/vyf-flu-graphics-and-videos/" TargetMode="External"/><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vaccinateyourfamily.org/vyf-vaccinegraphic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www.our-vaccine.org/"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hyperlink" Target="https://www.lung.org/getmedia/ec3ef385-7239-44d2-94af-c09051dfdae1/americanlungassociation_vaccineeducationtoolkit.pdf" TargetMode="External"/><Relationship Id="rId5" Type="http://schemas.openxmlformats.org/officeDocument/2006/relationships/hyperlink" Target="https://debeaumont.org/changing-the-covid-conversation/" TargetMode="External"/><Relationship Id="rId4" Type="http://schemas.openxmlformats.org/officeDocument/2006/relationships/hyperlink" Target="https://www.adcouncil.org/campaign/vaccine-education"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nrcrim.org/" TargetMode="External"/><Relationship Id="rId3" Type="http://schemas.openxmlformats.org/officeDocument/2006/relationships/hyperlink" Target="https://www.greaterthancovid.org/theconversation/toolkit/" TargetMode="External"/><Relationship Id="rId7" Type="http://schemas.openxmlformats.org/officeDocument/2006/relationships/hyperlink" Target="https://about.kaiserpermanente.org/content/dam/kp/mykp/documents/instructions/covid-19-vaccine-equity-toolkit-external.pdf"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https://www.familiesagainstcovid19.org/" TargetMode="External"/><Relationship Id="rId5" Type="http://schemas.openxmlformats.org/officeDocument/2006/relationships/hyperlink" Target="https://madetosave.org/covid-resources/" TargetMode="External"/><Relationship Id="rId4" Type="http://schemas.openxmlformats.org/officeDocument/2006/relationships/hyperlink" Target="https://wecandothis.hhs.gov/"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npaihb.org/covid-19/" TargetMode="External"/><Relationship Id="rId7" Type="http://schemas.openxmlformats.org/officeDocument/2006/relationships/hyperlink" Target="https://www.nihb.org/covid-19/wp-content/uploads/2021/02/Are-IHS-Patients-Getting-Vaccinated_update-2.8.21.pdf"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hyperlink" Target="https://www.uihi.org/projects/strengthening-vaccine-efforts-in-indian-country/" TargetMode="External"/><Relationship Id="rId5" Type="http://schemas.openxmlformats.org/officeDocument/2006/relationships/hyperlink" Target="https://youtu.be/ypdIV7OdI1Y" TargetMode="External"/><Relationship Id="rId4" Type="http://schemas.openxmlformats.org/officeDocument/2006/relationships/hyperlink" Target="https://www.npaihb.org/teleecho-learning-sessions-responding-effectively-to-covid-1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cdc.gov/vaccines/covid-19/vaccinate-with-confidence/rca-guide/index.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vaccines/covid-19/vaccinate-with-confidence.html#reports"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kff.org/coronavirus-covid-19/dashboard/kff-covid-19-vaccine-monitor-dashboard/"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pewresearch.org/topic/coronavirus-disease-covid-19/page/2/" TargetMode="External"/><Relationship Id="rId4" Type="http://schemas.openxmlformats.org/officeDocument/2006/relationships/hyperlink" Target="https://covid.cdc.gov/covid-data-tracker/#vaccine-confiden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debeaumont.org/changing-the-covid-conversation/focus-group-why-we-got-vaccinated/"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debeaumont.org/changing-the-covid-conversation/focus-group-why-we-got-vaccinated/"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778143" y="1340603"/>
            <a:ext cx="4950417" cy="417679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entury Gothic"/>
              <a:buNone/>
            </a:pPr>
            <a:r>
              <a:rPr lang="en-US" sz="4400">
                <a:solidFill>
                  <a:schemeClr val="lt1"/>
                </a:solidFill>
              </a:rPr>
              <a:t>COVID-19 Materials and Messaging</a:t>
            </a:r>
            <a:endParaRPr/>
          </a:p>
        </p:txBody>
      </p:sp>
      <p:sp>
        <p:nvSpPr>
          <p:cNvPr id="81" name="Google Shape;81;p1"/>
          <p:cNvSpPr txBox="1"/>
          <p:nvPr/>
        </p:nvSpPr>
        <p:spPr>
          <a:xfrm>
            <a:off x="7299434" y="4366318"/>
            <a:ext cx="42645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2"/>
                </a:solidFill>
                <a:latin typeface="Calibri"/>
                <a:ea typeface="Calibri"/>
                <a:cs typeface="Calibri"/>
                <a:sym typeface="Calibri"/>
              </a:rPr>
              <a:t>June 8, 2021; Updated March 3. 2022</a:t>
            </a:r>
            <a:endParaRPr sz="1400" b="0" i="0" u="none" strike="noStrike" cap="none" dirty="0">
              <a:solidFill>
                <a:srgbClr val="000000"/>
              </a:solidFill>
              <a:latin typeface="Arial"/>
              <a:ea typeface="Arial"/>
              <a:cs typeface="Arial"/>
              <a:sym typeface="Arial"/>
            </a:endParaRPr>
          </a:p>
        </p:txBody>
      </p:sp>
      <p:sp>
        <p:nvSpPr>
          <p:cNvPr id="82" name="Google Shape;82;p1"/>
          <p:cNvSpPr txBox="1"/>
          <p:nvPr/>
        </p:nvSpPr>
        <p:spPr>
          <a:xfrm>
            <a:off x="7299435" y="5938463"/>
            <a:ext cx="43411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This webinar is supported by the Centers for Disease Control and Prevention of the U.S. Department of Health and Human Services (HHS) as part of a Cooperative Agreement. The contents are those of the author(s) and do not necessarily represent the official views of, nor an endorsement, by CDC/HHS, or the U.S. Government.</a:t>
            </a:r>
            <a:endParaRPr sz="800" b="0" i="0" u="none" strike="noStrike" cap="none">
              <a:solidFill>
                <a:srgbClr val="7F7F7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Language that Can Improve </a:t>
            </a:r>
            <a:br>
              <a:rPr lang="en-US"/>
            </a:br>
            <a:r>
              <a:rPr lang="en-US"/>
              <a:t>Vaccine Acceptance</a:t>
            </a:r>
            <a:endParaRPr/>
          </a:p>
        </p:txBody>
      </p:sp>
      <p:sp>
        <p:nvSpPr>
          <p:cNvPr id="140" name="Google Shape;140;p5"/>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sp>
        <p:nvSpPr>
          <p:cNvPr id="141" name="Google Shape;141;p5"/>
          <p:cNvSpPr txBox="1"/>
          <p:nvPr/>
        </p:nvSpPr>
        <p:spPr>
          <a:xfrm>
            <a:off x="497914" y="5962969"/>
            <a:ext cx="50526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endParaRPr sz="900" b="0" i="0" u="none" strike="noStrike" cap="none">
              <a:solidFill>
                <a:schemeClr val="dk1"/>
              </a:solidFill>
              <a:latin typeface="Calibri"/>
              <a:ea typeface="Calibri"/>
              <a:cs typeface="Calibri"/>
              <a:sym typeface="Calibri"/>
            </a:endParaRPr>
          </a:p>
        </p:txBody>
      </p:sp>
      <p:pic>
        <p:nvPicPr>
          <p:cNvPr id="142" name="Google Shape;142;p5"/>
          <p:cNvPicPr preferRelativeResize="0"/>
          <p:nvPr/>
        </p:nvPicPr>
        <p:blipFill rotWithShape="1">
          <a:blip r:embed="rId4">
            <a:alphaModFix/>
          </a:blip>
          <a:srcRect/>
          <a:stretch/>
        </p:blipFill>
        <p:spPr>
          <a:xfrm>
            <a:off x="1589479" y="2323399"/>
            <a:ext cx="4174491" cy="3073526"/>
          </a:xfrm>
          <a:prstGeom prst="rect">
            <a:avLst/>
          </a:prstGeom>
          <a:noFill/>
          <a:ln>
            <a:noFill/>
          </a:ln>
        </p:spPr>
      </p:pic>
      <p:pic>
        <p:nvPicPr>
          <p:cNvPr id="143" name="Google Shape;143;p5"/>
          <p:cNvPicPr preferRelativeResize="0"/>
          <p:nvPr/>
        </p:nvPicPr>
        <p:blipFill rotWithShape="1">
          <a:blip r:embed="rId5">
            <a:alphaModFix/>
          </a:blip>
          <a:srcRect/>
          <a:stretch/>
        </p:blipFill>
        <p:spPr>
          <a:xfrm>
            <a:off x="555109" y="5480654"/>
            <a:ext cx="1890889" cy="458819"/>
          </a:xfrm>
          <a:prstGeom prst="rect">
            <a:avLst/>
          </a:prstGeom>
          <a:noFill/>
          <a:ln>
            <a:noFill/>
          </a:ln>
        </p:spPr>
      </p:pic>
      <p:pic>
        <p:nvPicPr>
          <p:cNvPr id="144" name="Google Shape;144;p5"/>
          <p:cNvPicPr preferRelativeResize="0"/>
          <p:nvPr/>
        </p:nvPicPr>
        <p:blipFill rotWithShape="1">
          <a:blip r:embed="rId6">
            <a:alphaModFix/>
          </a:blip>
          <a:srcRect/>
          <a:stretch/>
        </p:blipFill>
        <p:spPr>
          <a:xfrm>
            <a:off x="6193569" y="2323399"/>
            <a:ext cx="4052400" cy="37763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Language that Can Improve </a:t>
            </a:r>
            <a:br>
              <a:rPr lang="en-US"/>
            </a:br>
            <a:r>
              <a:rPr lang="en-US"/>
              <a:t>Vaccine Acceptance</a:t>
            </a:r>
            <a:endParaRPr/>
          </a:p>
        </p:txBody>
      </p:sp>
      <p:sp>
        <p:nvSpPr>
          <p:cNvPr id="151" name="Google Shape;151;p6"/>
          <p:cNvSpPr txBox="1">
            <a:spLocks noGrp="1"/>
          </p:cNvSpPr>
          <p:nvPr>
            <p:ph type="body" idx="1"/>
          </p:nvPr>
        </p:nvSpPr>
        <p:spPr>
          <a:xfrm>
            <a:off x="839788" y="2267435"/>
            <a:ext cx="5127259" cy="428873"/>
          </a:xfrm>
          <a:prstGeom prst="rect">
            <a:avLst/>
          </a:prstGeom>
          <a:solidFill>
            <a:schemeClr val="accent2"/>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640"/>
              <a:buNone/>
            </a:pPr>
            <a:r>
              <a:rPr lang="en-US" sz="2200" b="1">
                <a:solidFill>
                  <a:schemeClr val="lt1"/>
                </a:solidFill>
              </a:rPr>
              <a:t>Use These Words MORE:</a:t>
            </a:r>
            <a:endParaRPr/>
          </a:p>
        </p:txBody>
      </p:sp>
      <p:sp>
        <p:nvSpPr>
          <p:cNvPr id="152" name="Google Shape;152;p6"/>
          <p:cNvSpPr txBox="1">
            <a:spLocks noGrp="1"/>
          </p:cNvSpPr>
          <p:nvPr>
            <p:ph type="body" idx="2"/>
          </p:nvPr>
        </p:nvSpPr>
        <p:spPr>
          <a:xfrm>
            <a:off x="839788" y="2773118"/>
            <a:ext cx="5127259" cy="327140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00000"/>
              </a:lnSpc>
              <a:spcBef>
                <a:spcPts val="0"/>
              </a:spcBef>
              <a:spcAft>
                <a:spcPts val="0"/>
              </a:spcAft>
              <a:buSzPct val="141176"/>
              <a:buChar char="⚬"/>
            </a:pPr>
            <a:r>
              <a:rPr lang="en-US" sz="1500"/>
              <a:t>The benefits of taking it</a:t>
            </a:r>
            <a:endParaRPr/>
          </a:p>
          <a:p>
            <a:pPr marL="228600" lvl="0" indent="-228600" algn="l" rtl="0">
              <a:lnSpc>
                <a:spcPct val="100000"/>
              </a:lnSpc>
              <a:spcBef>
                <a:spcPts val="200"/>
              </a:spcBef>
              <a:spcAft>
                <a:spcPts val="0"/>
              </a:spcAft>
              <a:buSzPct val="141176"/>
              <a:buChar char="⚬"/>
            </a:pPr>
            <a:r>
              <a:rPr lang="en-US" sz="1500"/>
              <a:t>Getting the vaccine </a:t>
            </a:r>
            <a:br>
              <a:rPr lang="en-US" sz="1500"/>
            </a:br>
            <a:r>
              <a:rPr lang="en-US" sz="1500"/>
              <a:t>will keep you safe</a:t>
            </a:r>
            <a:endParaRPr/>
          </a:p>
          <a:p>
            <a:pPr marL="228600" lvl="0" indent="-228600" algn="l" rtl="0">
              <a:lnSpc>
                <a:spcPct val="100000"/>
              </a:lnSpc>
              <a:spcBef>
                <a:spcPts val="200"/>
              </a:spcBef>
              <a:spcAft>
                <a:spcPts val="0"/>
              </a:spcAft>
              <a:buSzPct val="141176"/>
              <a:buChar char="⚬"/>
            </a:pPr>
            <a:r>
              <a:rPr lang="en-US" sz="1500"/>
              <a:t>A return to normal</a:t>
            </a:r>
            <a:endParaRPr/>
          </a:p>
          <a:p>
            <a:pPr marL="228600" lvl="0" indent="-228600" algn="l" rtl="0">
              <a:lnSpc>
                <a:spcPct val="100000"/>
              </a:lnSpc>
              <a:spcBef>
                <a:spcPts val="200"/>
              </a:spcBef>
              <a:spcAft>
                <a:spcPts val="0"/>
              </a:spcAft>
              <a:buSzPct val="141176"/>
              <a:buChar char="⚬"/>
            </a:pPr>
            <a:r>
              <a:rPr lang="en-US" sz="1500"/>
              <a:t>Your family</a:t>
            </a:r>
            <a:endParaRPr/>
          </a:p>
          <a:p>
            <a:pPr marL="228600" lvl="0" indent="-228600" algn="l" rtl="0">
              <a:lnSpc>
                <a:spcPct val="100000"/>
              </a:lnSpc>
              <a:spcBef>
                <a:spcPts val="200"/>
              </a:spcBef>
              <a:spcAft>
                <a:spcPts val="0"/>
              </a:spcAft>
              <a:buSzPct val="141176"/>
              <a:buChar char="⚬"/>
            </a:pPr>
            <a:r>
              <a:rPr lang="en-US" sz="1500"/>
              <a:t>Medical experts</a:t>
            </a:r>
            <a:endParaRPr/>
          </a:p>
          <a:p>
            <a:pPr marL="228600" lvl="0" indent="-228600" algn="l" rtl="0">
              <a:lnSpc>
                <a:spcPct val="100000"/>
              </a:lnSpc>
              <a:spcBef>
                <a:spcPts val="200"/>
              </a:spcBef>
              <a:spcAft>
                <a:spcPts val="0"/>
              </a:spcAft>
              <a:buSzPct val="141176"/>
              <a:buChar char="⚬"/>
            </a:pPr>
            <a:r>
              <a:rPr lang="en-US" sz="1500"/>
              <a:t>Research</a:t>
            </a:r>
            <a:endParaRPr/>
          </a:p>
          <a:p>
            <a:pPr marL="228600" lvl="0" indent="-228600" algn="l" rtl="0">
              <a:lnSpc>
                <a:spcPct val="100000"/>
              </a:lnSpc>
              <a:spcBef>
                <a:spcPts val="200"/>
              </a:spcBef>
              <a:spcAft>
                <a:spcPts val="0"/>
              </a:spcAft>
              <a:buSzPct val="141176"/>
              <a:buChar char="⚬"/>
            </a:pPr>
            <a:r>
              <a:rPr lang="en-US" sz="1500"/>
              <a:t>Medical researchers</a:t>
            </a:r>
            <a:endParaRPr/>
          </a:p>
          <a:p>
            <a:pPr marL="228600" lvl="0" indent="-228600" algn="l" rtl="0">
              <a:lnSpc>
                <a:spcPct val="100000"/>
              </a:lnSpc>
              <a:spcBef>
                <a:spcPts val="200"/>
              </a:spcBef>
              <a:spcAft>
                <a:spcPts val="0"/>
              </a:spcAft>
              <a:buSzPct val="141176"/>
              <a:buChar char="⚬"/>
            </a:pPr>
            <a:r>
              <a:rPr lang="en-US" sz="1500"/>
              <a:t>Damage from lockdowns</a:t>
            </a:r>
            <a:endParaRPr sz="1500"/>
          </a:p>
          <a:p>
            <a:pPr marL="228600" lvl="0" indent="-228600" algn="l" rtl="0">
              <a:lnSpc>
                <a:spcPct val="100000"/>
              </a:lnSpc>
              <a:spcBef>
                <a:spcPts val="200"/>
              </a:spcBef>
              <a:spcAft>
                <a:spcPts val="0"/>
              </a:spcAft>
              <a:buSzPct val="141176"/>
              <a:buChar char="⚬"/>
            </a:pPr>
            <a:r>
              <a:rPr lang="en-US" sz="1500"/>
              <a:t>A transparent, rigorous process</a:t>
            </a:r>
            <a:endParaRPr/>
          </a:p>
          <a:p>
            <a:pPr marL="228600" lvl="0" indent="-228600" algn="l" rtl="0">
              <a:lnSpc>
                <a:spcPct val="100000"/>
              </a:lnSpc>
              <a:spcBef>
                <a:spcPts val="200"/>
              </a:spcBef>
              <a:spcAft>
                <a:spcPts val="0"/>
              </a:spcAft>
              <a:buSzPct val="141176"/>
              <a:buChar char="⚬"/>
            </a:pPr>
            <a:r>
              <a:rPr lang="en-US" sz="1500"/>
              <a:t>Safety</a:t>
            </a:r>
            <a:endParaRPr/>
          </a:p>
          <a:p>
            <a:pPr marL="228600" lvl="0" indent="-228600" algn="l" rtl="0">
              <a:lnSpc>
                <a:spcPct val="100000"/>
              </a:lnSpc>
              <a:spcBef>
                <a:spcPts val="200"/>
              </a:spcBef>
              <a:spcAft>
                <a:spcPts val="0"/>
              </a:spcAft>
              <a:buSzPct val="141176"/>
              <a:buChar char="⚬"/>
            </a:pPr>
            <a:r>
              <a:rPr lang="en-US" sz="1500"/>
              <a:t>Pharmaceutical companies</a:t>
            </a:r>
            <a:endParaRPr/>
          </a:p>
          <a:p>
            <a:pPr marL="228600" lvl="0" indent="-228600" algn="l" rtl="0">
              <a:lnSpc>
                <a:spcPct val="100000"/>
              </a:lnSpc>
              <a:spcBef>
                <a:spcPts val="200"/>
              </a:spcBef>
              <a:spcAft>
                <a:spcPts val="0"/>
              </a:spcAft>
              <a:buSzPct val="141176"/>
              <a:buChar char="⚬"/>
            </a:pPr>
            <a:r>
              <a:rPr lang="en-US" sz="1500"/>
              <a:t>Advanced/</a:t>
            </a:r>
            <a:br>
              <a:rPr lang="en-US" sz="1500"/>
            </a:br>
            <a:r>
              <a:rPr lang="en-US" sz="1500"/>
              <a:t>groundbreaking</a:t>
            </a:r>
            <a:endParaRPr/>
          </a:p>
          <a:p>
            <a:pPr marL="228600" lvl="0" indent="-228600" algn="l" rtl="0">
              <a:lnSpc>
                <a:spcPct val="100000"/>
              </a:lnSpc>
              <a:spcBef>
                <a:spcPts val="200"/>
              </a:spcBef>
              <a:spcAft>
                <a:spcPts val="0"/>
              </a:spcAft>
              <a:buSzPct val="141176"/>
              <a:buChar char="⚬"/>
            </a:pPr>
            <a:r>
              <a:rPr lang="en-US" sz="1500"/>
              <a:t>Vaccination</a:t>
            </a:r>
            <a:endParaRPr/>
          </a:p>
          <a:p>
            <a:pPr marL="228600" lvl="0" indent="-228600" algn="l" rtl="0">
              <a:lnSpc>
                <a:spcPct val="100000"/>
              </a:lnSpc>
              <a:spcBef>
                <a:spcPts val="200"/>
              </a:spcBef>
              <a:spcAft>
                <a:spcPts val="0"/>
              </a:spcAft>
              <a:buSzPct val="141176"/>
              <a:buChar char="⚬"/>
            </a:pPr>
            <a:r>
              <a:rPr lang="en-US" sz="1500"/>
              <a:t>America’s leading experts</a:t>
            </a:r>
            <a:endParaRPr/>
          </a:p>
          <a:p>
            <a:pPr marL="228600" lvl="0" indent="-228600" algn="l" rtl="0">
              <a:lnSpc>
                <a:spcPct val="100000"/>
              </a:lnSpc>
              <a:spcBef>
                <a:spcPts val="200"/>
              </a:spcBef>
              <a:spcAft>
                <a:spcPts val="0"/>
              </a:spcAft>
              <a:buSzPct val="141176"/>
              <a:buChar char="⚬"/>
            </a:pPr>
            <a:r>
              <a:rPr lang="en-US" sz="1500"/>
              <a:t>Skeptical/concerned about the vaccine</a:t>
            </a:r>
            <a:endParaRPr/>
          </a:p>
          <a:p>
            <a:pPr marL="228600" lvl="0" indent="-114300" algn="l" rtl="0">
              <a:lnSpc>
                <a:spcPct val="100000"/>
              </a:lnSpc>
              <a:spcBef>
                <a:spcPts val="200"/>
              </a:spcBef>
              <a:spcAft>
                <a:spcPts val="0"/>
              </a:spcAft>
              <a:buSzPct val="141176"/>
              <a:buNone/>
            </a:pPr>
            <a:endParaRPr sz="1500"/>
          </a:p>
        </p:txBody>
      </p:sp>
      <p:sp>
        <p:nvSpPr>
          <p:cNvPr id="153" name="Google Shape;153;p6"/>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sp>
        <p:nvSpPr>
          <p:cNvPr id="154" name="Google Shape;154;p6"/>
          <p:cNvSpPr txBox="1"/>
          <p:nvPr/>
        </p:nvSpPr>
        <p:spPr>
          <a:xfrm>
            <a:off x="497914" y="5962969"/>
            <a:ext cx="57419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Source</a:t>
            </a:r>
            <a:endParaRPr sz="900" b="0" i="0" u="none" strike="noStrike" cap="none">
              <a:solidFill>
                <a:schemeClr val="dk1"/>
              </a:solidFill>
              <a:latin typeface="Century Gothic"/>
              <a:ea typeface="Century Gothic"/>
              <a:cs typeface="Century Gothic"/>
              <a:sym typeface="Century Gothic"/>
            </a:endParaRPr>
          </a:p>
        </p:txBody>
      </p:sp>
      <p:pic>
        <p:nvPicPr>
          <p:cNvPr id="155" name="Google Shape;155;p6"/>
          <p:cNvPicPr preferRelativeResize="0"/>
          <p:nvPr/>
        </p:nvPicPr>
        <p:blipFill rotWithShape="1">
          <a:blip r:embed="rId4">
            <a:alphaModFix/>
          </a:blip>
          <a:srcRect/>
          <a:stretch/>
        </p:blipFill>
        <p:spPr>
          <a:xfrm>
            <a:off x="9982850" y="5662509"/>
            <a:ext cx="1890889" cy="458819"/>
          </a:xfrm>
          <a:prstGeom prst="rect">
            <a:avLst/>
          </a:prstGeom>
          <a:noFill/>
          <a:ln>
            <a:noFill/>
          </a:ln>
        </p:spPr>
      </p:pic>
      <p:sp>
        <p:nvSpPr>
          <p:cNvPr id="156" name="Google Shape;156;p6"/>
          <p:cNvSpPr txBox="1"/>
          <p:nvPr/>
        </p:nvSpPr>
        <p:spPr>
          <a:xfrm>
            <a:off x="6396526" y="2808287"/>
            <a:ext cx="2571627" cy="3271400"/>
          </a:xfrm>
          <a:prstGeom prst="rect">
            <a:avLst/>
          </a:prstGeom>
          <a:noFill/>
          <a:ln>
            <a:noFill/>
          </a:ln>
        </p:spPr>
        <p:txBody>
          <a:bodyPr spcFirstLastPara="1" wrap="square" lIns="91425" tIns="45700" rIns="91425" bIns="45700" anchor="t" anchorCtr="0">
            <a:normAutofit/>
          </a:bodyPr>
          <a:lstStyle/>
          <a:p>
            <a:pPr marL="228600" marR="0" lvl="0" indent="-114300" algn="l" rtl="0">
              <a:lnSpc>
                <a:spcPct val="100000"/>
              </a:lnSpc>
              <a:spcBef>
                <a:spcPts val="0"/>
              </a:spcBef>
              <a:spcAft>
                <a:spcPts val="0"/>
              </a:spcAft>
              <a:buClr>
                <a:schemeClr val="accent1"/>
              </a:buClr>
              <a:buSzPts val="1800"/>
              <a:buFont typeface="NTR"/>
              <a:buNone/>
            </a:pPr>
            <a:endParaRPr sz="1500" b="0" i="0" u="none" strike="noStrike" cap="none">
              <a:solidFill>
                <a:schemeClr val="dk1"/>
              </a:solidFill>
              <a:latin typeface="Century Gothic"/>
              <a:ea typeface="Century Gothic"/>
              <a:cs typeface="Century Gothic"/>
              <a:sym typeface="Century Gothic"/>
            </a:endParaRPr>
          </a:p>
        </p:txBody>
      </p:sp>
      <p:sp>
        <p:nvSpPr>
          <p:cNvPr id="157" name="Google Shape;157;p6"/>
          <p:cNvSpPr txBox="1"/>
          <p:nvPr/>
        </p:nvSpPr>
        <p:spPr>
          <a:xfrm>
            <a:off x="6224954" y="2267435"/>
            <a:ext cx="5310553" cy="428873"/>
          </a:xfrm>
          <a:prstGeom prst="rect">
            <a:avLst/>
          </a:prstGeom>
          <a:solidFill>
            <a:schemeClr val="dk2"/>
          </a:solid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accent1"/>
              </a:buClr>
              <a:buSzPts val="2640"/>
              <a:buFont typeface="NTR"/>
              <a:buNone/>
            </a:pPr>
            <a:r>
              <a:rPr lang="en-US" sz="2200" b="1" i="0" u="none" strike="noStrike" cap="none">
                <a:solidFill>
                  <a:schemeClr val="lt1"/>
                </a:solidFill>
                <a:latin typeface="Century Gothic"/>
                <a:ea typeface="Century Gothic"/>
                <a:cs typeface="Century Gothic"/>
                <a:sym typeface="Century Gothic"/>
              </a:rPr>
              <a:t>Use These Words LESS:</a:t>
            </a:r>
            <a:endParaRPr sz="1400" b="0" i="0" u="none" strike="noStrike" cap="none">
              <a:solidFill>
                <a:srgbClr val="000000"/>
              </a:solidFill>
              <a:latin typeface="Arial"/>
              <a:ea typeface="Arial"/>
              <a:cs typeface="Arial"/>
              <a:sym typeface="Arial"/>
            </a:endParaRPr>
          </a:p>
        </p:txBody>
      </p:sp>
      <p:sp>
        <p:nvSpPr>
          <p:cNvPr id="158" name="Google Shape;158;p6"/>
          <p:cNvSpPr txBox="1"/>
          <p:nvPr/>
        </p:nvSpPr>
        <p:spPr>
          <a:xfrm>
            <a:off x="6224954" y="2773118"/>
            <a:ext cx="5310553" cy="3271400"/>
          </a:xfrm>
          <a:prstGeom prst="rect">
            <a:avLst/>
          </a:prstGeom>
          <a:noFill/>
          <a:ln>
            <a:noFill/>
          </a:ln>
        </p:spPr>
        <p:txBody>
          <a:bodyPr spcFirstLastPara="1" wrap="square" lIns="91425" tIns="45700" rIns="91425" bIns="45700" anchor="t" anchorCtr="0">
            <a:normAutofit fontScale="92500" lnSpcReduction="20000"/>
          </a:bodyPr>
          <a:lstStyle/>
          <a:p>
            <a:pPr marL="228600" marR="0" lvl="0" indent="-228600" algn="l" rtl="0">
              <a:lnSpc>
                <a:spcPct val="100000"/>
              </a:lnSpc>
              <a:spcBef>
                <a:spcPts val="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The consequences of not taking it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Getting the vaccine is the right thing to do</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Predictability/certainty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Your community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Scientists/health experts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Discover/create/invent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Drug companies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Inability to travel easily and safely</a:t>
            </a:r>
            <a:endParaRPr sz="1500" b="0" i="0" u="none" strike="noStrike" cap="none">
              <a:solidFill>
                <a:schemeClr val="dk1"/>
              </a:solidFill>
              <a:latin typeface="Century Gothic"/>
              <a:ea typeface="Century Gothic"/>
              <a:cs typeface="Century Gothic"/>
              <a:sym typeface="Century Gothic"/>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The dollars spent; number of participants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Security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Drug companies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Historic</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Injection/inoculation</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The world’s leading experts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200"/>
              </a:spcBef>
              <a:spcAft>
                <a:spcPts val="0"/>
              </a:spcAft>
              <a:buClr>
                <a:schemeClr val="accent1"/>
              </a:buClr>
              <a:buSzPct val="129729"/>
              <a:buFont typeface="NTR"/>
              <a:buChar char="⚬"/>
            </a:pPr>
            <a:r>
              <a:rPr lang="en-US" sz="1500" b="0" i="0" u="none" strike="noStrike" cap="none">
                <a:solidFill>
                  <a:schemeClr val="dk1"/>
                </a:solidFill>
                <a:latin typeface="Century Gothic"/>
                <a:ea typeface="Century Gothic"/>
                <a:cs typeface="Century Gothic"/>
                <a:sym typeface="Century Gothic"/>
              </a:rPr>
              <a:t>Misled/confused about the vaccine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xfrm>
            <a:off x="623203" y="1154628"/>
            <a:ext cx="2928889" cy="249519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Century Gothic"/>
              <a:buNone/>
            </a:pPr>
            <a:r>
              <a:rPr lang="en-US" sz="3000"/>
              <a:t>Changing </a:t>
            </a:r>
            <a:br>
              <a:rPr lang="en-US" sz="3000"/>
            </a:br>
            <a:r>
              <a:rPr lang="en-US" sz="3000"/>
              <a:t>the COVID Conversation:</a:t>
            </a:r>
            <a:br>
              <a:rPr lang="en-US" sz="3000"/>
            </a:br>
            <a:r>
              <a:rPr lang="en-US" sz="2200"/>
              <a:t>Communications Cheat Sheet</a:t>
            </a:r>
            <a:endParaRPr/>
          </a:p>
        </p:txBody>
      </p:sp>
      <p:pic>
        <p:nvPicPr>
          <p:cNvPr id="165" name="Google Shape;165;p7" descr="Text&#10;&#10;Description automatically generated"/>
          <p:cNvPicPr preferRelativeResize="0">
            <a:picLocks noGrp="1"/>
          </p:cNvPicPr>
          <p:nvPr>
            <p:ph type="body" idx="1"/>
          </p:nvPr>
        </p:nvPicPr>
        <p:blipFill rotWithShape="1">
          <a:blip r:embed="rId3">
            <a:alphaModFix/>
          </a:blip>
          <a:srcRect t="17494"/>
          <a:stretch/>
        </p:blipFill>
        <p:spPr>
          <a:xfrm>
            <a:off x="4706131" y="-505184"/>
            <a:ext cx="6214305" cy="5804905"/>
          </a:xfrm>
          <a:prstGeom prst="rect">
            <a:avLst/>
          </a:prstGeom>
          <a:noFill/>
          <a:ln>
            <a:noFill/>
          </a:ln>
        </p:spPr>
      </p:pic>
      <p:sp>
        <p:nvSpPr>
          <p:cNvPr id="166" name="Google Shape;166;p7"/>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sp>
        <p:nvSpPr>
          <p:cNvPr id="167" name="Google Shape;167;p7"/>
          <p:cNvSpPr txBox="1"/>
          <p:nvPr/>
        </p:nvSpPr>
        <p:spPr>
          <a:xfrm>
            <a:off x="497914" y="5962969"/>
            <a:ext cx="57419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Source</a:t>
            </a:r>
            <a:endParaRPr sz="900" b="0" i="0" u="none" strike="noStrike" cap="none">
              <a:solidFill>
                <a:schemeClr val="lt1"/>
              </a:solidFill>
              <a:latin typeface="Century Gothic"/>
              <a:ea typeface="Century Gothic"/>
              <a:cs typeface="Century Gothic"/>
              <a:sym typeface="Century Gothic"/>
            </a:endParaRPr>
          </a:p>
        </p:txBody>
      </p:sp>
      <p:pic>
        <p:nvPicPr>
          <p:cNvPr id="168" name="Google Shape;168;p7"/>
          <p:cNvPicPr preferRelativeResize="0"/>
          <p:nvPr/>
        </p:nvPicPr>
        <p:blipFill rotWithShape="1">
          <a:blip r:embed="rId5">
            <a:alphaModFix/>
          </a:blip>
          <a:srcRect/>
          <a:stretch/>
        </p:blipFill>
        <p:spPr>
          <a:xfrm>
            <a:off x="555109" y="5480654"/>
            <a:ext cx="1890889" cy="4588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2" descr="Text&#10;&#10;Description automatically generated"/>
          <p:cNvPicPr preferRelativeResize="0"/>
          <p:nvPr/>
        </p:nvPicPr>
        <p:blipFill rotWithShape="1">
          <a:blip r:embed="rId3">
            <a:alphaModFix/>
          </a:blip>
          <a:srcRect/>
          <a:stretch/>
        </p:blipFill>
        <p:spPr>
          <a:xfrm>
            <a:off x="3515762" y="0"/>
            <a:ext cx="4702687" cy="6249624"/>
          </a:xfrm>
          <a:prstGeom prst="rect">
            <a:avLst/>
          </a:prstGeom>
          <a:noFill/>
          <a:ln>
            <a:noFill/>
          </a:ln>
        </p:spPr>
      </p:pic>
      <p:sp>
        <p:nvSpPr>
          <p:cNvPr id="175" name="Google Shape;175;p22"/>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COVID-19 Materials and Messaging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COVID-19 Vaccine Confidence Project: Reagan-Udall Foundation</a:t>
            </a:r>
            <a:endParaRPr/>
          </a:p>
        </p:txBody>
      </p:sp>
      <p:sp>
        <p:nvSpPr>
          <p:cNvPr id="182" name="Google Shape;182;p8"/>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pic>
        <p:nvPicPr>
          <p:cNvPr id="183" name="Google Shape;183;p8"/>
          <p:cNvPicPr preferRelativeResize="0"/>
          <p:nvPr/>
        </p:nvPicPr>
        <p:blipFill rotWithShape="1">
          <a:blip r:embed="rId3">
            <a:alphaModFix/>
          </a:blip>
          <a:srcRect/>
          <a:stretch/>
        </p:blipFill>
        <p:spPr>
          <a:xfrm>
            <a:off x="2420815" y="2202999"/>
            <a:ext cx="7350370" cy="39697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COVID-19 Vaccine Confidence Project: Reagan-Udall Foundation</a:t>
            </a:r>
            <a:endParaRPr/>
          </a:p>
        </p:txBody>
      </p:sp>
      <p:sp>
        <p:nvSpPr>
          <p:cNvPr id="190" name="Google Shape;190;p9"/>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pic>
        <p:nvPicPr>
          <p:cNvPr id="191" name="Google Shape;191;p9"/>
          <p:cNvPicPr preferRelativeResize="0"/>
          <p:nvPr/>
        </p:nvPicPr>
        <p:blipFill rotWithShape="1">
          <a:blip r:embed="rId3">
            <a:alphaModFix/>
          </a:blip>
          <a:srcRect t="6744"/>
          <a:stretch/>
        </p:blipFill>
        <p:spPr>
          <a:xfrm>
            <a:off x="2558909" y="2168770"/>
            <a:ext cx="7074182" cy="3986117"/>
          </a:xfrm>
          <a:prstGeom prst="rect">
            <a:avLst/>
          </a:prstGeom>
          <a:noFill/>
          <a:ln>
            <a:noFill/>
          </a:ln>
        </p:spPr>
      </p:pic>
      <p:pic>
        <p:nvPicPr>
          <p:cNvPr id="192" name="Google Shape;192;p9"/>
          <p:cNvPicPr preferRelativeResize="0"/>
          <p:nvPr/>
        </p:nvPicPr>
        <p:blipFill rotWithShape="1">
          <a:blip r:embed="rId4">
            <a:alphaModFix/>
          </a:blip>
          <a:srcRect/>
          <a:stretch/>
        </p:blipFill>
        <p:spPr>
          <a:xfrm>
            <a:off x="642855" y="5489755"/>
            <a:ext cx="1004088" cy="571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0"/>
          <p:cNvPicPr preferRelativeResize="0"/>
          <p:nvPr/>
        </p:nvPicPr>
        <p:blipFill rotWithShape="1">
          <a:blip r:embed="rId3">
            <a:alphaModFix/>
          </a:blip>
          <a:srcRect l="3553" t="13555" r="3416"/>
          <a:stretch/>
        </p:blipFill>
        <p:spPr>
          <a:xfrm>
            <a:off x="2133600" y="2250831"/>
            <a:ext cx="7936523" cy="3912420"/>
          </a:xfrm>
          <a:prstGeom prst="rect">
            <a:avLst/>
          </a:prstGeom>
          <a:noFill/>
          <a:ln>
            <a:noFill/>
          </a:ln>
        </p:spPr>
      </p:pic>
      <p:sp>
        <p:nvSpPr>
          <p:cNvPr id="199" name="Google Shape;19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COVID-19 Vaccine Confidence Project: Reagan-Udall Foundation</a:t>
            </a:r>
            <a:endParaRPr/>
          </a:p>
        </p:txBody>
      </p:sp>
      <p:sp>
        <p:nvSpPr>
          <p:cNvPr id="200" name="Google Shape;200;p10"/>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pic>
        <p:nvPicPr>
          <p:cNvPr id="201" name="Google Shape;201;p10"/>
          <p:cNvPicPr preferRelativeResize="0"/>
          <p:nvPr/>
        </p:nvPicPr>
        <p:blipFill rotWithShape="1">
          <a:blip r:embed="rId4">
            <a:alphaModFix/>
          </a:blip>
          <a:srcRect/>
          <a:stretch/>
        </p:blipFill>
        <p:spPr>
          <a:xfrm>
            <a:off x="642855" y="5489755"/>
            <a:ext cx="1004088" cy="571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COVID-19 Vaccine Confidence Project: Reagan-Udall Foundation</a:t>
            </a:r>
            <a:endParaRPr/>
          </a:p>
        </p:txBody>
      </p:sp>
      <p:sp>
        <p:nvSpPr>
          <p:cNvPr id="208" name="Google Shape;208;p11"/>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pic>
        <p:nvPicPr>
          <p:cNvPr id="209" name="Google Shape;209;p11"/>
          <p:cNvPicPr preferRelativeResize="0"/>
          <p:nvPr/>
        </p:nvPicPr>
        <p:blipFill rotWithShape="1">
          <a:blip r:embed="rId3">
            <a:alphaModFix/>
          </a:blip>
          <a:srcRect/>
          <a:stretch/>
        </p:blipFill>
        <p:spPr>
          <a:xfrm>
            <a:off x="642855" y="5489755"/>
            <a:ext cx="1004088" cy="571075"/>
          </a:xfrm>
          <a:prstGeom prst="rect">
            <a:avLst/>
          </a:prstGeom>
          <a:noFill/>
          <a:ln>
            <a:noFill/>
          </a:ln>
        </p:spPr>
      </p:pic>
      <p:pic>
        <p:nvPicPr>
          <p:cNvPr id="210" name="Google Shape;210;p11"/>
          <p:cNvPicPr preferRelativeResize="0"/>
          <p:nvPr/>
        </p:nvPicPr>
        <p:blipFill rotWithShape="1">
          <a:blip r:embed="rId4">
            <a:alphaModFix/>
          </a:blip>
          <a:srcRect t="12740"/>
          <a:stretch/>
        </p:blipFill>
        <p:spPr>
          <a:xfrm>
            <a:off x="2382309" y="2227383"/>
            <a:ext cx="7728067" cy="39506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COVID-19 Vaccine Confidence Project: Reagan-Udall Foundation</a:t>
            </a:r>
            <a:endParaRPr/>
          </a:p>
        </p:txBody>
      </p:sp>
      <p:sp>
        <p:nvSpPr>
          <p:cNvPr id="217" name="Google Shape;217;p12"/>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pic>
        <p:nvPicPr>
          <p:cNvPr id="218" name="Google Shape;218;p12"/>
          <p:cNvPicPr preferRelativeResize="0"/>
          <p:nvPr/>
        </p:nvPicPr>
        <p:blipFill rotWithShape="1">
          <a:blip r:embed="rId3">
            <a:alphaModFix/>
          </a:blip>
          <a:srcRect/>
          <a:stretch/>
        </p:blipFill>
        <p:spPr>
          <a:xfrm>
            <a:off x="642855" y="5489755"/>
            <a:ext cx="1004088" cy="571075"/>
          </a:xfrm>
          <a:prstGeom prst="rect">
            <a:avLst/>
          </a:prstGeom>
          <a:noFill/>
          <a:ln>
            <a:noFill/>
          </a:ln>
        </p:spPr>
      </p:pic>
      <p:pic>
        <p:nvPicPr>
          <p:cNvPr id="219" name="Google Shape;219;p12"/>
          <p:cNvPicPr preferRelativeResize="0"/>
          <p:nvPr/>
        </p:nvPicPr>
        <p:blipFill rotWithShape="1">
          <a:blip r:embed="rId4">
            <a:alphaModFix/>
          </a:blip>
          <a:srcRect t="8554" r="2346"/>
          <a:stretch/>
        </p:blipFill>
        <p:spPr>
          <a:xfrm>
            <a:off x="2626764" y="2177546"/>
            <a:ext cx="7455877" cy="3997386"/>
          </a:xfrm>
          <a:prstGeom prst="rect">
            <a:avLst/>
          </a:prstGeom>
          <a:noFill/>
          <a:ln>
            <a:noFill/>
          </a:ln>
        </p:spPr>
      </p:pic>
      <p:sp>
        <p:nvSpPr>
          <p:cNvPr id="220" name="Google Shape;220;p12"/>
          <p:cNvSpPr/>
          <p:nvPr/>
        </p:nvSpPr>
        <p:spPr>
          <a:xfrm>
            <a:off x="9343292" y="2074985"/>
            <a:ext cx="832339" cy="1992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Messaging Elements that </a:t>
            </a:r>
            <a:br>
              <a:rPr lang="en-US"/>
            </a:br>
            <a:r>
              <a:rPr lang="en-US"/>
              <a:t>Resonate Across Audiences</a:t>
            </a:r>
            <a:endParaRPr/>
          </a:p>
        </p:txBody>
      </p:sp>
      <p:sp>
        <p:nvSpPr>
          <p:cNvPr id="227" name="Google Shape;227;p15"/>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pic>
        <p:nvPicPr>
          <p:cNvPr id="228" name="Google Shape;228;p15"/>
          <p:cNvPicPr preferRelativeResize="0"/>
          <p:nvPr/>
        </p:nvPicPr>
        <p:blipFill rotWithShape="1">
          <a:blip r:embed="rId3">
            <a:alphaModFix/>
          </a:blip>
          <a:srcRect t="23771" b="20513"/>
          <a:stretch/>
        </p:blipFill>
        <p:spPr>
          <a:xfrm>
            <a:off x="838200" y="2267435"/>
            <a:ext cx="10661166" cy="3311524"/>
          </a:xfrm>
          <a:prstGeom prst="rect">
            <a:avLst/>
          </a:prstGeom>
          <a:noFill/>
          <a:ln>
            <a:noFill/>
          </a:ln>
        </p:spPr>
      </p:pic>
      <p:pic>
        <p:nvPicPr>
          <p:cNvPr id="229" name="Google Shape;229;p15"/>
          <p:cNvPicPr preferRelativeResize="0"/>
          <p:nvPr/>
        </p:nvPicPr>
        <p:blipFill rotWithShape="1">
          <a:blip r:embed="rId3">
            <a:alphaModFix/>
          </a:blip>
          <a:srcRect l="5466" t="87771" r="90575" b="5915"/>
          <a:stretch/>
        </p:blipFill>
        <p:spPr>
          <a:xfrm>
            <a:off x="692634" y="5703946"/>
            <a:ext cx="422031" cy="3751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623203" y="1154628"/>
            <a:ext cx="2821746" cy="24951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Learning Objectives</a:t>
            </a:r>
            <a:endParaRPr/>
          </a:p>
        </p:txBody>
      </p:sp>
      <p:sp>
        <p:nvSpPr>
          <p:cNvPr id="97" name="Google Shape;97;p3"/>
          <p:cNvSpPr txBox="1">
            <a:spLocks noGrp="1"/>
          </p:cNvSpPr>
          <p:nvPr>
            <p:ph type="body" idx="1"/>
          </p:nvPr>
        </p:nvSpPr>
        <p:spPr>
          <a:xfrm>
            <a:off x="4431352" y="1154629"/>
            <a:ext cx="4771263" cy="5022334"/>
          </a:xfrm>
          <a:prstGeom prst="rect">
            <a:avLst/>
          </a:prstGeom>
          <a:noFill/>
          <a:ln>
            <a:noFill/>
          </a:ln>
        </p:spPr>
        <p:txBody>
          <a:bodyPr spcFirstLastPara="1" wrap="square" lIns="91425" tIns="45700" rIns="91425" bIns="45700" anchor="t" anchorCtr="0">
            <a:normAutofit/>
          </a:bodyPr>
          <a:lstStyle/>
          <a:p>
            <a:pPr marL="457200" lvl="0" indent="-457200" algn="l" rtl="0">
              <a:lnSpc>
                <a:spcPct val="100000"/>
              </a:lnSpc>
              <a:spcBef>
                <a:spcPts val="0"/>
              </a:spcBef>
              <a:spcAft>
                <a:spcPts val="0"/>
              </a:spcAft>
              <a:buSzPts val="1440"/>
              <a:buFont typeface="Calibri"/>
              <a:buAutoNum type="arabicPeriod"/>
            </a:pPr>
            <a:endParaRPr lang="en-US" dirty="0"/>
          </a:p>
          <a:p>
            <a:pPr lvl="0" indent="-457200">
              <a:spcBef>
                <a:spcPts val="0"/>
              </a:spcBef>
              <a:buFont typeface="Calibri"/>
              <a:buAutoNum type="arabicPeriod"/>
            </a:pPr>
            <a:r>
              <a:rPr lang="en-US" dirty="0"/>
              <a:t>Understanding what what communities are thinking about COVID-19 vaccines; identifying potential solutions to increase confidence and uptake.</a:t>
            </a:r>
          </a:p>
          <a:p>
            <a:pPr lvl="0" indent="-457200">
              <a:spcBef>
                <a:spcPts val="0"/>
              </a:spcBef>
              <a:buFont typeface="Calibri"/>
              <a:buAutoNum type="arabicPeriod"/>
            </a:pPr>
            <a:endParaRPr lang="en-US" dirty="0"/>
          </a:p>
          <a:p>
            <a:pPr lvl="0" indent="-457200">
              <a:spcBef>
                <a:spcPts val="0"/>
              </a:spcBef>
              <a:buFont typeface="Calibri"/>
              <a:buAutoNum type="arabicPeriod"/>
            </a:pPr>
            <a:r>
              <a:rPr lang="en-US" dirty="0"/>
              <a:t>Describe messaging that can increase vaccine acceptance</a:t>
            </a:r>
            <a:endParaRPr dirty="0"/>
          </a:p>
          <a:p>
            <a:pPr marL="457200" lvl="0" indent="-457200" algn="l" rtl="0">
              <a:lnSpc>
                <a:spcPct val="100000"/>
              </a:lnSpc>
              <a:spcBef>
                <a:spcPts val="1600"/>
              </a:spcBef>
              <a:spcAft>
                <a:spcPts val="0"/>
              </a:spcAft>
              <a:buSzPts val="1440"/>
              <a:buFont typeface="Calibri"/>
              <a:buAutoNum type="arabicPeriod"/>
            </a:pPr>
            <a:r>
              <a:rPr lang="en-US" dirty="0">
                <a:solidFill>
                  <a:schemeClr val="dk1"/>
                </a:solidFill>
              </a:rPr>
              <a:t>Identify communication materials that can increase vaccine acceptance</a:t>
            </a:r>
            <a:endParaRPr dirty="0"/>
          </a:p>
          <a:p>
            <a:pPr marL="457200" lvl="0" indent="-365760" algn="l" rtl="0">
              <a:lnSpc>
                <a:spcPct val="100000"/>
              </a:lnSpc>
              <a:spcBef>
                <a:spcPts val="1600"/>
              </a:spcBef>
              <a:spcAft>
                <a:spcPts val="0"/>
              </a:spcAft>
              <a:buSzPts val="1440"/>
              <a:buFont typeface="Calibri"/>
              <a:buNone/>
            </a:pPr>
            <a:endParaRPr dirty="0"/>
          </a:p>
        </p:txBody>
      </p:sp>
      <p:sp>
        <p:nvSpPr>
          <p:cNvPr id="98" name="Google Shape;98;p3"/>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pic>
        <p:nvPicPr>
          <p:cNvPr id="99" name="Google Shape;99;p3"/>
          <p:cNvPicPr preferRelativeResize="0"/>
          <p:nvPr/>
        </p:nvPicPr>
        <p:blipFill rotWithShape="1">
          <a:blip r:embed="rId3">
            <a:alphaModFix/>
          </a:blip>
          <a:srcRect/>
          <a:stretch/>
        </p:blipFill>
        <p:spPr>
          <a:xfrm>
            <a:off x="9623846" y="500423"/>
            <a:ext cx="1504283" cy="56765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6"/>
          <p:cNvPicPr preferRelativeResize="0"/>
          <p:nvPr/>
        </p:nvPicPr>
        <p:blipFill rotWithShape="1">
          <a:blip r:embed="rId3">
            <a:alphaModFix/>
          </a:blip>
          <a:srcRect t="26627" b="17657"/>
          <a:stretch/>
        </p:blipFill>
        <p:spPr>
          <a:xfrm>
            <a:off x="859347" y="2367757"/>
            <a:ext cx="10473306" cy="3311524"/>
          </a:xfrm>
          <a:prstGeom prst="rect">
            <a:avLst/>
          </a:prstGeom>
          <a:noFill/>
          <a:ln>
            <a:noFill/>
          </a:ln>
        </p:spPr>
      </p:pic>
      <p:sp>
        <p:nvSpPr>
          <p:cNvPr id="236" name="Google Shape;23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Messaging Elements that </a:t>
            </a:r>
            <a:br>
              <a:rPr lang="en-US"/>
            </a:br>
            <a:r>
              <a:rPr lang="en-US"/>
              <a:t>Don’t Work</a:t>
            </a:r>
            <a:endParaRPr/>
          </a:p>
        </p:txBody>
      </p:sp>
      <p:sp>
        <p:nvSpPr>
          <p:cNvPr id="237" name="Google Shape;237;p16"/>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pic>
        <p:nvPicPr>
          <p:cNvPr id="238" name="Google Shape;238;p16"/>
          <p:cNvPicPr preferRelativeResize="0"/>
          <p:nvPr/>
        </p:nvPicPr>
        <p:blipFill rotWithShape="1">
          <a:blip r:embed="rId4">
            <a:alphaModFix/>
          </a:blip>
          <a:srcRect l="5466" t="87771" r="90575" b="5915"/>
          <a:stretch/>
        </p:blipFill>
        <p:spPr>
          <a:xfrm>
            <a:off x="692634" y="5703946"/>
            <a:ext cx="422031" cy="3751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11111"/>
              <a:buFont typeface="Century Gothic"/>
              <a:buNone/>
            </a:pPr>
            <a:r>
              <a:rPr lang="en-US"/>
              <a:t>Vaccine Acceptance Strategies &amp; Messaging: Lessons</a:t>
            </a:r>
            <a:r>
              <a:rPr lang="en-US" b="1"/>
              <a:t> </a:t>
            </a:r>
            <a:r>
              <a:rPr lang="en-US"/>
              <a:t>From the Flu Vaccine (REACH)</a:t>
            </a:r>
            <a:endParaRPr/>
          </a:p>
        </p:txBody>
      </p:sp>
      <p:sp>
        <p:nvSpPr>
          <p:cNvPr id="245" name="Google Shape;245;p17"/>
          <p:cNvSpPr txBox="1">
            <a:spLocks noGrp="1"/>
          </p:cNvSpPr>
          <p:nvPr>
            <p:ph type="body" idx="1"/>
          </p:nvPr>
        </p:nvSpPr>
        <p:spPr>
          <a:xfrm>
            <a:off x="839788" y="2267435"/>
            <a:ext cx="5157787" cy="54085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80"/>
              <a:buNone/>
            </a:pPr>
            <a:r>
              <a:rPr lang="en-US" b="1"/>
              <a:t>Hispanic/Latino/Latinx</a:t>
            </a:r>
            <a:endParaRPr/>
          </a:p>
        </p:txBody>
      </p:sp>
      <p:sp>
        <p:nvSpPr>
          <p:cNvPr id="246" name="Google Shape;246;p17"/>
          <p:cNvSpPr txBox="1">
            <a:spLocks noGrp="1"/>
          </p:cNvSpPr>
          <p:nvPr>
            <p:ph type="body" idx="2"/>
          </p:nvPr>
        </p:nvSpPr>
        <p:spPr>
          <a:xfrm>
            <a:off x="839788" y="2808287"/>
            <a:ext cx="5157787" cy="3271400"/>
          </a:xfrm>
          <a:prstGeom prst="rect">
            <a:avLst/>
          </a:prstGeom>
          <a:noFill/>
          <a:ln>
            <a:noFill/>
          </a:ln>
        </p:spPr>
        <p:txBody>
          <a:bodyPr spcFirstLastPara="1" wrap="square" lIns="91425" tIns="45700" rIns="91425" bIns="45700" anchor="t" anchorCtr="0">
            <a:normAutofit fontScale="92500"/>
          </a:bodyPr>
          <a:lstStyle/>
          <a:p>
            <a:pPr marL="465138" lvl="1" indent="-220661" algn="l" rtl="0">
              <a:lnSpc>
                <a:spcPct val="100000"/>
              </a:lnSpc>
              <a:spcBef>
                <a:spcPts val="0"/>
              </a:spcBef>
              <a:spcAft>
                <a:spcPts val="0"/>
              </a:spcAft>
              <a:buSzPct val="120000"/>
              <a:buChar char="⚬"/>
            </a:pPr>
            <a:r>
              <a:rPr lang="en-US" sz="1800"/>
              <a:t>“Protecting your loved ones, communities”</a:t>
            </a:r>
            <a:endParaRPr/>
          </a:p>
          <a:p>
            <a:pPr marL="465138" lvl="1" indent="-220661" algn="l" rtl="0">
              <a:lnSpc>
                <a:spcPct val="100000"/>
              </a:lnSpc>
              <a:spcBef>
                <a:spcPts val="500"/>
              </a:spcBef>
              <a:spcAft>
                <a:spcPts val="0"/>
              </a:spcAft>
              <a:buSzPct val="120000"/>
              <a:buChar char="⚬"/>
            </a:pPr>
            <a:r>
              <a:rPr lang="en-US" sz="1800"/>
              <a:t>Younger people turn to/listen family elders</a:t>
            </a:r>
            <a:endParaRPr/>
          </a:p>
          <a:p>
            <a:pPr marL="465138" lvl="1" indent="-220661" algn="l" rtl="0">
              <a:lnSpc>
                <a:spcPct val="100000"/>
              </a:lnSpc>
              <a:spcBef>
                <a:spcPts val="500"/>
              </a:spcBef>
              <a:spcAft>
                <a:spcPts val="0"/>
              </a:spcAft>
              <a:buSzPct val="120000"/>
              <a:buChar char="⚬"/>
            </a:pPr>
            <a:r>
              <a:rPr lang="en-US" sz="1800"/>
              <a:t>Radio/TV ads/Facebook/What’s app – </a:t>
            </a:r>
            <a:br>
              <a:rPr lang="en-US" sz="1800"/>
            </a:br>
            <a:r>
              <a:rPr lang="en-US" sz="1800"/>
              <a:t>all work </a:t>
            </a:r>
            <a:endParaRPr/>
          </a:p>
          <a:p>
            <a:pPr marL="465138" lvl="1" indent="-220661" algn="l" rtl="0">
              <a:lnSpc>
                <a:spcPct val="100000"/>
              </a:lnSpc>
              <a:spcBef>
                <a:spcPts val="500"/>
              </a:spcBef>
              <a:spcAft>
                <a:spcPts val="0"/>
              </a:spcAft>
              <a:buSzPct val="120000"/>
              <a:buChar char="⚬"/>
            </a:pPr>
            <a:r>
              <a:rPr lang="en-US" sz="1800"/>
              <a:t>People expect transparency in messaging – side effects</a:t>
            </a:r>
            <a:endParaRPr/>
          </a:p>
          <a:p>
            <a:pPr marL="465138" lvl="1" indent="-220661" algn="l" rtl="0">
              <a:lnSpc>
                <a:spcPct val="100000"/>
              </a:lnSpc>
              <a:spcBef>
                <a:spcPts val="500"/>
              </a:spcBef>
              <a:spcAft>
                <a:spcPts val="0"/>
              </a:spcAft>
              <a:buSzPct val="120000"/>
              <a:buChar char="⚬"/>
            </a:pPr>
            <a:r>
              <a:rPr lang="en-US" sz="1800"/>
              <a:t>Gather data using focus groups </a:t>
            </a:r>
            <a:br>
              <a:rPr lang="en-US" sz="1800"/>
            </a:br>
            <a:r>
              <a:rPr lang="en-US" sz="1800"/>
              <a:t>(with community members as facilitators)</a:t>
            </a:r>
            <a:endParaRPr/>
          </a:p>
          <a:p>
            <a:pPr marL="465138" lvl="1" indent="-220661" algn="l" rtl="0">
              <a:lnSpc>
                <a:spcPct val="100000"/>
              </a:lnSpc>
              <a:spcBef>
                <a:spcPts val="500"/>
              </a:spcBef>
              <a:spcAft>
                <a:spcPts val="0"/>
              </a:spcAft>
              <a:buSzPct val="120000"/>
              <a:buChar char="⚬"/>
            </a:pPr>
            <a:r>
              <a:rPr lang="en-US" sz="1800"/>
              <a:t>Account for dialects, nuances etc. </a:t>
            </a:r>
            <a:br>
              <a:rPr lang="en-US" sz="1800"/>
            </a:br>
            <a:r>
              <a:rPr lang="en-US" sz="1800"/>
              <a:t>(with community input)</a:t>
            </a:r>
            <a:endParaRPr/>
          </a:p>
          <a:p>
            <a:pPr marL="457200" lvl="1" indent="0" algn="l" rtl="0">
              <a:lnSpc>
                <a:spcPct val="100000"/>
              </a:lnSpc>
              <a:spcBef>
                <a:spcPts val="500"/>
              </a:spcBef>
              <a:spcAft>
                <a:spcPts val="0"/>
              </a:spcAft>
              <a:buSzPct val="119999"/>
              <a:buNone/>
            </a:pPr>
            <a:endParaRPr sz="1400"/>
          </a:p>
          <a:p>
            <a:pPr marL="228600" lvl="0" indent="-101727" algn="l" rtl="0">
              <a:lnSpc>
                <a:spcPct val="100000"/>
              </a:lnSpc>
              <a:spcBef>
                <a:spcPts val="1000"/>
              </a:spcBef>
              <a:spcAft>
                <a:spcPts val="0"/>
              </a:spcAft>
              <a:buSzPct val="120000"/>
              <a:buNone/>
            </a:pPr>
            <a:endParaRPr/>
          </a:p>
        </p:txBody>
      </p:sp>
      <p:sp>
        <p:nvSpPr>
          <p:cNvPr id="247" name="Google Shape;247;p17"/>
          <p:cNvSpPr txBox="1">
            <a:spLocks noGrp="1"/>
          </p:cNvSpPr>
          <p:nvPr>
            <p:ph type="body" idx="4"/>
          </p:nvPr>
        </p:nvSpPr>
        <p:spPr>
          <a:xfrm>
            <a:off x="6172200" y="2808287"/>
            <a:ext cx="5183188" cy="3271400"/>
          </a:xfrm>
          <a:prstGeom prst="rect">
            <a:avLst/>
          </a:prstGeom>
          <a:noFill/>
          <a:ln>
            <a:noFill/>
          </a:ln>
        </p:spPr>
        <p:txBody>
          <a:bodyPr spcFirstLastPara="1" wrap="square" lIns="91425" tIns="45700" rIns="91425" bIns="45700" anchor="t" anchorCtr="0">
            <a:normAutofit lnSpcReduction="10000"/>
          </a:bodyPr>
          <a:lstStyle/>
          <a:p>
            <a:pPr marL="465138" lvl="1" indent="-220661" algn="l" rtl="0">
              <a:lnSpc>
                <a:spcPct val="100000"/>
              </a:lnSpc>
              <a:spcBef>
                <a:spcPts val="0"/>
              </a:spcBef>
              <a:spcAft>
                <a:spcPts val="0"/>
              </a:spcAft>
              <a:buSzPts val="2160"/>
              <a:buChar char="⚬"/>
            </a:pPr>
            <a:r>
              <a:rPr lang="en-US" sz="1800"/>
              <a:t>Return to the community with results to facilitate findings</a:t>
            </a:r>
            <a:endParaRPr/>
          </a:p>
          <a:p>
            <a:pPr marL="465138" lvl="1" indent="-220661" algn="l" rtl="0">
              <a:lnSpc>
                <a:spcPct val="100000"/>
              </a:lnSpc>
              <a:spcBef>
                <a:spcPts val="500"/>
              </a:spcBef>
              <a:spcAft>
                <a:spcPts val="0"/>
              </a:spcAft>
              <a:buSzPts val="2160"/>
              <a:buChar char="⚬"/>
            </a:pPr>
            <a:r>
              <a:rPr lang="en-US" sz="1800"/>
              <a:t>Address food and housing insecurity in communities (e.g., Immigrants not able to access federal resources)</a:t>
            </a:r>
            <a:endParaRPr/>
          </a:p>
          <a:p>
            <a:pPr marL="465138" lvl="1" indent="-220661" algn="l" rtl="0">
              <a:lnSpc>
                <a:spcPct val="100000"/>
              </a:lnSpc>
              <a:spcBef>
                <a:spcPts val="500"/>
              </a:spcBef>
              <a:spcAft>
                <a:spcPts val="0"/>
              </a:spcAft>
              <a:buSzPts val="2160"/>
              <a:buChar char="⚬"/>
            </a:pPr>
            <a:r>
              <a:rPr lang="en-US" sz="1800"/>
              <a:t>Address concerns about vaccine cost, </a:t>
            </a:r>
            <a:endParaRPr/>
          </a:p>
          <a:p>
            <a:pPr marL="465138" lvl="1" indent="-220661" algn="l" rtl="0">
              <a:lnSpc>
                <a:spcPct val="100000"/>
              </a:lnSpc>
              <a:spcBef>
                <a:spcPts val="500"/>
              </a:spcBef>
              <a:spcAft>
                <a:spcPts val="0"/>
              </a:spcAft>
              <a:buSzPts val="2160"/>
              <a:buChar char="⚬"/>
            </a:pPr>
            <a:r>
              <a:rPr lang="en-US" sz="1800"/>
              <a:t>Address concerns about immigration status</a:t>
            </a:r>
            <a:endParaRPr/>
          </a:p>
          <a:p>
            <a:pPr marL="465138" lvl="1" indent="-220661" algn="l" rtl="0">
              <a:lnSpc>
                <a:spcPct val="100000"/>
              </a:lnSpc>
              <a:spcBef>
                <a:spcPts val="500"/>
              </a:spcBef>
              <a:spcAft>
                <a:spcPts val="0"/>
              </a:spcAft>
              <a:buSzPts val="2160"/>
              <a:buChar char="⚬"/>
            </a:pPr>
            <a:r>
              <a:rPr lang="en-US" sz="1800"/>
              <a:t>Partnerships with Mexican Consulate </a:t>
            </a:r>
            <a:br>
              <a:rPr lang="en-US" sz="1800"/>
            </a:br>
            <a:r>
              <a:rPr lang="en-US" sz="1800"/>
              <a:t>(New Mexico) and other long-standing partners in the community works</a:t>
            </a:r>
            <a:endParaRPr/>
          </a:p>
          <a:p>
            <a:pPr marL="228600" lvl="0" indent="-101727" algn="l" rtl="0">
              <a:lnSpc>
                <a:spcPct val="100000"/>
              </a:lnSpc>
              <a:spcBef>
                <a:spcPts val="1000"/>
              </a:spcBef>
              <a:spcAft>
                <a:spcPts val="0"/>
              </a:spcAft>
              <a:buSzPts val="2160"/>
              <a:buNone/>
            </a:pPr>
            <a:endParaRPr/>
          </a:p>
        </p:txBody>
      </p:sp>
      <p:sp>
        <p:nvSpPr>
          <p:cNvPr id="248" name="Google Shape;248;p17"/>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11111"/>
              <a:buFont typeface="Century Gothic"/>
              <a:buNone/>
            </a:pPr>
            <a:r>
              <a:rPr lang="en-US"/>
              <a:t>Vaccine Acceptance Strategies &amp; Messaging: Lessons</a:t>
            </a:r>
            <a:r>
              <a:rPr lang="en-US" b="1"/>
              <a:t> </a:t>
            </a:r>
            <a:r>
              <a:rPr lang="en-US"/>
              <a:t>From the Flu Vaccine (2) (REACH) </a:t>
            </a:r>
            <a:endParaRPr/>
          </a:p>
        </p:txBody>
      </p:sp>
      <p:sp>
        <p:nvSpPr>
          <p:cNvPr id="255" name="Google Shape;255;p18"/>
          <p:cNvSpPr txBox="1">
            <a:spLocks noGrp="1"/>
          </p:cNvSpPr>
          <p:nvPr>
            <p:ph type="body" idx="1"/>
          </p:nvPr>
        </p:nvSpPr>
        <p:spPr>
          <a:xfrm>
            <a:off x="839788" y="2267435"/>
            <a:ext cx="5157787" cy="54085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80"/>
              <a:buNone/>
            </a:pPr>
            <a:r>
              <a:rPr lang="en-US" b="1"/>
              <a:t>American Indian</a:t>
            </a:r>
            <a:endParaRPr/>
          </a:p>
        </p:txBody>
      </p:sp>
      <p:sp>
        <p:nvSpPr>
          <p:cNvPr id="256" name="Google Shape;256;p18"/>
          <p:cNvSpPr txBox="1">
            <a:spLocks noGrp="1"/>
          </p:cNvSpPr>
          <p:nvPr>
            <p:ph type="body" idx="2"/>
          </p:nvPr>
        </p:nvSpPr>
        <p:spPr>
          <a:xfrm>
            <a:off x="839788" y="2808287"/>
            <a:ext cx="5157787" cy="3271400"/>
          </a:xfrm>
          <a:prstGeom prst="rect">
            <a:avLst/>
          </a:prstGeom>
          <a:noFill/>
          <a:ln>
            <a:noFill/>
          </a:ln>
        </p:spPr>
        <p:txBody>
          <a:bodyPr spcFirstLastPara="1" wrap="square" lIns="91425" tIns="45700" rIns="91425" bIns="45700" anchor="t" anchorCtr="0">
            <a:normAutofit fontScale="92500"/>
          </a:bodyPr>
          <a:lstStyle/>
          <a:p>
            <a:pPr marL="465138" lvl="1" indent="-220661" algn="l" rtl="0">
              <a:lnSpc>
                <a:spcPct val="100000"/>
              </a:lnSpc>
              <a:spcBef>
                <a:spcPts val="0"/>
              </a:spcBef>
              <a:spcAft>
                <a:spcPts val="0"/>
              </a:spcAft>
              <a:buSzPct val="120000"/>
              <a:buChar char="⚬"/>
            </a:pPr>
            <a:r>
              <a:rPr lang="en-US" sz="1800"/>
              <a:t>Big media buys do not work</a:t>
            </a:r>
            <a:endParaRPr/>
          </a:p>
          <a:p>
            <a:pPr marL="465138" lvl="1" indent="-220661" algn="l" rtl="0">
              <a:lnSpc>
                <a:spcPct val="100000"/>
              </a:lnSpc>
              <a:spcBef>
                <a:spcPts val="500"/>
              </a:spcBef>
              <a:spcAft>
                <a:spcPts val="0"/>
              </a:spcAft>
              <a:buSzPct val="120000"/>
              <a:buChar char="⚬"/>
            </a:pPr>
            <a:r>
              <a:rPr lang="en-US" sz="1800"/>
              <a:t>Groundwork and grassroots efforts do work</a:t>
            </a:r>
            <a:endParaRPr/>
          </a:p>
          <a:p>
            <a:pPr marL="465138" lvl="1" indent="-220661" algn="l" rtl="0">
              <a:lnSpc>
                <a:spcPct val="100000"/>
              </a:lnSpc>
              <a:spcBef>
                <a:spcPts val="500"/>
              </a:spcBef>
              <a:spcAft>
                <a:spcPts val="0"/>
              </a:spcAft>
              <a:buSzPct val="120000"/>
              <a:buChar char="⚬"/>
            </a:pPr>
            <a:r>
              <a:rPr lang="en-US" sz="1800"/>
              <a:t>Approach each Pueblo or Tribe separately </a:t>
            </a:r>
            <a:endParaRPr/>
          </a:p>
          <a:p>
            <a:pPr marL="465138" lvl="1" indent="-220661" algn="l" rtl="0">
              <a:lnSpc>
                <a:spcPct val="100000"/>
              </a:lnSpc>
              <a:spcBef>
                <a:spcPts val="500"/>
              </a:spcBef>
              <a:spcAft>
                <a:spcPts val="0"/>
              </a:spcAft>
              <a:buSzPct val="120000"/>
              <a:buChar char="⚬"/>
            </a:pPr>
            <a:r>
              <a:rPr lang="en-US" sz="1800"/>
              <a:t>Treat as individual communities </a:t>
            </a:r>
            <a:endParaRPr/>
          </a:p>
          <a:p>
            <a:pPr marL="465138" lvl="1" indent="-220661" algn="l" rtl="0">
              <a:lnSpc>
                <a:spcPct val="100000"/>
              </a:lnSpc>
              <a:spcBef>
                <a:spcPts val="500"/>
              </a:spcBef>
              <a:spcAft>
                <a:spcPts val="0"/>
              </a:spcAft>
              <a:buSzPct val="120000"/>
              <a:buChar char="⚬"/>
            </a:pPr>
            <a:r>
              <a:rPr lang="en-US" sz="1800"/>
              <a:t>Allow trusted messengers to conduct and facilitate listening sessions and then bring information back to sponsor/grantee. Tribal leaders need to be involved in constructing all messaging </a:t>
            </a:r>
            <a:endParaRPr/>
          </a:p>
          <a:p>
            <a:pPr marL="465138" lvl="1" indent="-220661" algn="l" rtl="0">
              <a:lnSpc>
                <a:spcPct val="100000"/>
              </a:lnSpc>
              <a:spcBef>
                <a:spcPts val="500"/>
              </a:spcBef>
              <a:spcAft>
                <a:spcPts val="0"/>
              </a:spcAft>
              <a:buSzPct val="120000"/>
              <a:buChar char="⚬"/>
            </a:pPr>
            <a:r>
              <a:rPr lang="en-US" sz="1800"/>
              <a:t>Respect the preservation of culture through the elders</a:t>
            </a:r>
            <a:endParaRPr sz="1400"/>
          </a:p>
          <a:p>
            <a:pPr marL="228600" lvl="0" indent="-101727" algn="l" rtl="0">
              <a:lnSpc>
                <a:spcPct val="100000"/>
              </a:lnSpc>
              <a:spcBef>
                <a:spcPts val="1000"/>
              </a:spcBef>
              <a:spcAft>
                <a:spcPts val="0"/>
              </a:spcAft>
              <a:buSzPct val="120000"/>
              <a:buNone/>
            </a:pPr>
            <a:endParaRPr/>
          </a:p>
        </p:txBody>
      </p:sp>
      <p:sp>
        <p:nvSpPr>
          <p:cNvPr id="257" name="Google Shape;257;p18"/>
          <p:cNvSpPr txBox="1">
            <a:spLocks noGrp="1"/>
          </p:cNvSpPr>
          <p:nvPr>
            <p:ph type="body" idx="4"/>
          </p:nvPr>
        </p:nvSpPr>
        <p:spPr>
          <a:xfrm>
            <a:off x="6172200" y="2808287"/>
            <a:ext cx="5183188" cy="3271400"/>
          </a:xfrm>
          <a:prstGeom prst="rect">
            <a:avLst/>
          </a:prstGeom>
          <a:noFill/>
          <a:ln>
            <a:noFill/>
          </a:ln>
        </p:spPr>
        <p:txBody>
          <a:bodyPr spcFirstLastPara="1" wrap="square" lIns="91425" tIns="45700" rIns="91425" bIns="45700" anchor="t" anchorCtr="0">
            <a:normAutofit/>
          </a:bodyPr>
          <a:lstStyle/>
          <a:p>
            <a:pPr marL="465138" lvl="1" indent="-220661" algn="l" rtl="0">
              <a:lnSpc>
                <a:spcPct val="100000"/>
              </a:lnSpc>
              <a:spcBef>
                <a:spcPts val="0"/>
              </a:spcBef>
              <a:spcAft>
                <a:spcPts val="0"/>
              </a:spcAft>
              <a:buSzPts val="2160"/>
              <a:buChar char="⚬"/>
            </a:pPr>
            <a:r>
              <a:rPr lang="en-US" sz="1800"/>
              <a:t>Paper (flyers, posters) does not work </a:t>
            </a:r>
            <a:endParaRPr/>
          </a:p>
          <a:p>
            <a:pPr marL="465138" lvl="1" indent="-220661" algn="l" rtl="0">
              <a:lnSpc>
                <a:spcPct val="100000"/>
              </a:lnSpc>
              <a:spcBef>
                <a:spcPts val="500"/>
              </a:spcBef>
              <a:spcAft>
                <a:spcPts val="0"/>
              </a:spcAft>
              <a:buSzPts val="2160"/>
              <a:buChar char="⚬"/>
            </a:pPr>
            <a:r>
              <a:rPr lang="en-US" sz="1800"/>
              <a:t>Digital stories do work</a:t>
            </a:r>
            <a:endParaRPr/>
          </a:p>
          <a:p>
            <a:pPr marL="465138" lvl="1" indent="-220661" algn="l" rtl="0">
              <a:lnSpc>
                <a:spcPct val="100000"/>
              </a:lnSpc>
              <a:spcBef>
                <a:spcPts val="500"/>
              </a:spcBef>
              <a:spcAft>
                <a:spcPts val="0"/>
              </a:spcAft>
              <a:buSzPts val="2160"/>
              <a:buChar char="⚬"/>
            </a:pPr>
            <a:r>
              <a:rPr lang="en-US" sz="1800"/>
              <a:t>Each community has its own private social media channel </a:t>
            </a:r>
            <a:endParaRPr/>
          </a:p>
          <a:p>
            <a:pPr marL="465138" lvl="1" indent="-220661" algn="l" rtl="0">
              <a:lnSpc>
                <a:spcPct val="100000"/>
              </a:lnSpc>
              <a:spcBef>
                <a:spcPts val="500"/>
              </a:spcBef>
              <a:spcAft>
                <a:spcPts val="0"/>
              </a:spcAft>
              <a:buSzPts val="2160"/>
              <a:buChar char="⚬"/>
            </a:pPr>
            <a:r>
              <a:rPr lang="en-US" sz="1800"/>
              <a:t>Message focus: “why you got the </a:t>
            </a:r>
            <a:br>
              <a:rPr lang="en-US" sz="1800"/>
            </a:br>
            <a:r>
              <a:rPr lang="en-US" sz="1800"/>
              <a:t>flu vaccine”</a:t>
            </a:r>
            <a:endParaRPr/>
          </a:p>
        </p:txBody>
      </p:sp>
      <p:sp>
        <p:nvSpPr>
          <p:cNvPr id="258" name="Google Shape;258;p18"/>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sp>
        <p:nvSpPr>
          <p:cNvPr id="259" name="Google Shape;259;p18"/>
          <p:cNvSpPr txBox="1"/>
          <p:nvPr/>
        </p:nvSpPr>
        <p:spPr>
          <a:xfrm>
            <a:off x="6172200" y="2267435"/>
            <a:ext cx="5157787" cy="540852"/>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accent1"/>
              </a:buClr>
              <a:buSzPts val="2880"/>
              <a:buFont typeface="NTR"/>
              <a:buNone/>
            </a:pPr>
            <a:r>
              <a:rPr lang="en-US" sz="2400" b="1" i="0" u="none" strike="noStrike" cap="none">
                <a:solidFill>
                  <a:schemeClr val="dk2"/>
                </a:solidFill>
                <a:latin typeface="Century Gothic"/>
                <a:ea typeface="Century Gothic"/>
                <a:cs typeface="Century Gothic"/>
                <a:sym typeface="Century Gothic"/>
              </a:rPr>
              <a:t>Alaskan Native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11111"/>
              <a:buFont typeface="Century Gothic"/>
              <a:buNone/>
            </a:pPr>
            <a:r>
              <a:rPr lang="en-US"/>
              <a:t>Vaccine Acceptance Strategies &amp; Messaging: Lessons</a:t>
            </a:r>
            <a:r>
              <a:rPr lang="en-US" b="1"/>
              <a:t> </a:t>
            </a:r>
            <a:r>
              <a:rPr lang="en-US"/>
              <a:t>From the Flu Vaccine (3)(REACH) </a:t>
            </a:r>
            <a:endParaRPr/>
          </a:p>
        </p:txBody>
      </p:sp>
      <p:sp>
        <p:nvSpPr>
          <p:cNvPr id="266" name="Google Shape;266;p19"/>
          <p:cNvSpPr txBox="1">
            <a:spLocks noGrp="1"/>
          </p:cNvSpPr>
          <p:nvPr>
            <p:ph type="body" idx="1"/>
          </p:nvPr>
        </p:nvSpPr>
        <p:spPr>
          <a:xfrm>
            <a:off x="839788" y="2267435"/>
            <a:ext cx="5157787" cy="54085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80"/>
              <a:buNone/>
            </a:pPr>
            <a:r>
              <a:rPr lang="en-US" b="1"/>
              <a:t>Marshallese</a:t>
            </a:r>
            <a:endParaRPr/>
          </a:p>
        </p:txBody>
      </p:sp>
      <p:sp>
        <p:nvSpPr>
          <p:cNvPr id="267" name="Google Shape;267;p19"/>
          <p:cNvSpPr txBox="1">
            <a:spLocks noGrp="1"/>
          </p:cNvSpPr>
          <p:nvPr>
            <p:ph type="body" idx="2"/>
          </p:nvPr>
        </p:nvSpPr>
        <p:spPr>
          <a:xfrm>
            <a:off x="839788" y="2808287"/>
            <a:ext cx="5157787" cy="3271400"/>
          </a:xfrm>
          <a:prstGeom prst="rect">
            <a:avLst/>
          </a:prstGeom>
          <a:noFill/>
          <a:ln>
            <a:noFill/>
          </a:ln>
        </p:spPr>
        <p:txBody>
          <a:bodyPr spcFirstLastPara="1" wrap="square" lIns="91425" tIns="45700" rIns="91425" bIns="45700" anchor="t" anchorCtr="0">
            <a:normAutofit/>
          </a:bodyPr>
          <a:lstStyle/>
          <a:p>
            <a:pPr marL="465138" lvl="1" indent="-220662" algn="l" rtl="0">
              <a:lnSpc>
                <a:spcPct val="100000"/>
              </a:lnSpc>
              <a:spcBef>
                <a:spcPts val="0"/>
              </a:spcBef>
              <a:spcAft>
                <a:spcPts val="0"/>
              </a:spcAft>
              <a:buSzPts val="2040"/>
              <a:buChar char="⚬"/>
            </a:pPr>
            <a:r>
              <a:rPr lang="en-US" sz="1700"/>
              <a:t>Acknowledge and respect historical events, like radiation testing on Islands</a:t>
            </a:r>
            <a:endParaRPr/>
          </a:p>
          <a:p>
            <a:pPr marL="465138" lvl="1" indent="-220662" algn="l" rtl="0">
              <a:lnSpc>
                <a:spcPct val="100000"/>
              </a:lnSpc>
              <a:spcBef>
                <a:spcPts val="500"/>
              </a:spcBef>
              <a:spcAft>
                <a:spcPts val="0"/>
              </a:spcAft>
              <a:buSzPts val="2040"/>
              <a:buChar char="⚬"/>
            </a:pPr>
            <a:r>
              <a:rPr lang="en-US" sz="1700"/>
              <a:t>Trusted messengers from within the community are key</a:t>
            </a:r>
            <a:endParaRPr/>
          </a:p>
        </p:txBody>
      </p:sp>
      <p:sp>
        <p:nvSpPr>
          <p:cNvPr id="268" name="Google Shape;268;p19"/>
          <p:cNvSpPr txBox="1">
            <a:spLocks noGrp="1"/>
          </p:cNvSpPr>
          <p:nvPr>
            <p:ph type="body" idx="4"/>
          </p:nvPr>
        </p:nvSpPr>
        <p:spPr>
          <a:xfrm>
            <a:off x="6172200" y="2808287"/>
            <a:ext cx="5183188" cy="3271400"/>
          </a:xfrm>
          <a:prstGeom prst="rect">
            <a:avLst/>
          </a:prstGeom>
          <a:noFill/>
          <a:ln>
            <a:noFill/>
          </a:ln>
        </p:spPr>
        <p:txBody>
          <a:bodyPr spcFirstLastPara="1" wrap="square" lIns="91425" tIns="45700" rIns="91425" bIns="45700" anchor="t" anchorCtr="0">
            <a:normAutofit/>
          </a:bodyPr>
          <a:lstStyle/>
          <a:p>
            <a:pPr marL="465138" lvl="1" indent="-220662" algn="l" rtl="0">
              <a:lnSpc>
                <a:spcPct val="100000"/>
              </a:lnSpc>
              <a:spcBef>
                <a:spcPts val="0"/>
              </a:spcBef>
              <a:spcAft>
                <a:spcPts val="0"/>
              </a:spcAft>
              <a:buSzPts val="2040"/>
              <a:buChar char="⚬"/>
            </a:pPr>
            <a:r>
              <a:rPr lang="en-US" sz="1700"/>
              <a:t>Need to translate messages into all dialects – with community input</a:t>
            </a:r>
            <a:endParaRPr/>
          </a:p>
          <a:p>
            <a:pPr marL="465138" lvl="1" indent="-220662" algn="l" rtl="0">
              <a:lnSpc>
                <a:spcPct val="100000"/>
              </a:lnSpc>
              <a:spcBef>
                <a:spcPts val="500"/>
              </a:spcBef>
              <a:spcAft>
                <a:spcPts val="0"/>
              </a:spcAft>
              <a:buSzPts val="2040"/>
              <a:buChar char="⚬"/>
            </a:pPr>
            <a:r>
              <a:rPr lang="en-US" sz="1700"/>
              <a:t>Longstanding relationships in the Asian American community are key</a:t>
            </a:r>
            <a:endParaRPr/>
          </a:p>
          <a:p>
            <a:pPr marL="465138" lvl="1" indent="-220662" algn="l" rtl="0">
              <a:lnSpc>
                <a:spcPct val="100000"/>
              </a:lnSpc>
              <a:spcBef>
                <a:spcPts val="500"/>
              </a:spcBef>
              <a:spcAft>
                <a:spcPts val="0"/>
              </a:spcAft>
              <a:buSzPts val="2040"/>
              <a:buChar char="⚬"/>
            </a:pPr>
            <a:r>
              <a:rPr lang="en-US" sz="1700"/>
              <a:t>Trained messengers in the Asian and Arab communities (E. Michigan) </a:t>
            </a:r>
            <a:endParaRPr/>
          </a:p>
        </p:txBody>
      </p:sp>
      <p:sp>
        <p:nvSpPr>
          <p:cNvPr id="269" name="Google Shape;269;p19"/>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sp>
        <p:nvSpPr>
          <p:cNvPr id="270" name="Google Shape;270;p19"/>
          <p:cNvSpPr txBox="1"/>
          <p:nvPr/>
        </p:nvSpPr>
        <p:spPr>
          <a:xfrm>
            <a:off x="6172200" y="2267435"/>
            <a:ext cx="5157787" cy="540852"/>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accent1"/>
              </a:buClr>
              <a:buSzPts val="2880"/>
              <a:buFont typeface="NTR"/>
              <a:buNone/>
            </a:pPr>
            <a:r>
              <a:rPr lang="en-US" sz="2400" b="1" i="0" u="none" strike="noStrike" cap="none">
                <a:solidFill>
                  <a:schemeClr val="dk2"/>
                </a:solidFill>
                <a:latin typeface="Century Gothic"/>
                <a:ea typeface="Century Gothic"/>
                <a:cs typeface="Century Gothic"/>
                <a:sym typeface="Century Gothic"/>
              </a:rPr>
              <a:t>Asian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623203" y="1154628"/>
            <a:ext cx="3081289" cy="24951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200"/>
              <a:buFont typeface="Century Gothic"/>
              <a:buNone/>
            </a:pPr>
            <a:r>
              <a:rPr lang="en-US" sz="3200">
                <a:solidFill>
                  <a:srgbClr val="FFFFFF"/>
                </a:solidFill>
              </a:rPr>
              <a:t>Using Social Media to Increase Vaccine Acceptance</a:t>
            </a:r>
            <a:endParaRPr sz="3200"/>
          </a:p>
        </p:txBody>
      </p:sp>
      <p:sp>
        <p:nvSpPr>
          <p:cNvPr id="294" name="Google Shape;294;p25"/>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pic>
        <p:nvPicPr>
          <p:cNvPr id="295" name="Google Shape;295;p25" descr="Diagram&#10;&#10;Description automatically generated with medium confidence"/>
          <p:cNvPicPr preferRelativeResize="0"/>
          <p:nvPr/>
        </p:nvPicPr>
        <p:blipFill rotWithShape="1">
          <a:blip r:embed="rId3">
            <a:alphaModFix/>
          </a:blip>
          <a:srcRect/>
          <a:stretch/>
        </p:blipFill>
        <p:spPr>
          <a:xfrm>
            <a:off x="5263318" y="589489"/>
            <a:ext cx="5475022" cy="546133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Social Media &amp; Vaccine Acceptance</a:t>
            </a:r>
            <a:endParaRPr/>
          </a:p>
        </p:txBody>
      </p:sp>
      <p:sp>
        <p:nvSpPr>
          <p:cNvPr id="302" name="Google Shape;302;p26"/>
          <p:cNvSpPr txBox="1">
            <a:spLocks noGrp="1"/>
          </p:cNvSpPr>
          <p:nvPr>
            <p:ph type="body" idx="1"/>
          </p:nvPr>
        </p:nvSpPr>
        <p:spPr>
          <a:xfrm>
            <a:off x="838200" y="2267435"/>
            <a:ext cx="10515600" cy="3909527"/>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0"/>
              </a:spcBef>
              <a:spcAft>
                <a:spcPts val="0"/>
              </a:spcAft>
              <a:buClr>
                <a:schemeClr val="accent1"/>
              </a:buClr>
              <a:buSzPct val="79999"/>
              <a:buFont typeface="Courier New"/>
              <a:buChar char="o"/>
            </a:pPr>
            <a:r>
              <a:rPr lang="en-US"/>
              <a:t>The more uncertain you are, the more likely you are to turn to social media for answers</a:t>
            </a:r>
            <a:endParaRPr/>
          </a:p>
          <a:p>
            <a:pPr marL="228600" lvl="0" indent="-228600" algn="l" rtl="0">
              <a:lnSpc>
                <a:spcPct val="100000"/>
              </a:lnSpc>
              <a:spcBef>
                <a:spcPts val="1600"/>
              </a:spcBef>
              <a:spcAft>
                <a:spcPts val="0"/>
              </a:spcAft>
              <a:buClr>
                <a:schemeClr val="accent1"/>
              </a:buClr>
              <a:buSzPct val="79999"/>
              <a:buFont typeface="Courier New"/>
              <a:buChar char="o"/>
            </a:pPr>
            <a:r>
              <a:rPr lang="en-US"/>
              <a:t>That’s why social media platforms can play a strong role in mitigating vaccine misperceptions </a:t>
            </a:r>
            <a:endParaRPr/>
          </a:p>
          <a:p>
            <a:pPr marL="228600" lvl="0" indent="-228600" algn="l" rtl="0">
              <a:lnSpc>
                <a:spcPct val="100000"/>
              </a:lnSpc>
              <a:spcBef>
                <a:spcPts val="1600"/>
              </a:spcBef>
              <a:spcAft>
                <a:spcPts val="0"/>
              </a:spcAft>
              <a:buClr>
                <a:schemeClr val="accent1"/>
              </a:buClr>
              <a:buSzPct val="79999"/>
              <a:buFont typeface="Courier New"/>
              <a:buChar char="o"/>
            </a:pPr>
            <a:r>
              <a:rPr lang="en-US"/>
              <a:t>Vaccine attitudes can help and inform interventions, assist with audience segmentation and allow you to tailor message to address attitudes</a:t>
            </a:r>
            <a:endParaRPr/>
          </a:p>
          <a:p>
            <a:pPr marL="228600" lvl="0" indent="-228600" algn="l" rtl="0">
              <a:lnSpc>
                <a:spcPct val="100000"/>
              </a:lnSpc>
              <a:spcBef>
                <a:spcPts val="1600"/>
              </a:spcBef>
              <a:spcAft>
                <a:spcPts val="0"/>
              </a:spcAft>
              <a:buClr>
                <a:schemeClr val="accent1"/>
              </a:buClr>
              <a:buSzPct val="79999"/>
              <a:buFont typeface="Courier New"/>
              <a:buChar char="o"/>
            </a:pPr>
            <a:r>
              <a:rPr lang="en-US"/>
              <a:t>Social media influencers (media organizations, celebrity doctors,, etc.) can sway attitudes</a:t>
            </a:r>
            <a:endParaRPr/>
          </a:p>
          <a:p>
            <a:pPr marL="228600" lvl="0" indent="-228600" algn="l" rtl="0">
              <a:lnSpc>
                <a:spcPct val="100000"/>
              </a:lnSpc>
              <a:spcBef>
                <a:spcPts val="1600"/>
              </a:spcBef>
              <a:spcAft>
                <a:spcPts val="0"/>
              </a:spcAft>
              <a:buClr>
                <a:schemeClr val="accent1"/>
              </a:buClr>
              <a:buSzPct val="79999"/>
              <a:buFont typeface="Courier New"/>
              <a:buChar char="o"/>
            </a:pPr>
            <a:r>
              <a:rPr lang="en-US"/>
              <a:t>‘Framing’ is key (gain vs. loss): “If you get a vaccine, this is what you will gain vs. if you get a vaccine, this is what you will lose”</a:t>
            </a:r>
            <a:endParaRPr/>
          </a:p>
          <a:p>
            <a:pPr marL="228600" lvl="0" indent="-228600" algn="l" rtl="0">
              <a:lnSpc>
                <a:spcPct val="100000"/>
              </a:lnSpc>
              <a:spcBef>
                <a:spcPts val="1600"/>
              </a:spcBef>
              <a:spcAft>
                <a:spcPts val="0"/>
              </a:spcAft>
              <a:buClr>
                <a:schemeClr val="accent1"/>
              </a:buClr>
              <a:buSzPct val="79999"/>
              <a:buFont typeface="Courier New"/>
              <a:buChar char="o"/>
            </a:pPr>
            <a:r>
              <a:rPr lang="en-US"/>
              <a:t>Vaccine attitudes are clustered online – educate key influencers </a:t>
            </a:r>
            <a:br>
              <a:rPr lang="en-US"/>
            </a:br>
            <a:r>
              <a:rPr lang="en-US"/>
              <a:t>to tell your story</a:t>
            </a:r>
            <a:endParaRPr/>
          </a:p>
          <a:p>
            <a:pPr marL="228600" lvl="0" indent="-228600" algn="l" rtl="0">
              <a:lnSpc>
                <a:spcPct val="100000"/>
              </a:lnSpc>
              <a:spcBef>
                <a:spcPts val="1600"/>
              </a:spcBef>
              <a:spcAft>
                <a:spcPts val="0"/>
              </a:spcAft>
              <a:buClr>
                <a:schemeClr val="accent1"/>
              </a:buClr>
              <a:buSzPct val="79999"/>
              <a:buFont typeface="Courier New"/>
              <a:buChar char="o"/>
            </a:pPr>
            <a:r>
              <a:rPr lang="en-US"/>
              <a:t>Always review comments after a posting</a:t>
            </a:r>
            <a:endParaRPr/>
          </a:p>
          <a:p>
            <a:pPr marL="0" lvl="0" indent="0" algn="l" rtl="0">
              <a:lnSpc>
                <a:spcPct val="100000"/>
              </a:lnSpc>
              <a:spcBef>
                <a:spcPts val="1600"/>
              </a:spcBef>
              <a:spcAft>
                <a:spcPts val="0"/>
              </a:spcAft>
              <a:buSzPct val="79999"/>
              <a:buNone/>
            </a:pPr>
            <a:endParaRPr/>
          </a:p>
          <a:p>
            <a:pPr marL="228600" lvl="0" indent="-144018" algn="l" rtl="0">
              <a:lnSpc>
                <a:spcPct val="100000"/>
              </a:lnSpc>
              <a:spcBef>
                <a:spcPts val="1600"/>
              </a:spcBef>
              <a:spcAft>
                <a:spcPts val="0"/>
              </a:spcAft>
              <a:buClr>
                <a:schemeClr val="accent1"/>
              </a:buClr>
              <a:buSzPct val="79999"/>
              <a:buFont typeface="Courier New"/>
              <a:buNone/>
            </a:pPr>
            <a:endParaRPr/>
          </a:p>
        </p:txBody>
      </p:sp>
      <p:sp>
        <p:nvSpPr>
          <p:cNvPr id="303" name="Google Shape;303;p26"/>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pic>
        <p:nvPicPr>
          <p:cNvPr id="304" name="Google Shape;304;p26"/>
          <p:cNvPicPr preferRelativeResize="0"/>
          <p:nvPr/>
        </p:nvPicPr>
        <p:blipFill rotWithShape="1">
          <a:blip r:embed="rId3">
            <a:alphaModFix/>
          </a:blip>
          <a:srcRect/>
          <a:stretch/>
        </p:blipFill>
        <p:spPr>
          <a:xfrm>
            <a:off x="9765323" y="5677075"/>
            <a:ext cx="1588477" cy="5274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Century Gothic"/>
              <a:buNone/>
            </a:pPr>
            <a:r>
              <a:rPr lang="en-US"/>
              <a:t>Communication </a:t>
            </a:r>
            <a:br>
              <a:rPr lang="en-US"/>
            </a:br>
            <a:r>
              <a:rPr lang="en-US"/>
              <a:t>Resources</a:t>
            </a:r>
            <a:endParaRPr/>
          </a:p>
        </p:txBody>
      </p:sp>
      <p:sp>
        <p:nvSpPr>
          <p:cNvPr id="311" name="Google Shape;311;p30"/>
          <p:cNvSpPr txBox="1">
            <a:spLocks noGrp="1"/>
          </p:cNvSpPr>
          <p:nvPr>
            <p:ph type="body" idx="1"/>
          </p:nvPr>
        </p:nvSpPr>
        <p:spPr>
          <a:xfrm>
            <a:off x="831850" y="5269424"/>
            <a:ext cx="10515600" cy="820226"/>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80"/>
              <a:buNone/>
            </a:pPr>
            <a:endParaRPr/>
          </a:p>
        </p:txBody>
      </p:sp>
      <p:sp>
        <p:nvSpPr>
          <p:cNvPr id="312" name="Google Shape;312;p30"/>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sz="900"/>
              <a:t>COVID-19 Materials and Messaging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Use Culturally Appropriate Materials</a:t>
            </a:r>
            <a:endParaRPr/>
          </a:p>
        </p:txBody>
      </p:sp>
      <p:pic>
        <p:nvPicPr>
          <p:cNvPr id="319" name="Google Shape;319;p31"/>
          <p:cNvPicPr preferRelativeResize="0">
            <a:picLocks noGrp="1"/>
          </p:cNvPicPr>
          <p:nvPr>
            <p:ph type="body" idx="1"/>
          </p:nvPr>
        </p:nvPicPr>
        <p:blipFill rotWithShape="1">
          <a:blip r:embed="rId3">
            <a:alphaModFix/>
          </a:blip>
          <a:srcRect/>
          <a:stretch/>
        </p:blipFill>
        <p:spPr>
          <a:xfrm>
            <a:off x="838199" y="2572783"/>
            <a:ext cx="3241614" cy="3013331"/>
          </a:xfrm>
          <a:prstGeom prst="rect">
            <a:avLst/>
          </a:prstGeom>
          <a:noFill/>
          <a:ln>
            <a:noFill/>
          </a:ln>
        </p:spPr>
      </p:pic>
      <p:sp>
        <p:nvSpPr>
          <p:cNvPr id="320" name="Google Shape;320;p31"/>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sz="900"/>
              <a:t>COVID-19 Materials and Messaging </a:t>
            </a:r>
            <a:endParaRPr/>
          </a:p>
        </p:txBody>
      </p:sp>
      <p:sp>
        <p:nvSpPr>
          <p:cNvPr id="321" name="Google Shape;321;p31"/>
          <p:cNvSpPr txBox="1"/>
          <p:nvPr/>
        </p:nvSpPr>
        <p:spPr>
          <a:xfrm>
            <a:off x="2171908" y="5666973"/>
            <a:ext cx="5741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dirty="0">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CDC</a:t>
            </a:r>
            <a:endParaRPr sz="1000" b="0" i="0" u="none" strike="noStrike" cap="none" dirty="0">
              <a:solidFill>
                <a:schemeClr val="dk1"/>
              </a:solidFill>
              <a:latin typeface="Century Gothic"/>
              <a:ea typeface="Century Gothic"/>
              <a:cs typeface="Century Gothic"/>
              <a:sym typeface="Century Gothic"/>
            </a:endParaRPr>
          </a:p>
        </p:txBody>
      </p:sp>
      <p:sp>
        <p:nvSpPr>
          <p:cNvPr id="322" name="Google Shape;322;p31"/>
          <p:cNvSpPr txBox="1"/>
          <p:nvPr/>
        </p:nvSpPr>
        <p:spPr>
          <a:xfrm>
            <a:off x="9745511" y="5884265"/>
            <a:ext cx="760737"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dirty="0">
                <a:solidFill>
                  <a:schemeClr val="dk1"/>
                </a:solidFill>
                <a:latin typeface="Century Gothic"/>
                <a:ea typeface="Century Gothic"/>
                <a:cs typeface="Century Gothic"/>
                <a:sym typeface="Century Gothic"/>
              </a:rPr>
              <a:t>NRC-RIM</a:t>
            </a:r>
            <a:endParaRPr sz="1000" b="0" i="0" u="none" strike="noStrike" cap="none" dirty="0">
              <a:solidFill>
                <a:schemeClr val="dk1"/>
              </a:solidFill>
              <a:latin typeface="Century Gothic"/>
              <a:ea typeface="Century Gothic"/>
              <a:cs typeface="Century Gothic"/>
              <a:sym typeface="Century Gothic"/>
            </a:endParaRPr>
          </a:p>
        </p:txBody>
      </p:sp>
      <p:pic>
        <p:nvPicPr>
          <p:cNvPr id="323" name="Google Shape;323;p31"/>
          <p:cNvPicPr preferRelativeResize="0"/>
          <p:nvPr/>
        </p:nvPicPr>
        <p:blipFill rotWithShape="1">
          <a:blip r:embed="rId5">
            <a:alphaModFix/>
          </a:blip>
          <a:srcRect/>
          <a:stretch/>
        </p:blipFill>
        <p:spPr>
          <a:xfrm>
            <a:off x="4250533" y="2565949"/>
            <a:ext cx="4149324" cy="2139366"/>
          </a:xfrm>
          <a:prstGeom prst="rect">
            <a:avLst/>
          </a:prstGeom>
          <a:noFill/>
          <a:ln>
            <a:noFill/>
          </a:ln>
        </p:spPr>
      </p:pic>
      <p:sp>
        <p:nvSpPr>
          <p:cNvPr id="324" name="Google Shape;324;p31"/>
          <p:cNvSpPr txBox="1"/>
          <p:nvPr/>
        </p:nvSpPr>
        <p:spPr>
          <a:xfrm>
            <a:off x="5434883" y="4880939"/>
            <a:ext cx="221163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dirty="0">
                <a:solidFill>
                  <a:schemeClr val="dk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Vaccinate Your Family</a:t>
            </a:r>
            <a:endParaRPr sz="1000" b="0" i="0" u="none" strike="noStrike" cap="none" dirty="0">
              <a:solidFill>
                <a:schemeClr val="dk1"/>
              </a:solidFill>
              <a:latin typeface="Century Gothic"/>
              <a:ea typeface="Century Gothic"/>
              <a:cs typeface="Century Gothic"/>
              <a:sym typeface="Century Gothic"/>
            </a:endParaRPr>
          </a:p>
        </p:txBody>
      </p:sp>
      <p:pic>
        <p:nvPicPr>
          <p:cNvPr id="325" name="Google Shape;325;p31"/>
          <p:cNvPicPr preferRelativeResize="0"/>
          <p:nvPr/>
        </p:nvPicPr>
        <p:blipFill rotWithShape="1">
          <a:blip r:embed="rId7">
            <a:alphaModFix/>
          </a:blip>
          <a:srcRect/>
          <a:stretch/>
        </p:blipFill>
        <p:spPr>
          <a:xfrm>
            <a:off x="8936453" y="2530996"/>
            <a:ext cx="2378852" cy="323054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Multigenerational Resources</a:t>
            </a:r>
            <a:endParaRPr/>
          </a:p>
        </p:txBody>
      </p:sp>
      <p:sp>
        <p:nvSpPr>
          <p:cNvPr id="332" name="Google Shape;332;p32"/>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sz="900"/>
              <a:t>COVID-19 Materials and Messaging </a:t>
            </a:r>
            <a:endParaRPr/>
          </a:p>
        </p:txBody>
      </p:sp>
      <p:sp>
        <p:nvSpPr>
          <p:cNvPr id="333" name="Google Shape;333;p32"/>
          <p:cNvSpPr txBox="1"/>
          <p:nvPr/>
        </p:nvSpPr>
        <p:spPr>
          <a:xfrm>
            <a:off x="1257179" y="4898585"/>
            <a:ext cx="1049594"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dirty="0">
                <a:solidFill>
                  <a:schemeClr val="dk1"/>
                </a:solidFill>
                <a:latin typeface="Century Gothic"/>
                <a:ea typeface="Century Gothic"/>
                <a:cs typeface="Century Gothic"/>
                <a:sym typeface="Century Gothic"/>
              </a:rPr>
              <a:t>Ad Council</a:t>
            </a:r>
            <a:endParaRPr sz="1000" b="0" i="0" u="none" strike="noStrike" cap="none" dirty="0">
              <a:solidFill>
                <a:schemeClr val="dk1"/>
              </a:solidFill>
              <a:latin typeface="Century Gothic"/>
              <a:ea typeface="Century Gothic"/>
              <a:cs typeface="Century Gothic"/>
              <a:sym typeface="Century Gothic"/>
            </a:endParaRPr>
          </a:p>
        </p:txBody>
      </p:sp>
      <p:pic>
        <p:nvPicPr>
          <p:cNvPr id="334" name="Google Shape;334;p32"/>
          <p:cNvPicPr preferRelativeResize="0"/>
          <p:nvPr/>
        </p:nvPicPr>
        <p:blipFill rotWithShape="1">
          <a:blip r:embed="rId3">
            <a:alphaModFix/>
          </a:blip>
          <a:srcRect/>
          <a:stretch/>
        </p:blipFill>
        <p:spPr>
          <a:xfrm>
            <a:off x="8858601" y="3821820"/>
            <a:ext cx="2494131" cy="2219548"/>
          </a:xfrm>
          <a:prstGeom prst="rect">
            <a:avLst/>
          </a:prstGeom>
          <a:noFill/>
          <a:ln>
            <a:noFill/>
          </a:ln>
        </p:spPr>
      </p:pic>
      <p:pic>
        <p:nvPicPr>
          <p:cNvPr id="335" name="Google Shape;335;p32"/>
          <p:cNvPicPr preferRelativeResize="0"/>
          <p:nvPr/>
        </p:nvPicPr>
        <p:blipFill rotWithShape="1">
          <a:blip r:embed="rId4">
            <a:alphaModFix/>
          </a:blip>
          <a:srcRect/>
          <a:stretch/>
        </p:blipFill>
        <p:spPr>
          <a:xfrm>
            <a:off x="3545181" y="3474452"/>
            <a:ext cx="2048217" cy="2543427"/>
          </a:xfrm>
          <a:prstGeom prst="rect">
            <a:avLst/>
          </a:prstGeom>
          <a:noFill/>
          <a:ln>
            <a:noFill/>
          </a:ln>
        </p:spPr>
      </p:pic>
      <p:sp>
        <p:nvSpPr>
          <p:cNvPr id="336" name="Google Shape;336;p32"/>
          <p:cNvSpPr txBox="1"/>
          <p:nvPr/>
        </p:nvSpPr>
        <p:spPr>
          <a:xfrm>
            <a:off x="10673038" y="3501288"/>
            <a:ext cx="48923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dirty="0">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CDC</a:t>
            </a:r>
            <a:endParaRPr sz="1000" b="0" i="0" u="none" strike="noStrike" cap="none" dirty="0">
              <a:solidFill>
                <a:schemeClr val="dk1"/>
              </a:solidFill>
              <a:latin typeface="Century Gothic"/>
              <a:ea typeface="Century Gothic"/>
              <a:cs typeface="Century Gothic"/>
              <a:sym typeface="Century Gothic"/>
            </a:endParaRPr>
          </a:p>
        </p:txBody>
      </p:sp>
      <p:sp>
        <p:nvSpPr>
          <p:cNvPr id="337" name="Google Shape;337;p32"/>
          <p:cNvSpPr txBox="1"/>
          <p:nvPr/>
        </p:nvSpPr>
        <p:spPr>
          <a:xfrm>
            <a:off x="4232131" y="3189200"/>
            <a:ext cx="48923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dk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CDC</a:t>
            </a:r>
            <a:endParaRPr sz="1000" b="0" i="0" u="none" strike="noStrike" cap="none">
              <a:solidFill>
                <a:schemeClr val="dk1"/>
              </a:solidFill>
              <a:latin typeface="Century Gothic"/>
              <a:ea typeface="Century Gothic"/>
              <a:cs typeface="Century Gothic"/>
              <a:sym typeface="Century Gothic"/>
            </a:endParaRPr>
          </a:p>
        </p:txBody>
      </p:sp>
      <p:sp>
        <p:nvSpPr>
          <p:cNvPr id="338" name="Google Shape;338;p32"/>
          <p:cNvSpPr txBox="1"/>
          <p:nvPr/>
        </p:nvSpPr>
        <p:spPr>
          <a:xfrm>
            <a:off x="6285878" y="5288943"/>
            <a:ext cx="242634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dirty="0">
                <a:solidFill>
                  <a:schemeClr val="dk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Vaccinate Your Family</a:t>
            </a:r>
            <a:r>
              <a:rPr lang="en-US" sz="1000" b="0" i="0" u="sng" strike="noStrike" cap="none" dirty="0">
                <a:solidFill>
                  <a:schemeClr val="dk1"/>
                </a:solidFill>
                <a:latin typeface="Century Gothic"/>
                <a:ea typeface="Century Gothic"/>
                <a:cs typeface="Century Gothic"/>
                <a:sym typeface="Century Gothic"/>
              </a:rPr>
              <a:t>/</a:t>
            </a:r>
            <a:endParaRPr dirty="0"/>
          </a:p>
          <a:p>
            <a:pPr marL="0" marR="0" lvl="0" indent="0" algn="l" rtl="0">
              <a:lnSpc>
                <a:spcPct val="100000"/>
              </a:lnSpc>
              <a:spcBef>
                <a:spcPts val="0"/>
              </a:spcBef>
              <a:spcAft>
                <a:spcPts val="0"/>
              </a:spcAft>
              <a:buClr>
                <a:srgbClr val="000000"/>
              </a:buClr>
              <a:buSzPts val="1000"/>
              <a:buFont typeface="Arial"/>
              <a:buNone/>
            </a:pPr>
            <a:r>
              <a:rPr lang="en-US" sz="1000" b="0" i="0" u="sng" strike="noStrike" cap="none" dirty="0">
                <a:solidFill>
                  <a:schemeClr val="dk1"/>
                </a:solidFill>
                <a:latin typeface="Century Gothic"/>
                <a:ea typeface="Century Gothic"/>
                <a:cs typeface="Century Gothic"/>
                <a:sym typeface="Century Gothic"/>
              </a:rPr>
              <a:t>Good Health WINs</a:t>
            </a:r>
            <a:endParaRPr sz="1000" b="0" i="0" u="none" strike="noStrike" cap="none" dirty="0">
              <a:solidFill>
                <a:schemeClr val="dk1"/>
              </a:solidFill>
              <a:latin typeface="Century Gothic"/>
              <a:ea typeface="Century Gothic"/>
              <a:cs typeface="Century Gothic"/>
              <a:sym typeface="Century Gothic"/>
            </a:endParaRPr>
          </a:p>
        </p:txBody>
      </p:sp>
      <p:pic>
        <p:nvPicPr>
          <p:cNvPr id="339" name="Google Shape;339;p32"/>
          <p:cNvPicPr preferRelativeResize="0"/>
          <p:nvPr/>
        </p:nvPicPr>
        <p:blipFill rotWithShape="1">
          <a:blip r:embed="rId8">
            <a:alphaModFix/>
          </a:blip>
          <a:srcRect/>
          <a:stretch/>
        </p:blipFill>
        <p:spPr>
          <a:xfrm>
            <a:off x="5739772" y="2041294"/>
            <a:ext cx="2972455" cy="2980382"/>
          </a:xfrm>
          <a:prstGeom prst="rect">
            <a:avLst/>
          </a:prstGeom>
          <a:noFill/>
          <a:ln>
            <a:noFill/>
          </a:ln>
        </p:spPr>
      </p:pic>
      <p:pic>
        <p:nvPicPr>
          <p:cNvPr id="340" name="Google Shape;340;p32"/>
          <p:cNvPicPr preferRelativeResize="0"/>
          <p:nvPr/>
        </p:nvPicPr>
        <p:blipFill rotWithShape="1">
          <a:blip r:embed="rId9">
            <a:alphaModFix/>
          </a:blip>
          <a:srcRect/>
          <a:stretch/>
        </p:blipFill>
        <p:spPr>
          <a:xfrm>
            <a:off x="473124" y="2514600"/>
            <a:ext cx="2789832" cy="23404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Vaccinate Your Family Resources</a:t>
            </a:r>
            <a:endParaRPr/>
          </a:p>
        </p:txBody>
      </p:sp>
      <p:sp>
        <p:nvSpPr>
          <p:cNvPr id="347" name="Google Shape;347;p33"/>
          <p:cNvSpPr txBox="1">
            <a:spLocks noGrp="1"/>
          </p:cNvSpPr>
          <p:nvPr>
            <p:ph type="body" idx="1"/>
          </p:nvPr>
        </p:nvSpPr>
        <p:spPr>
          <a:xfrm>
            <a:off x="838200" y="2359164"/>
            <a:ext cx="10515600" cy="146660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1"/>
              </a:buClr>
              <a:buSzPts val="1440"/>
              <a:buFont typeface="Courier New"/>
              <a:buChar char="o"/>
            </a:pPr>
            <a:r>
              <a:rPr lang="en-US" dirty="0"/>
              <a:t>Social media graphics promoting flu vaccine in minorities </a:t>
            </a:r>
            <a:r>
              <a:rPr lang="en-US" u="sng" dirty="0">
                <a:solidFill>
                  <a:schemeClr val="hlink"/>
                </a:solidFill>
                <a:hlinkClick r:id="rId3"/>
              </a:rPr>
              <a:t>here </a:t>
            </a:r>
            <a:endParaRPr dirty="0"/>
          </a:p>
          <a:p>
            <a:pPr marL="228600" lvl="0" indent="-228600" algn="l" rtl="0">
              <a:lnSpc>
                <a:spcPct val="100000"/>
              </a:lnSpc>
              <a:spcBef>
                <a:spcPts val="1600"/>
              </a:spcBef>
              <a:spcAft>
                <a:spcPts val="0"/>
              </a:spcAft>
              <a:buClr>
                <a:schemeClr val="accent1"/>
              </a:buClr>
              <a:buSzPts val="1440"/>
              <a:buFont typeface="Courier New"/>
              <a:buChar char="o"/>
            </a:pPr>
            <a:r>
              <a:rPr lang="en-US" dirty="0"/>
              <a:t>Social media graphics on vaccine safety/confidence </a:t>
            </a:r>
            <a:r>
              <a:rPr lang="en-US" u="sng" dirty="0">
                <a:solidFill>
                  <a:schemeClr val="hlink"/>
                </a:solidFill>
                <a:hlinkClick r:id="rId4"/>
              </a:rPr>
              <a:t>here</a:t>
            </a:r>
            <a:endParaRPr dirty="0"/>
          </a:p>
          <a:p>
            <a:pPr marL="228600" lvl="0" indent="-228600" algn="l" rtl="0">
              <a:lnSpc>
                <a:spcPct val="100000"/>
              </a:lnSpc>
              <a:spcBef>
                <a:spcPts val="1600"/>
              </a:spcBef>
              <a:spcAft>
                <a:spcPts val="0"/>
              </a:spcAft>
              <a:buClr>
                <a:schemeClr val="accent1"/>
              </a:buClr>
              <a:buSzPts val="1440"/>
              <a:buFont typeface="Courier New"/>
              <a:buChar char="o"/>
            </a:pPr>
            <a:r>
              <a:rPr lang="en-US" dirty="0"/>
              <a:t>Please tag Vaccinate Your Family when using these graphics on social media</a:t>
            </a:r>
            <a:endParaRPr dirty="0"/>
          </a:p>
          <a:p>
            <a:pPr marL="0" lvl="0" indent="0" algn="l" rtl="0">
              <a:lnSpc>
                <a:spcPct val="100000"/>
              </a:lnSpc>
              <a:spcBef>
                <a:spcPts val="1600"/>
              </a:spcBef>
              <a:spcAft>
                <a:spcPts val="0"/>
              </a:spcAft>
              <a:buSzPts val="1440"/>
              <a:buNone/>
            </a:pPr>
            <a:endParaRPr dirty="0"/>
          </a:p>
        </p:txBody>
      </p:sp>
      <p:sp>
        <p:nvSpPr>
          <p:cNvPr id="348" name="Google Shape;348;p33"/>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sz="900"/>
              <a:t>COVID-19 Materials and Messaging </a:t>
            </a:r>
            <a:endParaRPr/>
          </a:p>
        </p:txBody>
      </p:sp>
      <p:grpSp>
        <p:nvGrpSpPr>
          <p:cNvPr id="349" name="Google Shape;349;p33"/>
          <p:cNvGrpSpPr/>
          <p:nvPr/>
        </p:nvGrpSpPr>
        <p:grpSpPr>
          <a:xfrm>
            <a:off x="1395525" y="3965904"/>
            <a:ext cx="6895693" cy="2164121"/>
            <a:chOff x="615410" y="3685980"/>
            <a:chExt cx="7988572" cy="2507107"/>
          </a:xfrm>
        </p:grpSpPr>
        <p:pic>
          <p:nvPicPr>
            <p:cNvPr id="350" name="Google Shape;350;p33"/>
            <p:cNvPicPr preferRelativeResize="0"/>
            <p:nvPr/>
          </p:nvPicPr>
          <p:blipFill rotWithShape="1">
            <a:blip r:embed="rId5">
              <a:alphaModFix/>
            </a:blip>
            <a:srcRect/>
            <a:stretch/>
          </p:blipFill>
          <p:spPr>
            <a:xfrm>
              <a:off x="615410" y="3685980"/>
              <a:ext cx="2507107" cy="2507107"/>
            </a:xfrm>
            <a:prstGeom prst="rect">
              <a:avLst/>
            </a:prstGeom>
            <a:noFill/>
            <a:ln>
              <a:noFill/>
            </a:ln>
          </p:spPr>
        </p:pic>
        <p:pic>
          <p:nvPicPr>
            <p:cNvPr id="351" name="Google Shape;351;p33"/>
            <p:cNvPicPr preferRelativeResize="0"/>
            <p:nvPr/>
          </p:nvPicPr>
          <p:blipFill rotWithShape="1">
            <a:blip r:embed="rId6">
              <a:alphaModFix/>
            </a:blip>
            <a:srcRect/>
            <a:stretch/>
          </p:blipFill>
          <p:spPr>
            <a:xfrm>
              <a:off x="6096000" y="3693792"/>
              <a:ext cx="2507982" cy="2491482"/>
            </a:xfrm>
            <a:prstGeom prst="rect">
              <a:avLst/>
            </a:prstGeom>
            <a:noFill/>
            <a:ln>
              <a:noFill/>
            </a:ln>
          </p:spPr>
        </p:pic>
      </p:grpSp>
      <p:pic>
        <p:nvPicPr>
          <p:cNvPr id="352" name="Google Shape;352;p33"/>
          <p:cNvPicPr preferRelativeResize="0"/>
          <p:nvPr/>
        </p:nvPicPr>
        <p:blipFill rotWithShape="1">
          <a:blip r:embed="rId7">
            <a:alphaModFix/>
          </a:blip>
          <a:srcRect/>
          <a:stretch/>
        </p:blipFill>
        <p:spPr>
          <a:xfrm>
            <a:off x="3603969" y="4004845"/>
            <a:ext cx="2471248" cy="2072660"/>
          </a:xfrm>
          <a:prstGeom prst="rect">
            <a:avLst/>
          </a:prstGeom>
          <a:noFill/>
          <a:ln>
            <a:noFill/>
          </a:ln>
        </p:spPr>
      </p:pic>
      <p:pic>
        <p:nvPicPr>
          <p:cNvPr id="353" name="Google Shape;353;p33"/>
          <p:cNvPicPr preferRelativeResize="0"/>
          <p:nvPr/>
        </p:nvPicPr>
        <p:blipFill rotWithShape="1">
          <a:blip r:embed="rId8">
            <a:alphaModFix/>
          </a:blip>
          <a:srcRect/>
          <a:stretch/>
        </p:blipFill>
        <p:spPr>
          <a:xfrm>
            <a:off x="8393466" y="3965904"/>
            <a:ext cx="2531214" cy="21116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CDD14-582F-3543-A2F1-00C81419D65F}"/>
              </a:ext>
            </a:extLst>
          </p:cNvPr>
          <p:cNvSpPr>
            <a:spLocks noGrp="1"/>
          </p:cNvSpPr>
          <p:nvPr>
            <p:ph type="title"/>
          </p:nvPr>
        </p:nvSpPr>
        <p:spPr/>
        <p:txBody>
          <a:bodyPr/>
          <a:lstStyle/>
          <a:p>
            <a:r>
              <a:rPr lang="en-US" dirty="0"/>
              <a:t>Finding out what the community is saying</a:t>
            </a:r>
          </a:p>
        </p:txBody>
      </p:sp>
      <p:sp>
        <p:nvSpPr>
          <p:cNvPr id="3" name="Text Placeholder 2">
            <a:extLst>
              <a:ext uri="{FF2B5EF4-FFF2-40B4-BE49-F238E27FC236}">
                <a16:creationId xmlns:a16="http://schemas.microsoft.com/office/drawing/2014/main" id="{6FECEEC0-DAF1-404B-87F4-9AF66783D9E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84058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4"/>
          <p:cNvSpPr txBox="1">
            <a:spLocks noGrp="1"/>
          </p:cNvSpPr>
          <p:nvPr>
            <p:ph type="title"/>
          </p:nvPr>
        </p:nvSpPr>
        <p:spPr>
          <a:xfrm>
            <a:off x="623203" y="1154628"/>
            <a:ext cx="2321475" cy="24951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Use Personal Stories</a:t>
            </a:r>
            <a:endParaRPr/>
          </a:p>
        </p:txBody>
      </p:sp>
      <p:sp>
        <p:nvSpPr>
          <p:cNvPr id="361" name="Google Shape;361;p34"/>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sz="900"/>
              <a:t>COVID-19 Materials and Messaging </a:t>
            </a:r>
            <a:endParaRPr/>
          </a:p>
        </p:txBody>
      </p:sp>
      <p:pic>
        <p:nvPicPr>
          <p:cNvPr id="362" name="Google Shape;362;p34"/>
          <p:cNvPicPr preferRelativeResize="0"/>
          <p:nvPr/>
        </p:nvPicPr>
        <p:blipFill rotWithShape="1">
          <a:blip r:embed="rId3">
            <a:alphaModFix/>
          </a:blip>
          <a:srcRect l="19770" r="3271" b="1"/>
          <a:stretch/>
        </p:blipFill>
        <p:spPr>
          <a:xfrm>
            <a:off x="4836475" y="1116214"/>
            <a:ext cx="6340437" cy="462557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CDC’s #HowIRecommend Vaccine Series</a:t>
            </a:r>
            <a:endParaRPr/>
          </a:p>
        </p:txBody>
      </p:sp>
      <p:pic>
        <p:nvPicPr>
          <p:cNvPr id="369" name="Google Shape;369;p35" descr="A person posing for the camera&#10;&#10;Description automatically generated"/>
          <p:cNvPicPr preferRelativeResize="0">
            <a:picLocks noGrp="1"/>
          </p:cNvPicPr>
          <p:nvPr>
            <p:ph type="body" idx="1"/>
          </p:nvPr>
        </p:nvPicPr>
        <p:blipFill rotWithShape="1">
          <a:blip r:embed="rId3">
            <a:alphaModFix/>
          </a:blip>
          <a:srcRect/>
          <a:stretch/>
        </p:blipFill>
        <p:spPr>
          <a:xfrm>
            <a:off x="3282293" y="2421556"/>
            <a:ext cx="5627414" cy="3584586"/>
          </a:xfrm>
          <a:prstGeom prst="rect">
            <a:avLst/>
          </a:prstGeom>
          <a:noFill/>
          <a:ln>
            <a:noFill/>
          </a:ln>
        </p:spPr>
      </p:pic>
      <p:sp>
        <p:nvSpPr>
          <p:cNvPr id="370" name="Google Shape;370;p35"/>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sz="900"/>
              <a:t>COVID-19 Materials and Messaging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7"/>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#Call your pediatrician - AAP</a:t>
            </a:r>
            <a:endParaRPr/>
          </a:p>
        </p:txBody>
      </p:sp>
      <p:pic>
        <p:nvPicPr>
          <p:cNvPr id="377" name="Google Shape;377;p27" descr="Graphical user interface, application, website, Teams&#10;&#10;Description automatically generated"/>
          <p:cNvPicPr preferRelativeResize="0"/>
          <p:nvPr/>
        </p:nvPicPr>
        <p:blipFill rotWithShape="1">
          <a:blip r:embed="rId3">
            <a:alphaModFix/>
          </a:blip>
          <a:srcRect/>
          <a:stretch/>
        </p:blipFill>
        <p:spPr>
          <a:xfrm>
            <a:off x="940462" y="1925524"/>
            <a:ext cx="9716652" cy="4795951"/>
          </a:xfrm>
          <a:prstGeom prst="rect">
            <a:avLst/>
          </a:prstGeom>
          <a:noFill/>
          <a:ln>
            <a:noFill/>
          </a:ln>
        </p:spPr>
      </p:pic>
      <p:sp>
        <p:nvSpPr>
          <p:cNvPr id="379" name="Google Shape;379;p27"/>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COVID-19 Materials and Messaging </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28" descr="A screenshot of a computer&#10;&#10;Description automatically generated with low confidence"/>
          <p:cNvPicPr preferRelativeResize="0"/>
          <p:nvPr/>
        </p:nvPicPr>
        <p:blipFill rotWithShape="1">
          <a:blip r:embed="rId3">
            <a:alphaModFix/>
          </a:blip>
          <a:srcRect/>
          <a:stretch/>
        </p:blipFill>
        <p:spPr>
          <a:xfrm>
            <a:off x="0" y="410905"/>
            <a:ext cx="12192000" cy="6036190"/>
          </a:xfrm>
          <a:prstGeom prst="rect">
            <a:avLst/>
          </a:prstGeom>
          <a:noFill/>
          <a:ln>
            <a:noFill/>
          </a:ln>
        </p:spPr>
      </p:pic>
      <p:sp>
        <p:nvSpPr>
          <p:cNvPr id="386" name="Google Shape;386;p28"/>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COVID-19 Materials and Messaging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29" descr="Graphical user interface&#10;&#10;Description automatically generated"/>
          <p:cNvPicPr preferRelativeResize="0"/>
          <p:nvPr/>
        </p:nvPicPr>
        <p:blipFill rotWithShape="1">
          <a:blip r:embed="rId3">
            <a:alphaModFix/>
          </a:blip>
          <a:srcRect/>
          <a:stretch/>
        </p:blipFill>
        <p:spPr>
          <a:xfrm>
            <a:off x="0" y="266852"/>
            <a:ext cx="12192000" cy="6324296"/>
          </a:xfrm>
          <a:prstGeom prst="rect">
            <a:avLst/>
          </a:prstGeom>
          <a:noFill/>
          <a:ln>
            <a:noFill/>
          </a:ln>
        </p:spPr>
      </p:pic>
      <p:sp>
        <p:nvSpPr>
          <p:cNvPr id="393" name="Google Shape;393;p29"/>
          <p:cNvSpPr txBox="1">
            <a:spLocks noGrp="1"/>
          </p:cNvSpPr>
          <p:nvPr>
            <p:ph type="ftr" idx="11"/>
          </p:nvPr>
        </p:nvSpPr>
        <p:spPr>
          <a:xfrm>
            <a:off x="7274560" y="6356350"/>
            <a:ext cx="433674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COVID-19 Materials and Messaging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6000"/>
              <a:buFont typeface="Century Gothic"/>
              <a:buNone/>
            </a:pPr>
            <a:r>
              <a:rPr lang="en-US">
                <a:solidFill>
                  <a:srgbClr val="FFFFFF"/>
                </a:solidFill>
              </a:rPr>
              <a:t>Additional Information/Resources</a:t>
            </a:r>
            <a:endParaRPr/>
          </a:p>
        </p:txBody>
      </p:sp>
      <p:sp>
        <p:nvSpPr>
          <p:cNvPr id="400" name="Google Shape;400;p42"/>
          <p:cNvSpPr txBox="1">
            <a:spLocks noGrp="1"/>
          </p:cNvSpPr>
          <p:nvPr>
            <p:ph type="body" idx="1"/>
          </p:nvPr>
        </p:nvSpPr>
        <p:spPr>
          <a:xfrm>
            <a:off x="831850" y="5269424"/>
            <a:ext cx="10515600" cy="820226"/>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80"/>
              <a:buNone/>
            </a:pPr>
            <a:endParaRPr/>
          </a:p>
        </p:txBody>
      </p:sp>
      <p:sp>
        <p:nvSpPr>
          <p:cNvPr id="401" name="Google Shape;401;p42"/>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Additional Resources</a:t>
            </a:r>
            <a:endParaRPr/>
          </a:p>
        </p:txBody>
      </p:sp>
      <p:sp>
        <p:nvSpPr>
          <p:cNvPr id="407" name="Google Shape;407;p43"/>
          <p:cNvSpPr txBox="1">
            <a:spLocks noGrp="1"/>
          </p:cNvSpPr>
          <p:nvPr>
            <p:ph type="body" idx="1"/>
          </p:nvPr>
        </p:nvSpPr>
        <p:spPr>
          <a:xfrm>
            <a:off x="838200" y="2267435"/>
            <a:ext cx="10515600" cy="390952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chemeClr val="accent1"/>
              </a:buClr>
              <a:buSzPts val="1440"/>
              <a:buFont typeface="Courier New"/>
              <a:buChar char="o"/>
            </a:pPr>
            <a:r>
              <a:rPr lang="en-US" i="1"/>
              <a:t>Our Vaccine. My Decision</a:t>
            </a:r>
            <a:r>
              <a:rPr lang="en-US"/>
              <a:t>. website developed by the National Minority Quality Forum: </a:t>
            </a:r>
            <a:r>
              <a:rPr lang="en-US" u="sng">
                <a:solidFill>
                  <a:schemeClr val="hlink"/>
                </a:solidFill>
                <a:hlinkClick r:id="rId3"/>
              </a:rPr>
              <a:t>www.our-vaccine.org</a:t>
            </a:r>
            <a:endParaRPr/>
          </a:p>
          <a:p>
            <a:pPr marL="228600" lvl="0" indent="-228600" algn="l" rtl="0">
              <a:lnSpc>
                <a:spcPct val="100000"/>
              </a:lnSpc>
              <a:spcBef>
                <a:spcPts val="1600"/>
              </a:spcBef>
              <a:spcAft>
                <a:spcPts val="0"/>
              </a:spcAft>
              <a:buClr>
                <a:schemeClr val="accent1"/>
              </a:buClr>
              <a:buSzPts val="1440"/>
              <a:buFont typeface="Courier New"/>
              <a:buChar char="o"/>
            </a:pPr>
            <a:r>
              <a:rPr lang="en-US" i="1"/>
              <a:t>It’s Up to You </a:t>
            </a:r>
            <a:r>
              <a:rPr lang="en-US"/>
              <a:t>campaign from the Ad Council: </a:t>
            </a:r>
            <a:r>
              <a:rPr lang="en-US" u="sng">
                <a:solidFill>
                  <a:schemeClr val="hlink"/>
                </a:solidFill>
                <a:hlinkClick r:id="rId4"/>
              </a:rPr>
              <a:t>https://www.adcouncil.org/campaign/vaccine-education</a:t>
            </a:r>
            <a:endParaRPr/>
          </a:p>
          <a:p>
            <a:pPr marL="228600" lvl="0" indent="-228600" algn="l" rtl="0">
              <a:lnSpc>
                <a:spcPct val="100000"/>
              </a:lnSpc>
              <a:spcBef>
                <a:spcPts val="1600"/>
              </a:spcBef>
              <a:spcAft>
                <a:spcPts val="0"/>
              </a:spcAft>
              <a:buClr>
                <a:schemeClr val="accent1"/>
              </a:buClr>
              <a:buSzPts val="1440"/>
              <a:buFont typeface="Courier New"/>
              <a:buChar char="o"/>
            </a:pPr>
            <a:r>
              <a:rPr lang="en-US" i="1"/>
              <a:t>Changing the COVID Conversation </a:t>
            </a:r>
            <a:r>
              <a:rPr lang="en-US"/>
              <a:t>from de Beaumont: </a:t>
            </a:r>
            <a:r>
              <a:rPr lang="en-US" u="sng">
                <a:solidFill>
                  <a:schemeClr val="hlink"/>
                </a:solidFill>
                <a:hlinkClick r:id="rId5"/>
              </a:rPr>
              <a:t>https://debeaumont.org/changing-the-covid-conversation/</a:t>
            </a:r>
            <a:endParaRPr u="sng">
              <a:solidFill>
                <a:schemeClr val="hlink"/>
              </a:solidFill>
            </a:endParaRPr>
          </a:p>
          <a:p>
            <a:pPr marL="228600" lvl="0" indent="-228600" algn="l" rtl="0">
              <a:lnSpc>
                <a:spcPct val="100000"/>
              </a:lnSpc>
              <a:spcBef>
                <a:spcPts val="1600"/>
              </a:spcBef>
              <a:spcAft>
                <a:spcPts val="0"/>
              </a:spcAft>
              <a:buClr>
                <a:schemeClr val="accent1"/>
              </a:buClr>
              <a:buSzPts val="1440"/>
              <a:buFont typeface="Courier New"/>
              <a:buChar char="o"/>
            </a:pPr>
            <a:r>
              <a:rPr lang="en-US" i="1"/>
              <a:t>Power &amp; Immunity</a:t>
            </a:r>
            <a:r>
              <a:rPr lang="en-US"/>
              <a:t> </a:t>
            </a:r>
            <a:r>
              <a:rPr lang="en-US" i="1"/>
              <a:t>Guide</a:t>
            </a:r>
            <a:r>
              <a:rPr lang="en-US"/>
              <a:t> from the American Lung Association: </a:t>
            </a:r>
            <a:r>
              <a:rPr lang="en-US" u="sng">
                <a:solidFill>
                  <a:schemeClr val="hlink"/>
                </a:solidFill>
                <a:hlinkClick r:id="rId6"/>
              </a:rPr>
              <a:t>https://www.lung.org/getmedia/ec3ef385-7239-44d2-94af-c09051dfdae1/americanlungassociation_vaccineeducationtoolkit.pdf</a:t>
            </a:r>
            <a:endParaRPr u="sng">
              <a:solidFill>
                <a:schemeClr val="hlink"/>
              </a:solidFill>
            </a:endParaRPr>
          </a:p>
          <a:p>
            <a:pPr marL="228600" lvl="0" indent="-228600" algn="l" rtl="0">
              <a:lnSpc>
                <a:spcPct val="100000"/>
              </a:lnSpc>
              <a:spcBef>
                <a:spcPts val="1600"/>
              </a:spcBef>
              <a:spcAft>
                <a:spcPts val="0"/>
              </a:spcAft>
              <a:buSzPts val="1440"/>
              <a:buChar char="o"/>
            </a:pPr>
            <a:r>
              <a:rPr lang="en-US" i="1">
                <a:solidFill>
                  <a:schemeClr val="dk1"/>
                </a:solidFill>
              </a:rPr>
              <a:t>Vaccine Confidence Toolkit </a:t>
            </a:r>
            <a:r>
              <a:rPr lang="en-US">
                <a:solidFill>
                  <a:schemeClr val="dk1"/>
                </a:solidFill>
              </a:rPr>
              <a:t>by AIM: </a:t>
            </a:r>
            <a:r>
              <a:rPr lang="en-US">
                <a:solidFill>
                  <a:schemeClr val="hlink"/>
                </a:solidFill>
              </a:rPr>
              <a:t>https://www.immunizationmanagers.org/general/custom.asp?page=vaccineconfidenceguide</a:t>
            </a:r>
            <a:endParaRPr>
              <a:solidFill>
                <a:schemeClr val="dk1"/>
              </a:solidFill>
            </a:endParaRPr>
          </a:p>
          <a:p>
            <a:pPr marL="228600" lvl="0" indent="-137160" algn="l" rtl="0">
              <a:lnSpc>
                <a:spcPct val="100000"/>
              </a:lnSpc>
              <a:spcBef>
                <a:spcPts val="1600"/>
              </a:spcBef>
              <a:spcAft>
                <a:spcPts val="0"/>
              </a:spcAft>
              <a:buClr>
                <a:schemeClr val="accent1"/>
              </a:buClr>
              <a:buSzPts val="1440"/>
              <a:buFont typeface="Courier New"/>
              <a:buNone/>
            </a:pPr>
            <a:endParaRPr/>
          </a:p>
        </p:txBody>
      </p:sp>
      <p:sp>
        <p:nvSpPr>
          <p:cNvPr id="408" name="Google Shape;408;p43"/>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Additional Resources</a:t>
            </a:r>
            <a:endParaRPr/>
          </a:p>
        </p:txBody>
      </p:sp>
      <p:sp>
        <p:nvSpPr>
          <p:cNvPr id="414" name="Google Shape;414;p44"/>
          <p:cNvSpPr txBox="1">
            <a:spLocks noGrp="1"/>
          </p:cNvSpPr>
          <p:nvPr>
            <p:ph type="body" idx="1"/>
          </p:nvPr>
        </p:nvSpPr>
        <p:spPr>
          <a:xfrm>
            <a:off x="838200" y="2267435"/>
            <a:ext cx="10515600" cy="3909527"/>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1600"/>
              </a:spcBef>
              <a:spcAft>
                <a:spcPts val="0"/>
              </a:spcAft>
              <a:buSzPct val="86486"/>
              <a:buChar char="o"/>
            </a:pPr>
            <a:r>
              <a:rPr lang="en-US" i="1" dirty="0"/>
              <a:t>The Conversation: Between Us, About Us </a:t>
            </a:r>
            <a:r>
              <a:rPr lang="en-US" dirty="0"/>
              <a:t>Toolkit: </a:t>
            </a:r>
            <a:r>
              <a:rPr lang="en-US" u="sng" dirty="0">
                <a:solidFill>
                  <a:schemeClr val="hlink"/>
                </a:solidFill>
                <a:hlinkClick r:id="rId3"/>
              </a:rPr>
              <a:t>https://www.greaterthancovid.org/theconversation/toolkit/</a:t>
            </a:r>
            <a:r>
              <a:rPr lang="en-US" dirty="0"/>
              <a:t> </a:t>
            </a:r>
            <a:endParaRPr dirty="0"/>
          </a:p>
          <a:p>
            <a:pPr marL="228600" lvl="0" indent="-228600" algn="l" rtl="0">
              <a:lnSpc>
                <a:spcPct val="100000"/>
              </a:lnSpc>
              <a:spcBef>
                <a:spcPts val="1600"/>
              </a:spcBef>
              <a:spcAft>
                <a:spcPts val="0"/>
              </a:spcAft>
              <a:buSzPct val="86486"/>
              <a:buChar char="o"/>
            </a:pPr>
            <a:r>
              <a:rPr lang="en-US" i="1" dirty="0"/>
              <a:t>We Can Do This </a:t>
            </a:r>
            <a:r>
              <a:rPr lang="en-US" dirty="0"/>
              <a:t>campaign from HHS: </a:t>
            </a:r>
            <a:r>
              <a:rPr lang="en-US" u="sng" dirty="0">
                <a:solidFill>
                  <a:schemeClr val="hlink"/>
                </a:solidFill>
                <a:hlinkClick r:id="rId4"/>
              </a:rPr>
              <a:t>https://wecandothis.hhs.gov</a:t>
            </a:r>
            <a:r>
              <a:rPr lang="en-US" dirty="0"/>
              <a:t> </a:t>
            </a:r>
            <a:endParaRPr dirty="0"/>
          </a:p>
          <a:p>
            <a:pPr marL="228600" lvl="0" indent="-228600" algn="l" rtl="0">
              <a:lnSpc>
                <a:spcPct val="100000"/>
              </a:lnSpc>
              <a:spcBef>
                <a:spcPts val="1600"/>
              </a:spcBef>
              <a:spcAft>
                <a:spcPts val="0"/>
              </a:spcAft>
              <a:buSzPct val="86486"/>
              <a:buChar char="o"/>
            </a:pPr>
            <a:r>
              <a:rPr lang="en-US" i="1" dirty="0"/>
              <a:t>Made to Save </a:t>
            </a:r>
            <a:r>
              <a:rPr lang="en-US" dirty="0"/>
              <a:t>resource library: </a:t>
            </a:r>
            <a:r>
              <a:rPr lang="en-US" u="sng" dirty="0">
                <a:solidFill>
                  <a:schemeClr val="hlink"/>
                </a:solidFill>
                <a:hlinkClick r:id="rId5"/>
              </a:rPr>
              <a:t>https://madetosave.org/covid-resources/</a:t>
            </a:r>
            <a:r>
              <a:rPr lang="en-US" dirty="0"/>
              <a:t> </a:t>
            </a:r>
            <a:endParaRPr dirty="0"/>
          </a:p>
          <a:p>
            <a:pPr marL="228600" lvl="0" indent="-228600" algn="l" rtl="0">
              <a:lnSpc>
                <a:spcPct val="100000"/>
              </a:lnSpc>
              <a:spcBef>
                <a:spcPts val="1600"/>
              </a:spcBef>
              <a:spcAft>
                <a:spcPts val="0"/>
              </a:spcAft>
              <a:buSzPct val="86486"/>
              <a:buChar char="o"/>
            </a:pPr>
            <a:r>
              <a:rPr lang="en-US" i="1" dirty="0"/>
              <a:t>Families Against COVID-19 </a:t>
            </a:r>
            <a:r>
              <a:rPr lang="en-US" dirty="0"/>
              <a:t>by Kimberly Coffey Foundation and Emily Stillman Foundation: </a:t>
            </a:r>
            <a:r>
              <a:rPr lang="en-US" u="sng" dirty="0">
                <a:solidFill>
                  <a:schemeClr val="hlink"/>
                </a:solidFill>
                <a:hlinkClick r:id="rId6"/>
              </a:rPr>
              <a:t>https://www.familiesagainstcovid19.org</a:t>
            </a:r>
            <a:r>
              <a:rPr lang="en-US" dirty="0"/>
              <a:t> </a:t>
            </a:r>
            <a:endParaRPr dirty="0"/>
          </a:p>
          <a:p>
            <a:pPr marL="228600" lvl="0" indent="-228600" algn="l" rtl="0">
              <a:lnSpc>
                <a:spcPct val="100000"/>
              </a:lnSpc>
              <a:spcBef>
                <a:spcPts val="1600"/>
              </a:spcBef>
              <a:spcAft>
                <a:spcPts val="0"/>
              </a:spcAft>
              <a:buSzPct val="86486"/>
              <a:buChar char="o"/>
            </a:pPr>
            <a:r>
              <a:rPr lang="en-US" i="1" dirty="0"/>
              <a:t>Vaccine Equity Toolkit </a:t>
            </a:r>
            <a:r>
              <a:rPr lang="en-US" dirty="0"/>
              <a:t>by Kaiser Permanente: </a:t>
            </a:r>
            <a:r>
              <a:rPr lang="en-US" u="sng" dirty="0">
                <a:solidFill>
                  <a:schemeClr val="hlink"/>
                </a:solidFill>
                <a:hlinkClick r:id="rId7"/>
              </a:rPr>
              <a:t>https://about.kaiserpermanente.org/content/dam/kp/mykp/documents/instructions/covid-19-vaccine-equity-toolkit-external.pdf</a:t>
            </a:r>
            <a:r>
              <a:rPr lang="en-US" dirty="0"/>
              <a:t> </a:t>
            </a:r>
            <a:endParaRPr dirty="0"/>
          </a:p>
          <a:p>
            <a:pPr marL="228600" lvl="0" indent="-228600" algn="l" rtl="0">
              <a:lnSpc>
                <a:spcPct val="100000"/>
              </a:lnSpc>
              <a:spcBef>
                <a:spcPts val="1600"/>
              </a:spcBef>
              <a:spcAft>
                <a:spcPts val="0"/>
              </a:spcAft>
              <a:buSzPct val="86486"/>
              <a:buChar char="o"/>
            </a:pPr>
            <a:r>
              <a:rPr lang="en-US" dirty="0"/>
              <a:t>National Resource Center for Refugees, Immigrants, and Migrants (NRC-RIM): </a:t>
            </a:r>
            <a:r>
              <a:rPr lang="en-US" u="sng" dirty="0">
                <a:solidFill>
                  <a:schemeClr val="hlink"/>
                </a:solidFill>
                <a:hlinkClick r:id="rId8"/>
              </a:rPr>
              <a:t>https://nrcrim.org</a:t>
            </a:r>
            <a:r>
              <a:rPr lang="en-US" dirty="0"/>
              <a:t> </a:t>
            </a:r>
            <a:endParaRPr dirty="0"/>
          </a:p>
        </p:txBody>
      </p:sp>
      <p:sp>
        <p:nvSpPr>
          <p:cNvPr id="415" name="Google Shape;415;p44"/>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Resources for American Indian </a:t>
            </a:r>
            <a:br>
              <a:rPr lang="en-US"/>
            </a:br>
            <a:r>
              <a:rPr lang="en-US"/>
              <a:t>and Alaskan Native Populations</a:t>
            </a:r>
            <a:endParaRPr/>
          </a:p>
        </p:txBody>
      </p:sp>
      <p:sp>
        <p:nvSpPr>
          <p:cNvPr id="422" name="Google Shape;422;p45"/>
          <p:cNvSpPr txBox="1">
            <a:spLocks noGrp="1"/>
          </p:cNvSpPr>
          <p:nvPr>
            <p:ph type="body" idx="1"/>
          </p:nvPr>
        </p:nvSpPr>
        <p:spPr>
          <a:xfrm>
            <a:off x="838200" y="2267435"/>
            <a:ext cx="10515600" cy="390952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1"/>
              </a:buClr>
              <a:buSzPts val="1440"/>
              <a:buFont typeface="Courier New"/>
              <a:buChar char="o"/>
            </a:pPr>
            <a:r>
              <a:rPr lang="en-US" dirty="0"/>
              <a:t>Northwest Portland Area Indian Health Board’s </a:t>
            </a:r>
            <a:r>
              <a:rPr lang="en-US" u="sng" dirty="0">
                <a:solidFill>
                  <a:schemeClr val="hlink"/>
                </a:solidFill>
                <a:hlinkClick r:id="rId3"/>
              </a:rPr>
              <a:t>COVID-19 page</a:t>
            </a:r>
            <a:endParaRPr dirty="0"/>
          </a:p>
          <a:p>
            <a:pPr marL="685800" lvl="1" indent="-228600" algn="l" rtl="0">
              <a:lnSpc>
                <a:spcPct val="100000"/>
              </a:lnSpc>
              <a:spcBef>
                <a:spcPts val="1100"/>
              </a:spcBef>
              <a:spcAft>
                <a:spcPts val="0"/>
              </a:spcAft>
              <a:buSzPts val="1280"/>
              <a:buChar char="o"/>
            </a:pPr>
            <a:r>
              <a:rPr lang="en-US" dirty="0"/>
              <a:t>COVID-19 weekly </a:t>
            </a:r>
            <a:r>
              <a:rPr lang="en-US" u="sng" dirty="0">
                <a:solidFill>
                  <a:schemeClr val="hlink"/>
                </a:solidFill>
                <a:hlinkClick r:id="rId4"/>
              </a:rPr>
              <a:t>ECHO programs</a:t>
            </a:r>
            <a:endParaRPr dirty="0"/>
          </a:p>
          <a:p>
            <a:pPr marL="685800" lvl="1" indent="-228600" algn="l" rtl="0">
              <a:lnSpc>
                <a:spcPct val="100000"/>
              </a:lnSpc>
              <a:spcBef>
                <a:spcPts val="1100"/>
              </a:spcBef>
              <a:spcAft>
                <a:spcPts val="0"/>
              </a:spcAft>
              <a:buSzPts val="1280"/>
              <a:buChar char="o"/>
            </a:pPr>
            <a:r>
              <a:rPr lang="en-US" u="sng" dirty="0">
                <a:solidFill>
                  <a:schemeClr val="hlink"/>
                </a:solidFill>
                <a:hlinkClick r:id="rId5"/>
              </a:rPr>
              <a:t>Video</a:t>
            </a:r>
            <a:r>
              <a:rPr lang="en-US" dirty="0"/>
              <a:t> on COVID-19 vaccine questions</a:t>
            </a:r>
            <a:endParaRPr dirty="0"/>
          </a:p>
          <a:p>
            <a:pPr marL="228600" lvl="0" indent="-228600" algn="l" rtl="0">
              <a:lnSpc>
                <a:spcPct val="100000"/>
              </a:lnSpc>
              <a:spcBef>
                <a:spcPts val="1600"/>
              </a:spcBef>
              <a:spcAft>
                <a:spcPts val="0"/>
              </a:spcAft>
              <a:buClr>
                <a:schemeClr val="accent1"/>
              </a:buClr>
              <a:buSzPts val="1440"/>
              <a:buFont typeface="Courier New"/>
              <a:buChar char="o"/>
            </a:pPr>
            <a:r>
              <a:rPr lang="en-US" dirty="0"/>
              <a:t>Results from a </a:t>
            </a:r>
            <a:r>
              <a:rPr lang="en-US" u="sng" dirty="0">
                <a:solidFill>
                  <a:schemeClr val="hlink"/>
                </a:solidFill>
                <a:hlinkClick r:id="rId6"/>
              </a:rPr>
              <a:t>national COVID-19 vaccination survey </a:t>
            </a:r>
            <a:r>
              <a:rPr lang="en-US" dirty="0"/>
              <a:t>by the Urban Indian Health Institute</a:t>
            </a:r>
            <a:endParaRPr dirty="0"/>
          </a:p>
          <a:p>
            <a:pPr marL="228600" lvl="0" indent="-228600" algn="l" rtl="0">
              <a:lnSpc>
                <a:spcPct val="100000"/>
              </a:lnSpc>
              <a:spcBef>
                <a:spcPts val="1600"/>
              </a:spcBef>
              <a:spcAft>
                <a:spcPts val="0"/>
              </a:spcAft>
              <a:buClr>
                <a:schemeClr val="accent1"/>
              </a:buClr>
              <a:buSzPts val="1440"/>
              <a:buFont typeface="Courier New"/>
              <a:buChar char="o"/>
            </a:pPr>
            <a:r>
              <a:rPr lang="en-US" dirty="0"/>
              <a:t>National Indian Health Board’s </a:t>
            </a:r>
            <a:r>
              <a:rPr lang="en-US" u="sng" dirty="0">
                <a:solidFill>
                  <a:schemeClr val="hlink"/>
                </a:solidFill>
                <a:hlinkClick r:id="rId7"/>
              </a:rPr>
              <a:t>National Tribal COVID-19 Response</a:t>
            </a:r>
            <a:endParaRPr dirty="0"/>
          </a:p>
        </p:txBody>
      </p:sp>
      <p:sp>
        <p:nvSpPr>
          <p:cNvPr id="423" name="Google Shape;423;p45"/>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AD07-4C11-BA47-ABC5-1E851AF65B08}"/>
              </a:ext>
            </a:extLst>
          </p:cNvPr>
          <p:cNvSpPr>
            <a:spLocks noGrp="1"/>
          </p:cNvSpPr>
          <p:nvPr>
            <p:ph type="title"/>
          </p:nvPr>
        </p:nvSpPr>
        <p:spPr/>
        <p:txBody>
          <a:bodyPr>
            <a:normAutofit fontScale="90000"/>
          </a:bodyPr>
          <a:lstStyle/>
          <a:p>
            <a:r>
              <a:rPr lang="en-US" dirty="0"/>
              <a:t>CDC Guide: Understanding your community’s needs regarding COVID-19 vaccines</a:t>
            </a:r>
          </a:p>
        </p:txBody>
      </p:sp>
      <p:sp>
        <p:nvSpPr>
          <p:cNvPr id="3" name="Text Placeholder 2">
            <a:extLst>
              <a:ext uri="{FF2B5EF4-FFF2-40B4-BE49-F238E27FC236}">
                <a16:creationId xmlns:a16="http://schemas.microsoft.com/office/drawing/2014/main" id="{28DAC06E-B198-FA49-8BB0-115B71214A29}"/>
              </a:ext>
            </a:extLst>
          </p:cNvPr>
          <p:cNvSpPr>
            <a:spLocks noGrp="1"/>
          </p:cNvSpPr>
          <p:nvPr>
            <p:ph type="body" idx="1"/>
          </p:nvPr>
        </p:nvSpPr>
        <p:spPr>
          <a:xfrm>
            <a:off x="594360" y="1926059"/>
            <a:ext cx="10515600" cy="3909527"/>
          </a:xfrm>
        </p:spPr>
        <p:txBody>
          <a:bodyPr>
            <a:normAutofit/>
          </a:bodyPr>
          <a:lstStyle/>
          <a:p>
            <a:pPr marL="137160" indent="0">
              <a:buNone/>
            </a:pPr>
            <a:r>
              <a:rPr lang="en-US" dirty="0"/>
              <a:t>Objectives:</a:t>
            </a:r>
          </a:p>
          <a:p>
            <a:r>
              <a:rPr lang="en-US" dirty="0"/>
              <a:t>To identify communities at risk for low COVID-19 vaccine uptake among adults, adolescents, or children.</a:t>
            </a:r>
          </a:p>
          <a:p>
            <a:r>
              <a:rPr lang="en-US" dirty="0"/>
              <a:t>To understand what communities are thinking about COVID-19 vaccines for adults, adolescents, and children, and plan for potential solutions to increase confidence and uptake.</a:t>
            </a:r>
          </a:p>
          <a:p>
            <a:r>
              <a:rPr lang="en-US" dirty="0"/>
              <a:t>To identify community leaders, trusted messengers, and other important channels through which you can reach communities.</a:t>
            </a:r>
          </a:p>
          <a:p>
            <a:r>
              <a:rPr lang="en-US" dirty="0"/>
              <a:t>To identify areas of intervention and prioritize potential intervention strategies to increase COVID-19 vaccine confidence and uptake.</a:t>
            </a:r>
          </a:p>
          <a:p>
            <a:pPr marL="137160" indent="0">
              <a:buNone/>
            </a:pPr>
            <a:endParaRPr lang="en-US" dirty="0"/>
          </a:p>
        </p:txBody>
      </p:sp>
      <p:pic>
        <p:nvPicPr>
          <p:cNvPr id="7" name="Picture 6" descr="A picture containing timeline&#10;&#10;Description automatically generated">
            <a:extLst>
              <a:ext uri="{FF2B5EF4-FFF2-40B4-BE49-F238E27FC236}">
                <a16:creationId xmlns:a16="http://schemas.microsoft.com/office/drawing/2014/main" id="{8ED88877-C554-DE4C-86F8-320D25598044}"/>
              </a:ext>
            </a:extLst>
          </p:cNvPr>
          <p:cNvPicPr>
            <a:picLocks noChangeAspect="1"/>
          </p:cNvPicPr>
          <p:nvPr/>
        </p:nvPicPr>
        <p:blipFill>
          <a:blip r:embed="rId3"/>
          <a:stretch>
            <a:fillRect/>
          </a:stretch>
        </p:blipFill>
        <p:spPr>
          <a:xfrm>
            <a:off x="6945884" y="5305044"/>
            <a:ext cx="5054600" cy="1295400"/>
          </a:xfrm>
          <a:prstGeom prst="rect">
            <a:avLst/>
          </a:prstGeom>
        </p:spPr>
      </p:pic>
      <p:sp>
        <p:nvSpPr>
          <p:cNvPr id="9" name="TextBox 8">
            <a:extLst>
              <a:ext uri="{FF2B5EF4-FFF2-40B4-BE49-F238E27FC236}">
                <a16:creationId xmlns:a16="http://schemas.microsoft.com/office/drawing/2014/main" id="{3F598FC6-9933-4D44-A5A0-69C9275550BE}"/>
              </a:ext>
            </a:extLst>
          </p:cNvPr>
          <p:cNvSpPr txBox="1"/>
          <p:nvPr/>
        </p:nvSpPr>
        <p:spPr>
          <a:xfrm>
            <a:off x="350012" y="5691134"/>
            <a:ext cx="4258564" cy="307777"/>
          </a:xfrm>
          <a:prstGeom prst="rect">
            <a:avLst/>
          </a:prstGeom>
          <a:noFill/>
        </p:spPr>
        <p:txBody>
          <a:bodyPr wrap="square">
            <a:spAutoFit/>
          </a:bodyPr>
          <a:lstStyle/>
          <a:p>
            <a:r>
              <a:rPr lang="en-US" dirty="0">
                <a:hlinkClick r:id="rId4"/>
              </a:rPr>
              <a:t>SOURCE: CDC Guide on conducting a RCA</a:t>
            </a:r>
            <a:endParaRPr lang="en-US" dirty="0"/>
          </a:p>
        </p:txBody>
      </p:sp>
    </p:spTree>
    <p:extLst>
      <p:ext uri="{BB962C8B-B14F-4D97-AF65-F5344CB8AC3E}">
        <p14:creationId xmlns:p14="http://schemas.microsoft.com/office/powerpoint/2010/main" val="709551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dirty="0"/>
              <a:t>Vaccine Insights report: State of Vaccine confidence Reports from the CDC</a:t>
            </a:r>
            <a:endParaRPr dirty="0"/>
          </a:p>
        </p:txBody>
      </p:sp>
      <p:sp>
        <p:nvSpPr>
          <p:cNvPr id="277" name="Google Shape;277;p23"/>
          <p:cNvSpPr txBox="1">
            <a:spLocks noGrp="1"/>
          </p:cNvSpPr>
          <p:nvPr>
            <p:ph type="body" idx="1"/>
          </p:nvPr>
        </p:nvSpPr>
        <p:spPr>
          <a:xfrm>
            <a:off x="838200" y="2267435"/>
            <a:ext cx="10515600" cy="3909527"/>
          </a:xfrm>
          <a:prstGeom prst="rect">
            <a:avLst/>
          </a:prstGeom>
          <a:noFill/>
          <a:ln>
            <a:noFill/>
          </a:ln>
        </p:spPr>
        <p:txBody>
          <a:bodyPr spcFirstLastPara="1" wrap="square" lIns="91425" tIns="45700" rIns="91425" bIns="45700" anchor="t" anchorCtr="0">
            <a:normAutofit/>
          </a:bodyPr>
          <a:lstStyle/>
          <a:p>
            <a:pPr marL="971550" lvl="1" indent="-285750"/>
            <a:r>
              <a:rPr lang="en-US" sz="2000" dirty="0"/>
              <a:t>CDC regularly creates reports about the status of COVID-19 vaccine confidence in the United States, emphasizing major themes that influence vaccine confidence and uptake. </a:t>
            </a:r>
          </a:p>
          <a:p>
            <a:pPr marL="971550" lvl="1" indent="-285750"/>
            <a:r>
              <a:rPr lang="en-US" sz="2000" dirty="0"/>
              <a:t>The reports include analyses of multiple quantitative and qualitative data sources, ranging from social listening and web metrics to immunization survey data and inquiries to the CDC.</a:t>
            </a:r>
            <a:endParaRPr sz="2000" dirty="0"/>
          </a:p>
        </p:txBody>
      </p:sp>
      <p:sp>
        <p:nvSpPr>
          <p:cNvPr id="278" name="Google Shape;278;p23"/>
          <p:cNvSpPr txBox="1"/>
          <p:nvPr/>
        </p:nvSpPr>
        <p:spPr>
          <a:xfrm>
            <a:off x="838200" y="5671457"/>
            <a:ext cx="46778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SOURCE: </a:t>
            </a:r>
            <a:r>
              <a:rPr lang="en-US" sz="1400" b="0" i="0" u="none" strike="noStrike" cap="none" dirty="0">
                <a:solidFill>
                  <a:srgbClr val="000000"/>
                </a:solidFill>
                <a:latin typeface="Arial"/>
                <a:ea typeface="Arial"/>
                <a:cs typeface="Arial"/>
                <a:sym typeface="Arial"/>
                <a:hlinkClick r:id="rId3"/>
              </a:rPr>
              <a:t>CDC Vaccine Confidence Team, Insights Unit</a:t>
            </a:r>
            <a:endParaRPr dirty="0"/>
          </a:p>
        </p:txBody>
      </p:sp>
      <p:sp>
        <p:nvSpPr>
          <p:cNvPr id="279" name="Google Shape;279;p23"/>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COVID-19 Materials and Messaging </a:t>
            </a:r>
            <a:endParaRPr/>
          </a:p>
        </p:txBody>
      </p:sp>
    </p:spTree>
    <p:extLst>
      <p:ext uri="{BB962C8B-B14F-4D97-AF65-F5344CB8AC3E}">
        <p14:creationId xmlns:p14="http://schemas.microsoft.com/office/powerpoint/2010/main" val="1078512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E4A3-4F33-514D-A49F-A7CDBCDEB97A}"/>
              </a:ext>
            </a:extLst>
          </p:cNvPr>
          <p:cNvSpPr>
            <a:spLocks noGrp="1"/>
          </p:cNvSpPr>
          <p:nvPr>
            <p:ph type="title"/>
          </p:nvPr>
        </p:nvSpPr>
        <p:spPr/>
        <p:txBody>
          <a:bodyPr/>
          <a:lstStyle/>
          <a:p>
            <a:r>
              <a:rPr lang="en-US" dirty="0"/>
              <a:t>Ongoing national surveys</a:t>
            </a:r>
          </a:p>
        </p:txBody>
      </p:sp>
      <p:sp>
        <p:nvSpPr>
          <p:cNvPr id="3" name="Text Placeholder 2">
            <a:extLst>
              <a:ext uri="{FF2B5EF4-FFF2-40B4-BE49-F238E27FC236}">
                <a16:creationId xmlns:a16="http://schemas.microsoft.com/office/drawing/2014/main" id="{73AF4E66-DA87-CD4C-BD9A-D5AC0FDAAEDD}"/>
              </a:ext>
            </a:extLst>
          </p:cNvPr>
          <p:cNvSpPr>
            <a:spLocks noGrp="1"/>
          </p:cNvSpPr>
          <p:nvPr>
            <p:ph type="body" idx="1"/>
          </p:nvPr>
        </p:nvSpPr>
        <p:spPr/>
        <p:txBody>
          <a:bodyPr/>
          <a:lstStyle/>
          <a:p>
            <a:r>
              <a:rPr lang="en-US" dirty="0"/>
              <a:t>Kaiser Family Foundation: </a:t>
            </a:r>
            <a:r>
              <a:rPr lang="en-US" dirty="0">
                <a:hlinkClick r:id="rId3"/>
              </a:rPr>
              <a:t>COVID-19 Vaccine Monitor</a:t>
            </a:r>
            <a:endParaRPr lang="en-US" dirty="0"/>
          </a:p>
          <a:p>
            <a:pPr lvl="1"/>
            <a:r>
              <a:rPr lang="en-US" dirty="0"/>
              <a:t>An ongoing research project tracking the public’s attitudes and experiences with COVID-19 vaccinations.</a:t>
            </a:r>
          </a:p>
          <a:p>
            <a:pPr lvl="1"/>
            <a:endParaRPr lang="en-US" dirty="0"/>
          </a:p>
          <a:p>
            <a:r>
              <a:rPr lang="en-US" dirty="0"/>
              <a:t>CDC: </a:t>
            </a:r>
            <a:r>
              <a:rPr lang="en-US" dirty="0">
                <a:hlinkClick r:id="rId4"/>
              </a:rPr>
              <a:t>Trends in Vaccine Confidence</a:t>
            </a:r>
            <a:endParaRPr lang="en-US" dirty="0"/>
          </a:p>
          <a:p>
            <a:pPr lvl="1"/>
            <a:r>
              <a:rPr lang="en-US" dirty="0"/>
              <a:t>National data updated weekly-monthly. Data represent trends in vaccination status and intent by week and by demographics.</a:t>
            </a:r>
          </a:p>
          <a:p>
            <a:pPr lvl="1"/>
            <a:endParaRPr lang="en-US" dirty="0"/>
          </a:p>
          <a:p>
            <a:r>
              <a:rPr lang="en-US" dirty="0"/>
              <a:t>Pew Research Center: </a:t>
            </a:r>
            <a:r>
              <a:rPr lang="en-US" dirty="0">
                <a:hlinkClick r:id="rId5"/>
              </a:rPr>
              <a:t>National surveys COVID-19</a:t>
            </a:r>
            <a:endParaRPr lang="en-US" dirty="0"/>
          </a:p>
        </p:txBody>
      </p:sp>
    </p:spTree>
    <p:extLst>
      <p:ext uri="{BB962C8B-B14F-4D97-AF65-F5344CB8AC3E}">
        <p14:creationId xmlns:p14="http://schemas.microsoft.com/office/powerpoint/2010/main" val="2690699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831850" y="1019908"/>
            <a:ext cx="7136850" cy="354256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6000"/>
              <a:buFont typeface="Century Gothic"/>
              <a:buNone/>
            </a:pPr>
            <a:r>
              <a:rPr lang="en-US">
                <a:solidFill>
                  <a:srgbClr val="FFFFFF"/>
                </a:solidFill>
              </a:rPr>
              <a:t>Vaccine Acceptance Strategies &amp; Messaging</a:t>
            </a:r>
            <a:endParaRPr/>
          </a:p>
        </p:txBody>
      </p:sp>
      <p:sp>
        <p:nvSpPr>
          <p:cNvPr id="114" name="Google Shape;114;p4"/>
          <p:cNvSpPr txBox="1">
            <a:spLocks noGrp="1"/>
          </p:cNvSpPr>
          <p:nvPr>
            <p:ph type="body" idx="1"/>
          </p:nvPr>
        </p:nvSpPr>
        <p:spPr>
          <a:xfrm>
            <a:off x="831850" y="5269424"/>
            <a:ext cx="10515600" cy="820226"/>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80"/>
              <a:buNone/>
            </a:pPr>
            <a:r>
              <a:rPr lang="en-US"/>
              <a:t>de Beaumont, Reagan-Udall, Ad Council, REACH grantees</a:t>
            </a:r>
            <a:endParaRPr/>
          </a:p>
        </p:txBody>
      </p:sp>
      <p:sp>
        <p:nvSpPr>
          <p:cNvPr id="115" name="Google Shape;115;p4"/>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COVID-19 Materials and Messaging </a:t>
            </a:r>
            <a:endParaRPr/>
          </a:p>
        </p:txBody>
      </p:sp>
      <p:pic>
        <p:nvPicPr>
          <p:cNvPr id="116" name="Google Shape;116;p4" descr="A group of people sitting at a table&#10;&#10;Description automatically generated with low confidence"/>
          <p:cNvPicPr preferRelativeResize="0"/>
          <p:nvPr/>
        </p:nvPicPr>
        <p:blipFill rotWithShape="1">
          <a:blip r:embed="rId3">
            <a:alphaModFix/>
          </a:blip>
          <a:srcRect/>
          <a:stretch/>
        </p:blipFill>
        <p:spPr>
          <a:xfrm>
            <a:off x="6787661" y="467208"/>
            <a:ext cx="4896065" cy="40637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“Why they decided to get vaccinated”</a:t>
            </a:r>
            <a:endParaRPr/>
          </a:p>
        </p:txBody>
      </p:sp>
      <p:sp>
        <p:nvSpPr>
          <p:cNvPr id="123" name="Google Shape;123;p14"/>
          <p:cNvSpPr txBox="1">
            <a:spLocks noGrp="1"/>
          </p:cNvSpPr>
          <p:nvPr>
            <p:ph type="body" idx="1"/>
          </p:nvPr>
        </p:nvSpPr>
        <p:spPr>
          <a:xfrm>
            <a:off x="185059" y="2068286"/>
            <a:ext cx="11789226" cy="4540577"/>
          </a:xfrm>
          <a:prstGeom prst="rect">
            <a:avLst/>
          </a:prstGeom>
          <a:noFill/>
          <a:ln>
            <a:noFill/>
          </a:ln>
        </p:spPr>
        <p:txBody>
          <a:bodyPr spcFirstLastPara="1" wrap="square" lIns="91425" tIns="45700" rIns="91425" bIns="45700" anchor="t" anchorCtr="0">
            <a:normAutofit fontScale="70000" lnSpcReduction="20000"/>
          </a:bodyPr>
          <a:lstStyle/>
          <a:p>
            <a:pPr marL="457200" lvl="0" indent="-320040" algn="l" rtl="0">
              <a:lnSpc>
                <a:spcPct val="100000"/>
              </a:lnSpc>
              <a:spcBef>
                <a:spcPts val="1000"/>
              </a:spcBef>
              <a:spcAft>
                <a:spcPts val="0"/>
              </a:spcAft>
              <a:buSzPct val="85714"/>
              <a:buChar char="o"/>
            </a:pPr>
            <a:r>
              <a:rPr lang="en-US" sz="2400" i="1"/>
              <a:t>I had three family members and a neighbor pass away, and a friend that works in ICU in it on the COVID floor who told me how bad it was.</a:t>
            </a:r>
            <a:endParaRPr sz="2400"/>
          </a:p>
          <a:p>
            <a:pPr marL="457200" lvl="0" indent="-320040" algn="l" rtl="0">
              <a:lnSpc>
                <a:spcPct val="100000"/>
              </a:lnSpc>
              <a:spcBef>
                <a:spcPts val="1000"/>
              </a:spcBef>
              <a:spcAft>
                <a:spcPts val="0"/>
              </a:spcAft>
              <a:buSzPct val="85714"/>
              <a:buChar char="o"/>
            </a:pPr>
            <a:r>
              <a:rPr lang="en-US" sz="2400" i="1"/>
              <a:t>I lost friends and family and saw that people were getting the vaccine and surviving it.</a:t>
            </a:r>
            <a:endParaRPr sz="2400"/>
          </a:p>
          <a:p>
            <a:pPr marL="457200" lvl="0" indent="-320040" algn="l" rtl="0">
              <a:lnSpc>
                <a:spcPct val="100000"/>
              </a:lnSpc>
              <a:spcBef>
                <a:spcPts val="1000"/>
              </a:spcBef>
              <a:spcAft>
                <a:spcPts val="0"/>
              </a:spcAft>
              <a:buSzPct val="85714"/>
              <a:buChar char="o"/>
            </a:pPr>
            <a:r>
              <a:rPr lang="en-US" sz="2400" i="1"/>
              <a:t>I decided to get the vaccine after talking to some highly credible medical professionals that are family friends, and to first responders who see what’s going on.</a:t>
            </a:r>
            <a:endParaRPr sz="2400"/>
          </a:p>
          <a:p>
            <a:pPr marL="457200" lvl="0" indent="-320040" algn="l" rtl="0">
              <a:lnSpc>
                <a:spcPct val="100000"/>
              </a:lnSpc>
              <a:spcBef>
                <a:spcPts val="1000"/>
              </a:spcBef>
              <a:spcAft>
                <a:spcPts val="0"/>
              </a:spcAft>
              <a:buSzPct val="85714"/>
              <a:buChar char="o"/>
            </a:pPr>
            <a:r>
              <a:rPr lang="en-US" sz="2400" i="1"/>
              <a:t>I wanted to get some sense of normalcy back like being able to go to a baseball game or being able to travel — you need to have the vaccination to do it.</a:t>
            </a:r>
            <a:endParaRPr sz="2400"/>
          </a:p>
          <a:p>
            <a:pPr marL="457200" lvl="0" indent="-320040" algn="l" rtl="0">
              <a:lnSpc>
                <a:spcPct val="100000"/>
              </a:lnSpc>
              <a:spcBef>
                <a:spcPts val="1000"/>
              </a:spcBef>
              <a:spcAft>
                <a:spcPts val="0"/>
              </a:spcAft>
              <a:buSzPct val="85714"/>
              <a:buChar char="o"/>
            </a:pPr>
            <a:r>
              <a:rPr lang="en-US" sz="2400" i="1"/>
              <a:t>As time went on, I learned that there weren’t any major effects that people were having from these vaccines. The balance of things I wanted for my family — travelling and getting back to normalcy — those things sort of started to tip the scale. In my decision making, the pros and cons shifted.</a:t>
            </a:r>
            <a:endParaRPr sz="2400"/>
          </a:p>
          <a:p>
            <a:pPr marL="457200" lvl="0" indent="-320040" algn="l" rtl="0">
              <a:lnSpc>
                <a:spcPct val="100000"/>
              </a:lnSpc>
              <a:spcBef>
                <a:spcPts val="1000"/>
              </a:spcBef>
              <a:spcAft>
                <a:spcPts val="0"/>
              </a:spcAft>
              <a:buSzPct val="85714"/>
              <a:buChar char="o"/>
            </a:pPr>
            <a:r>
              <a:rPr lang="en-US" sz="2400" i="1"/>
              <a:t>I found out that I need it to travel and for work purposes. It was a choice of getting vaccinated or getting tested every day.</a:t>
            </a:r>
            <a:endParaRPr sz="2400"/>
          </a:p>
          <a:p>
            <a:pPr marL="457200" lvl="0" indent="-320040" algn="l" rtl="0">
              <a:lnSpc>
                <a:spcPct val="100000"/>
              </a:lnSpc>
              <a:spcBef>
                <a:spcPts val="1000"/>
              </a:spcBef>
              <a:spcAft>
                <a:spcPts val="0"/>
              </a:spcAft>
              <a:buSzPct val="85714"/>
              <a:buChar char="o"/>
            </a:pPr>
            <a:r>
              <a:rPr lang="en-US" sz="2400" i="1"/>
              <a:t>I did the odds. I looked at the math, I got the numbers from the CDC. And I said, I’m not likely to get this disease. I’m a little more likely than some folks, but a lot less likely than people more elderly than me. And even if I do get it, I’m probably not going to get very sick from it. But looking at the vaccine, a lot of people have gotten it, it’s very effective, and very few people get side effects from it.</a:t>
            </a:r>
            <a:endParaRPr sz="2400"/>
          </a:p>
          <a:p>
            <a:pPr marL="457200" lvl="0" indent="-228600" algn="l" rtl="0">
              <a:lnSpc>
                <a:spcPct val="100000"/>
              </a:lnSpc>
              <a:spcBef>
                <a:spcPts val="1000"/>
              </a:spcBef>
              <a:spcAft>
                <a:spcPts val="0"/>
              </a:spcAft>
              <a:buClr>
                <a:schemeClr val="accent1"/>
              </a:buClr>
              <a:buSzPct val="114285"/>
              <a:buFont typeface="Courier New"/>
              <a:buNone/>
            </a:pPr>
            <a:endParaRPr/>
          </a:p>
        </p:txBody>
      </p:sp>
      <p:sp>
        <p:nvSpPr>
          <p:cNvPr id="124" name="Google Shape;124;p14"/>
          <p:cNvSpPr/>
          <p:nvPr/>
        </p:nvSpPr>
        <p:spPr>
          <a:xfrm>
            <a:off x="185058" y="6608864"/>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SOURCE: de Beaumont</a:t>
            </a:r>
            <a:endParaRPr sz="1400" b="0" i="0" u="none" strike="noStrike" cap="none">
              <a:solidFill>
                <a:srgbClr val="000000"/>
              </a:solidFill>
              <a:latin typeface="Arial"/>
              <a:ea typeface="Arial"/>
              <a:cs typeface="Arial"/>
              <a:sym typeface="Arial"/>
            </a:endParaRPr>
          </a:p>
        </p:txBody>
      </p:sp>
      <p:sp>
        <p:nvSpPr>
          <p:cNvPr id="125" name="Google Shape;125;p14"/>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COVID-19 Materials and Messaging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a:t>“Who they most trust for information about the COVID-19 vaccines”</a:t>
            </a:r>
            <a:endParaRPr/>
          </a:p>
        </p:txBody>
      </p:sp>
      <p:sp>
        <p:nvSpPr>
          <p:cNvPr id="131" name="Google Shape;131;p21"/>
          <p:cNvSpPr txBox="1">
            <a:spLocks noGrp="1"/>
          </p:cNvSpPr>
          <p:nvPr>
            <p:ph type="body" idx="1"/>
          </p:nvPr>
        </p:nvSpPr>
        <p:spPr>
          <a:xfrm>
            <a:off x="838200" y="2267435"/>
            <a:ext cx="10515600" cy="3909527"/>
          </a:xfrm>
          <a:prstGeom prst="rect">
            <a:avLst/>
          </a:prstGeom>
          <a:noFill/>
          <a:ln>
            <a:noFill/>
          </a:ln>
        </p:spPr>
        <p:txBody>
          <a:bodyPr spcFirstLastPara="1" wrap="square" lIns="91425" tIns="45700" rIns="91425" bIns="45700" anchor="t" anchorCtr="0">
            <a:normAutofit fontScale="85000" lnSpcReduction="10000"/>
          </a:bodyPr>
          <a:lstStyle/>
          <a:p>
            <a:pPr marL="457200" lvl="0" indent="-320040" algn="l" rtl="0">
              <a:lnSpc>
                <a:spcPct val="100000"/>
              </a:lnSpc>
              <a:spcBef>
                <a:spcPts val="1000"/>
              </a:spcBef>
              <a:spcAft>
                <a:spcPts val="0"/>
              </a:spcAft>
              <a:buClr>
                <a:schemeClr val="accent1"/>
              </a:buClr>
              <a:buSzPct val="94117"/>
              <a:buFont typeface="Courier New"/>
              <a:buChar char="o"/>
            </a:pPr>
            <a:r>
              <a:rPr lang="en-US"/>
              <a:t>Doctor</a:t>
            </a:r>
            <a:endParaRPr/>
          </a:p>
          <a:p>
            <a:pPr marL="457200" lvl="0" indent="-320040" algn="l" rtl="0">
              <a:lnSpc>
                <a:spcPct val="100000"/>
              </a:lnSpc>
              <a:spcBef>
                <a:spcPts val="1000"/>
              </a:spcBef>
              <a:spcAft>
                <a:spcPts val="0"/>
              </a:spcAft>
              <a:buClr>
                <a:schemeClr val="accent1"/>
              </a:buClr>
              <a:buSzPct val="94117"/>
              <a:buFont typeface="Courier New"/>
              <a:buChar char="o"/>
            </a:pPr>
            <a:r>
              <a:rPr lang="en-US"/>
              <a:t>Pharmacist</a:t>
            </a:r>
            <a:endParaRPr/>
          </a:p>
          <a:p>
            <a:pPr marL="457200" lvl="0" indent="-320040" algn="l" rtl="0">
              <a:lnSpc>
                <a:spcPct val="100000"/>
              </a:lnSpc>
              <a:spcBef>
                <a:spcPts val="1000"/>
              </a:spcBef>
              <a:spcAft>
                <a:spcPts val="0"/>
              </a:spcAft>
              <a:buClr>
                <a:schemeClr val="accent1"/>
              </a:buClr>
              <a:buSzPct val="94117"/>
              <a:buFont typeface="Courier New"/>
              <a:buChar char="o"/>
            </a:pPr>
            <a:r>
              <a:rPr lang="en-US"/>
              <a:t>Other medical professionals</a:t>
            </a:r>
            <a:endParaRPr/>
          </a:p>
          <a:p>
            <a:pPr marL="457200" lvl="0" indent="-320040" algn="l" rtl="0">
              <a:lnSpc>
                <a:spcPct val="100000"/>
              </a:lnSpc>
              <a:spcBef>
                <a:spcPts val="1000"/>
              </a:spcBef>
              <a:spcAft>
                <a:spcPts val="0"/>
              </a:spcAft>
              <a:buSzPct val="94117"/>
              <a:buChar char="o"/>
            </a:pPr>
            <a:r>
              <a:rPr lang="en-US" i="1"/>
              <a:t>My doctor, because he is the one who knows all of my health issues, who knows all the medications I take.</a:t>
            </a:r>
            <a:endParaRPr/>
          </a:p>
          <a:p>
            <a:pPr marL="457200" lvl="0" indent="-320040" algn="l" rtl="0">
              <a:lnSpc>
                <a:spcPct val="100000"/>
              </a:lnSpc>
              <a:spcBef>
                <a:spcPts val="1000"/>
              </a:spcBef>
              <a:spcAft>
                <a:spcPts val="0"/>
              </a:spcAft>
              <a:buSzPct val="94117"/>
              <a:buChar char="o"/>
            </a:pPr>
            <a:r>
              <a:rPr lang="en-US" i="1"/>
              <a:t>My medical professional name knows me. He’s well researched. And he shoots straight with me.</a:t>
            </a:r>
            <a:endParaRPr/>
          </a:p>
          <a:p>
            <a:pPr marL="457200" lvl="0" indent="-320040" algn="l" rtl="0">
              <a:lnSpc>
                <a:spcPct val="100000"/>
              </a:lnSpc>
              <a:spcBef>
                <a:spcPts val="1000"/>
              </a:spcBef>
              <a:spcAft>
                <a:spcPts val="0"/>
              </a:spcAft>
              <a:buSzPct val="94117"/>
              <a:buChar char="o"/>
            </a:pPr>
            <a:r>
              <a:rPr lang="en-US" i="1"/>
              <a:t>I asked my doctor, because he got the vaccine too. and all the medical professionals I know.</a:t>
            </a:r>
            <a:endParaRPr/>
          </a:p>
          <a:p>
            <a:pPr marL="457200" lvl="0" indent="-320040" algn="l" rtl="0">
              <a:lnSpc>
                <a:spcPct val="100000"/>
              </a:lnSpc>
              <a:spcBef>
                <a:spcPts val="1000"/>
              </a:spcBef>
              <a:spcAft>
                <a:spcPts val="0"/>
              </a:spcAft>
              <a:buSzPct val="94117"/>
              <a:buChar char="o"/>
            </a:pPr>
            <a:r>
              <a:rPr lang="en-US" i="1"/>
              <a:t>My healthcare system, because that’s where all my medical history information is housed. So there’s checks and balances there.</a:t>
            </a:r>
            <a:endParaRPr/>
          </a:p>
          <a:p>
            <a:pPr marL="457200" lvl="0" indent="-320040" algn="l" rtl="0">
              <a:lnSpc>
                <a:spcPct val="100000"/>
              </a:lnSpc>
              <a:spcBef>
                <a:spcPts val="1000"/>
              </a:spcBef>
              <a:spcAft>
                <a:spcPts val="0"/>
              </a:spcAft>
              <a:buSzPct val="94117"/>
              <a:buChar char="o"/>
            </a:pPr>
            <a:r>
              <a:rPr lang="en-US" i="1"/>
              <a:t>My pharmacist. I’ve had the same pharmacist for over 10 years. She has a lot of knowledge and information, so I can have a conversation with her about medications for me and my family.</a:t>
            </a:r>
            <a:endParaRPr/>
          </a:p>
          <a:p>
            <a:pPr marL="457200" lvl="0" indent="-320040" algn="l" rtl="0">
              <a:lnSpc>
                <a:spcPct val="100000"/>
              </a:lnSpc>
              <a:spcBef>
                <a:spcPts val="1000"/>
              </a:spcBef>
              <a:spcAft>
                <a:spcPts val="0"/>
              </a:spcAft>
              <a:buSzPct val="94117"/>
              <a:buChar char="o"/>
            </a:pPr>
            <a:r>
              <a:rPr lang="en-US" i="1"/>
              <a:t>My doctor prescribes everything, but the pharmacist is the one who will take the time to let me know about the side effects.</a:t>
            </a:r>
            <a:endParaRPr/>
          </a:p>
          <a:p>
            <a:pPr marL="137160" lvl="0" indent="0" algn="l" rtl="0">
              <a:lnSpc>
                <a:spcPct val="100000"/>
              </a:lnSpc>
              <a:spcBef>
                <a:spcPts val="1000"/>
              </a:spcBef>
              <a:spcAft>
                <a:spcPts val="0"/>
              </a:spcAft>
              <a:buSzPct val="94117"/>
              <a:buNone/>
            </a:pPr>
            <a:endParaRPr/>
          </a:p>
        </p:txBody>
      </p:sp>
      <p:sp>
        <p:nvSpPr>
          <p:cNvPr id="132" name="Google Shape;132;p21"/>
          <p:cNvSpPr/>
          <p:nvPr/>
        </p:nvSpPr>
        <p:spPr>
          <a:xfrm>
            <a:off x="217715" y="6231265"/>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SOURCE: de Beaumont</a:t>
            </a:r>
            <a:endParaRPr sz="1400" b="0" i="0" u="none" strike="noStrike" cap="none" dirty="0">
              <a:solidFill>
                <a:srgbClr val="000000"/>
              </a:solidFill>
              <a:latin typeface="Arial"/>
              <a:ea typeface="Arial"/>
              <a:cs typeface="Arial"/>
              <a:sym typeface="Arial"/>
            </a:endParaRPr>
          </a:p>
        </p:txBody>
      </p:sp>
      <p:sp>
        <p:nvSpPr>
          <p:cNvPr id="133" name="Google Shape;133;p21"/>
          <p:cNvSpPr txBox="1">
            <a:spLocks noGrp="1"/>
          </p:cNvSpPr>
          <p:nvPr>
            <p:ph type="ftr" idx="11"/>
          </p:nvPr>
        </p:nvSpPr>
        <p:spPr>
          <a:xfrm>
            <a:off x="7122160" y="6356350"/>
            <a:ext cx="448914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COVID-19 Materials and Messaging </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20CA019E6D83468B49A8C1ACE4E28C" ma:contentTypeVersion="12" ma:contentTypeDescription="Create a new document." ma:contentTypeScope="" ma:versionID="ac6f58f4dff5d52036de37cae6d06f8f">
  <xsd:schema xmlns:xsd="http://www.w3.org/2001/XMLSchema" xmlns:xs="http://www.w3.org/2001/XMLSchema" xmlns:p="http://schemas.microsoft.com/office/2006/metadata/properties" xmlns:ns2="e799f2bb-61d9-4c67-b79c-06381e063e2e" xmlns:ns3="2ceb403e-feb1-4214-b2c0-f8373a89cec3" targetNamespace="http://schemas.microsoft.com/office/2006/metadata/properties" ma:root="true" ma:fieldsID="99cfece2864930e0a3b09ce1d5e91795" ns2:_="" ns3:_="">
    <xsd:import namespace="e799f2bb-61d9-4c67-b79c-06381e063e2e"/>
    <xsd:import namespace="2ceb403e-feb1-4214-b2c0-f8373a89ce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99f2bb-61d9-4c67-b79c-06381e063e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eb403e-feb1-4214-b2c0-f8373a89cec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69482B-5F0E-4D5C-BE38-50A0E3016F2A}">
  <ds:schemaRefs>
    <ds:schemaRef ds:uri="http://schemas.microsoft.com/sharepoint/v3/contenttype/forms"/>
  </ds:schemaRefs>
</ds:datastoreItem>
</file>

<file path=customXml/itemProps2.xml><?xml version="1.0" encoding="utf-8"?>
<ds:datastoreItem xmlns:ds="http://schemas.openxmlformats.org/officeDocument/2006/customXml" ds:itemID="{4A5AE533-668F-453C-9E56-E5CE7D03F4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99f2bb-61d9-4c67-b79c-06381e063e2e"/>
    <ds:schemaRef ds:uri="2ceb403e-feb1-4214-b2c0-f8373a89ce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00E4CF-37CD-4C50-B315-99B2FFC1317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22</TotalTime>
  <Words>3891</Words>
  <Application>Microsoft Macintosh PowerPoint</Application>
  <PresentationFormat>Widescreen</PresentationFormat>
  <Paragraphs>374</Paragraphs>
  <Slides>38</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Century Gothic</vt:lpstr>
      <vt:lpstr>Calibri</vt:lpstr>
      <vt:lpstr>Arial</vt:lpstr>
      <vt:lpstr>NTR</vt:lpstr>
      <vt:lpstr>Courier New</vt:lpstr>
      <vt:lpstr>Office Theme</vt:lpstr>
      <vt:lpstr>COVID-19 Materials and Messaging</vt:lpstr>
      <vt:lpstr>Learning Objectives</vt:lpstr>
      <vt:lpstr>Finding out what the community is saying</vt:lpstr>
      <vt:lpstr>CDC Guide: Understanding your community’s needs regarding COVID-19 vaccines</vt:lpstr>
      <vt:lpstr>Vaccine Insights report: State of Vaccine confidence Reports from the CDC</vt:lpstr>
      <vt:lpstr>Ongoing national surveys</vt:lpstr>
      <vt:lpstr>Vaccine Acceptance Strategies &amp; Messaging</vt:lpstr>
      <vt:lpstr>“Why they decided to get vaccinated”</vt:lpstr>
      <vt:lpstr>“Who they most trust for information about the COVID-19 vaccines”</vt:lpstr>
      <vt:lpstr>Language that Can Improve  Vaccine Acceptance</vt:lpstr>
      <vt:lpstr>Language that Can Improve  Vaccine Acceptance</vt:lpstr>
      <vt:lpstr>Changing  the COVID Conversation: Communications Cheat Sheet</vt:lpstr>
      <vt:lpstr>PowerPoint Presentation</vt:lpstr>
      <vt:lpstr>COVID-19 Vaccine Confidence Project: Reagan-Udall Foundation</vt:lpstr>
      <vt:lpstr>COVID-19 Vaccine Confidence Project: Reagan-Udall Foundation</vt:lpstr>
      <vt:lpstr>COVID-19 Vaccine Confidence Project: Reagan-Udall Foundation</vt:lpstr>
      <vt:lpstr>COVID-19 Vaccine Confidence Project: Reagan-Udall Foundation</vt:lpstr>
      <vt:lpstr>COVID-19 Vaccine Confidence Project: Reagan-Udall Foundation</vt:lpstr>
      <vt:lpstr>Messaging Elements that  Resonate Across Audiences</vt:lpstr>
      <vt:lpstr>Messaging Elements that  Don’t Work</vt:lpstr>
      <vt:lpstr>Vaccine Acceptance Strategies &amp; Messaging: Lessons From the Flu Vaccine (REACH)</vt:lpstr>
      <vt:lpstr>Vaccine Acceptance Strategies &amp; Messaging: Lessons From the Flu Vaccine (2) (REACH) </vt:lpstr>
      <vt:lpstr>Vaccine Acceptance Strategies &amp; Messaging: Lessons From the Flu Vaccine (3)(REACH) </vt:lpstr>
      <vt:lpstr>Using Social Media to Increase Vaccine Acceptance</vt:lpstr>
      <vt:lpstr>Social Media &amp; Vaccine Acceptance</vt:lpstr>
      <vt:lpstr>Communication  Resources</vt:lpstr>
      <vt:lpstr>Use Culturally Appropriate Materials</vt:lpstr>
      <vt:lpstr>Multigenerational Resources</vt:lpstr>
      <vt:lpstr>Vaccinate Your Family Resources</vt:lpstr>
      <vt:lpstr>Use Personal Stories</vt:lpstr>
      <vt:lpstr>CDC’s #HowIRecommend Vaccine Series</vt:lpstr>
      <vt:lpstr>#Call your pediatrician - AAP</vt:lpstr>
      <vt:lpstr>PowerPoint Presentation</vt:lpstr>
      <vt:lpstr>PowerPoint Presentation</vt:lpstr>
      <vt:lpstr>Additional Information/Resources</vt:lpstr>
      <vt:lpstr>Additional Resources</vt:lpstr>
      <vt:lpstr>Additional Resources</vt:lpstr>
      <vt:lpstr>Resources for American Indian  and Alaskan Native Populations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Materials and Messaging</dc:title>
  <dc:creator>Jennifer Shick</dc:creator>
  <cp:lastModifiedBy>Sedia Miatta Beysolow</cp:lastModifiedBy>
  <cp:revision>4</cp:revision>
  <dcterms:created xsi:type="dcterms:W3CDTF">2021-03-23T16:46:51Z</dcterms:created>
  <dcterms:modified xsi:type="dcterms:W3CDTF">2022-03-04T02:26:13Z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0x0101002320CA019E6D83468B49A8C1ACE4E28C</vt:lpwstr>
  </property>
</Properties>
</file>