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4.xml" ContentType="application/vnd.openxmlformats-officedocument.theme+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theme/theme5.xml" ContentType="application/vnd.openxmlformats-officedocument.theme+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theme/theme6.xml" ContentType="application/vnd.openxmlformats-officedocument.theme+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theme/theme7.xml" ContentType="application/vnd.openxmlformats-officedocument.theme+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theme/theme8.xml" ContentType="application/vnd.openxmlformats-officedocument.theme+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688" r:id="rId2"/>
    <p:sldMasterId id="2147483690" r:id="rId3"/>
    <p:sldMasterId id="2147483811" r:id="rId4"/>
    <p:sldMasterId id="2147483824" r:id="rId5"/>
    <p:sldMasterId id="2147483837" r:id="rId6"/>
    <p:sldMasterId id="2147483862" r:id="rId7"/>
    <p:sldMasterId id="2147483878" r:id="rId8"/>
    <p:sldMasterId id="2147483894" r:id="rId9"/>
  </p:sldMasterIdLst>
  <p:notesMasterIdLst>
    <p:notesMasterId r:id="rId28"/>
  </p:notesMasterIdLst>
  <p:handoutMasterIdLst>
    <p:handoutMasterId r:id="rId29"/>
  </p:handoutMasterIdLst>
  <p:sldIdLst>
    <p:sldId id="470" r:id="rId10"/>
    <p:sldId id="523" r:id="rId11"/>
    <p:sldId id="484" r:id="rId12"/>
    <p:sldId id="520" r:id="rId13"/>
    <p:sldId id="513" r:id="rId14"/>
    <p:sldId id="510" r:id="rId15"/>
    <p:sldId id="480" r:id="rId16"/>
    <p:sldId id="476" r:id="rId17"/>
    <p:sldId id="478" r:id="rId18"/>
    <p:sldId id="521" r:id="rId19"/>
    <p:sldId id="453" r:id="rId20"/>
    <p:sldId id="472" r:id="rId21"/>
    <p:sldId id="473" r:id="rId22"/>
    <p:sldId id="522" r:id="rId23"/>
    <p:sldId id="474" r:id="rId24"/>
    <p:sldId id="512" r:id="rId25"/>
    <p:sldId id="475" r:id="rId26"/>
    <p:sldId id="508" r:id="rId2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DC User" initials="C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FBA7"/>
    <a:srgbClr val="81F381"/>
    <a:srgbClr val="01AF09"/>
    <a:srgbClr val="E5FDD7"/>
    <a:srgbClr val="007E39"/>
    <a:srgbClr val="004620"/>
    <a:srgbClr val="009242"/>
    <a:srgbClr val="00A44A"/>
    <a:srgbClr val="00EE6C"/>
    <a:srgbClr val="73F1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38" autoAdjust="0"/>
    <p:restoredTop sz="75176" autoAdjust="0"/>
  </p:normalViewPr>
  <p:slideViewPr>
    <p:cSldViewPr>
      <p:cViewPr>
        <p:scale>
          <a:sx n="75" d="100"/>
          <a:sy n="75" d="100"/>
        </p:scale>
        <p:origin x="-1224"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 Type="http://schemas.openxmlformats.org/officeDocument/2006/relationships/slideMaster" Target="slideMasters/slideMaster3.xml"/><Relationship Id="rId21" Type="http://schemas.openxmlformats.org/officeDocument/2006/relationships/slide" Target="slides/slide12.xml"/><Relationship Id="rId34" Type="http://schemas.openxmlformats.org/officeDocument/2006/relationships/tableStyles" Target="tableStyles.xml"/><Relationship Id="rId7" Type="http://schemas.openxmlformats.org/officeDocument/2006/relationships/slideMaster" Target="slideMasters/slideMaster7.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notesMaster" Target="notesMasters/notesMaster1.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1.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613C6A7C-C029-4A37-B4DF-569C3DD0A1FD}" type="datetimeFigureOut">
              <a:rPr lang="en-US" smtClean="0"/>
              <a:pPr/>
              <a:t>5/30/2014</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02BE2CCB-C72F-4BBD-8F43-897C9CB0C3BD}" type="slidenum">
              <a:rPr lang="en-US" smtClean="0"/>
              <a:pPr/>
              <a:t>‹#›</a:t>
            </a:fld>
            <a:endParaRPr lang="en-US" dirty="0"/>
          </a:p>
        </p:txBody>
      </p:sp>
    </p:spTree>
    <p:extLst>
      <p:ext uri="{BB962C8B-B14F-4D97-AF65-F5344CB8AC3E}">
        <p14:creationId xmlns:p14="http://schemas.microsoft.com/office/powerpoint/2010/main" val="41437624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263F41AF-C38B-4FE7-AFCC-D1098C3D998A}" type="datetimeFigureOut">
              <a:rPr lang="en-US" smtClean="0"/>
              <a:pPr/>
              <a:t>5/30/2014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7CF8BFF3-11C4-4115-B3E6-19084BC5B769}" type="slidenum">
              <a:rPr lang="en-US" smtClean="0"/>
              <a:pPr/>
              <a:t>‹#›</a:t>
            </a:fld>
            <a:endParaRPr lang="en-US" dirty="0"/>
          </a:p>
        </p:txBody>
      </p:sp>
    </p:spTree>
    <p:extLst>
      <p:ext uri="{BB962C8B-B14F-4D97-AF65-F5344CB8AC3E}">
        <p14:creationId xmlns:p14="http://schemas.microsoft.com/office/powerpoint/2010/main" val="25376264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F8BFF3-11C4-4115-B3E6-19084BC5B769}" type="slidenum">
              <a:rPr lang="en-US" smtClean="0"/>
              <a:pPr/>
              <a:t>1</a:t>
            </a:fld>
            <a:endParaRPr lang="en-US" dirty="0"/>
          </a:p>
        </p:txBody>
      </p:sp>
    </p:spTree>
    <p:extLst>
      <p:ext uri="{BB962C8B-B14F-4D97-AF65-F5344CB8AC3E}">
        <p14:creationId xmlns:p14="http://schemas.microsoft.com/office/powerpoint/2010/main" val="38344848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Clr>
                <a:schemeClr val="tx1"/>
              </a:buClr>
              <a:buSzPct val="100000"/>
              <a:buFont typeface="Wingdings" panose="05000000000000000000" pitchFamily="2" charset="2"/>
              <a:buNone/>
            </a:pPr>
            <a:r>
              <a:rPr lang="en-US" sz="1200" dirty="0" smtClean="0">
                <a:solidFill>
                  <a:schemeClr val="bg2">
                    <a:lumMod val="50000"/>
                  </a:schemeClr>
                </a:solidFill>
                <a:latin typeface="Arial" panose="020B0604020202020204" pitchFamily="34" charset="0"/>
                <a:cs typeface="Arial" panose="020B0604020202020204" pitchFamily="34" charset="0"/>
              </a:rPr>
              <a:t>This</a:t>
            </a:r>
            <a:r>
              <a:rPr lang="en-US" sz="1200" baseline="0" dirty="0" smtClean="0">
                <a:solidFill>
                  <a:schemeClr val="bg2">
                    <a:lumMod val="50000"/>
                  </a:schemeClr>
                </a:solidFill>
                <a:latin typeface="Arial" panose="020B0604020202020204" pitchFamily="34" charset="0"/>
                <a:cs typeface="Arial" panose="020B0604020202020204" pitchFamily="34" charset="0"/>
              </a:rPr>
              <a:t> table breaks down the number of programs that actually purchased each vaccine type, with the most programs purchasing Hepatitis A &amp; B, </a:t>
            </a:r>
            <a:r>
              <a:rPr lang="en-US" sz="1200" baseline="0" dirty="0" err="1" smtClean="0">
                <a:solidFill>
                  <a:schemeClr val="bg2">
                    <a:lumMod val="50000"/>
                  </a:schemeClr>
                </a:solidFill>
                <a:latin typeface="Arial" panose="020B0604020202020204" pitchFamily="34" charset="0"/>
                <a:cs typeface="Arial" panose="020B0604020202020204" pitchFamily="34" charset="0"/>
              </a:rPr>
              <a:t>Tdap</a:t>
            </a:r>
            <a:r>
              <a:rPr lang="en-US" sz="1200" baseline="0" dirty="0" smtClean="0">
                <a:solidFill>
                  <a:schemeClr val="bg2">
                    <a:lumMod val="50000"/>
                  </a:schemeClr>
                </a:solidFill>
                <a:latin typeface="Arial" panose="020B0604020202020204" pitchFamily="34" charset="0"/>
                <a:cs typeface="Arial" panose="020B0604020202020204" pitchFamily="34" charset="0"/>
              </a:rPr>
              <a:t>, PPSV 23, MMR, and Influenza vaccines.</a:t>
            </a:r>
          </a:p>
          <a:p>
            <a:pPr marL="0" lvl="0" indent="0">
              <a:buClr>
                <a:schemeClr val="tx1"/>
              </a:buClr>
              <a:buSzPct val="100000"/>
              <a:buFont typeface="Wingdings" panose="05000000000000000000" pitchFamily="2" charset="2"/>
              <a:buNone/>
            </a:pPr>
            <a:endParaRPr lang="en-US" sz="1200" baseline="0" dirty="0" smtClean="0">
              <a:solidFill>
                <a:schemeClr val="bg2">
                  <a:lumMod val="50000"/>
                </a:schemeClr>
              </a:solidFill>
              <a:latin typeface="Arial" panose="020B0604020202020204" pitchFamily="34" charset="0"/>
              <a:cs typeface="Arial" panose="020B0604020202020204" pitchFamily="34" charset="0"/>
            </a:endParaRPr>
          </a:p>
          <a:p>
            <a:pPr marL="0" lvl="0" indent="0">
              <a:buClr>
                <a:schemeClr val="tx1"/>
              </a:buClr>
              <a:buSzPct val="100000"/>
              <a:buFont typeface="Wingdings" panose="05000000000000000000" pitchFamily="2" charset="2"/>
              <a:buNone/>
            </a:pPr>
            <a:r>
              <a:rPr lang="en-US" sz="1200" baseline="0" dirty="0" smtClean="0">
                <a:solidFill>
                  <a:schemeClr val="bg2">
                    <a:lumMod val="50000"/>
                  </a:schemeClr>
                </a:solidFill>
                <a:latin typeface="Arial" panose="020B0604020202020204" pitchFamily="34" charset="0"/>
                <a:cs typeface="Arial" panose="020B0604020202020204" pitchFamily="34" charset="0"/>
              </a:rPr>
              <a:t>Again, these vaccine purchases are a combination of the use of Section 317 vaccine purchase funds and state or local funds.</a:t>
            </a:r>
            <a:endParaRPr lang="en-US" sz="1200" dirty="0" smtClean="0">
              <a:solidFill>
                <a:schemeClr val="bg2">
                  <a:lumMod val="50000"/>
                </a:schemeClr>
              </a:solidFill>
              <a:latin typeface="Arial" panose="020B0604020202020204" pitchFamily="34" charset="0"/>
              <a:cs typeface="Arial" panose="020B0604020202020204" pitchFamily="34" charset="0"/>
            </a:endParaRPr>
          </a:p>
          <a:p>
            <a:endParaRPr lang="en-US" dirty="0"/>
          </a:p>
        </p:txBody>
      </p:sp>
      <p:sp>
        <p:nvSpPr>
          <p:cNvPr id="4" name="Slide Number Placeholder 3"/>
          <p:cNvSpPr>
            <a:spLocks noGrp="1"/>
          </p:cNvSpPr>
          <p:nvPr>
            <p:ph type="sldNum" sz="quarter" idx="10"/>
          </p:nvPr>
        </p:nvSpPr>
        <p:spPr/>
        <p:txBody>
          <a:bodyPr/>
          <a:lstStyle/>
          <a:p>
            <a:fld id="{7CF8BFF3-11C4-4115-B3E6-19084BC5B769}" type="slidenum">
              <a:rPr lang="en-US" smtClean="0"/>
              <a:pPr/>
              <a:t>10</a:t>
            </a:fld>
            <a:endParaRPr lang="en-US" dirty="0"/>
          </a:p>
        </p:txBody>
      </p:sp>
    </p:spTree>
    <p:extLst>
      <p:ext uri="{BB962C8B-B14F-4D97-AF65-F5344CB8AC3E}">
        <p14:creationId xmlns:p14="http://schemas.microsoft.com/office/powerpoint/2010/main" val="13159453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solidFill>
                  <a:schemeClr val="bg2">
                    <a:lumMod val="50000"/>
                  </a:schemeClr>
                </a:solidFill>
                <a:latin typeface="Arial" panose="020B0604020202020204" pitchFamily="34" charset="0"/>
                <a:cs typeface="Arial" panose="020B0604020202020204" pitchFamily="34" charset="0"/>
              </a:rPr>
              <a:t>Some of the main provider groups</a:t>
            </a:r>
            <a:r>
              <a:rPr lang="en-US" sz="1200" baseline="0" dirty="0" smtClean="0">
                <a:solidFill>
                  <a:schemeClr val="bg2">
                    <a:lumMod val="50000"/>
                  </a:schemeClr>
                </a:solidFill>
                <a:latin typeface="Arial" panose="020B0604020202020204" pitchFamily="34" charset="0"/>
                <a:cs typeface="Arial" panose="020B0604020202020204" pitchFamily="34" charset="0"/>
              </a:rPr>
              <a:t> that received  the vaccines purchased in the in the programs are local health departments, STD clinics, long-term care facilities, school located vaccine clinics, and “other providers”; which were mostly identified as Tribal Medical Facilities.</a:t>
            </a:r>
            <a:endParaRPr lang="en-US" sz="1200" dirty="0">
              <a:solidFill>
                <a:schemeClr val="bg2">
                  <a:lumMod val="50000"/>
                </a:schemeClr>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7CF8BFF3-11C4-4115-B3E6-19084BC5B769}" type="slidenum">
              <a:rPr lang="en-US" smtClean="0"/>
              <a:pPr/>
              <a:t>11</a:t>
            </a:fld>
            <a:endParaRPr lang="en-US" dirty="0"/>
          </a:p>
        </p:txBody>
      </p:sp>
    </p:spTree>
    <p:extLst>
      <p:ext uri="{BB962C8B-B14F-4D97-AF65-F5344CB8AC3E}">
        <p14:creationId xmlns:p14="http://schemas.microsoft.com/office/powerpoint/2010/main" val="28272529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solidFill>
                  <a:schemeClr val="bg2">
                    <a:lumMod val="50000"/>
                  </a:schemeClr>
                </a:solidFill>
                <a:latin typeface="Arial" panose="020B0604020202020204" pitchFamily="34" charset="0"/>
                <a:cs typeface="Arial" panose="020B0604020202020204" pitchFamily="34" charset="0"/>
              </a:rPr>
              <a:t>A</a:t>
            </a:r>
            <a:r>
              <a:rPr lang="en-US" sz="1200" baseline="0" dirty="0" smtClean="0">
                <a:solidFill>
                  <a:schemeClr val="bg2">
                    <a:lumMod val="50000"/>
                  </a:schemeClr>
                </a:solidFill>
                <a:latin typeface="Arial" panose="020B0604020202020204" pitchFamily="34" charset="0"/>
                <a:cs typeface="Arial" panose="020B0604020202020204" pitchFamily="34" charset="0"/>
              </a:rPr>
              <a:t> number of the programs collaborated with pharmacies, community vaccinators, and other partners.</a:t>
            </a:r>
          </a:p>
          <a:p>
            <a:endParaRPr lang="en-US" sz="1200" baseline="0" dirty="0" smtClean="0">
              <a:solidFill>
                <a:schemeClr val="bg2">
                  <a:lumMod val="50000"/>
                </a:schemeClr>
              </a:solidFill>
              <a:latin typeface="Arial" panose="020B0604020202020204" pitchFamily="34" charset="0"/>
              <a:cs typeface="Arial" panose="020B0604020202020204" pitchFamily="34" charset="0"/>
            </a:endParaRPr>
          </a:p>
          <a:p>
            <a:r>
              <a:rPr lang="en-US" sz="1200" baseline="0" dirty="0" smtClean="0">
                <a:solidFill>
                  <a:schemeClr val="bg2">
                    <a:lumMod val="50000"/>
                  </a:schemeClr>
                </a:solidFill>
                <a:latin typeface="Arial" panose="020B0604020202020204" pitchFamily="34" charset="0"/>
                <a:cs typeface="Arial" panose="020B0604020202020204" pitchFamily="34" charset="0"/>
              </a:rPr>
              <a:t>80% of the 56 programs reported that they collaborated with pharmacies and/or community vaccinators in their jurisdiction</a:t>
            </a:r>
          </a:p>
          <a:p>
            <a:r>
              <a:rPr lang="en-US" sz="1200" baseline="0" dirty="0" smtClean="0">
                <a:solidFill>
                  <a:schemeClr val="bg2">
                    <a:lumMod val="50000"/>
                  </a:schemeClr>
                </a:solidFill>
                <a:latin typeface="Arial" panose="020B0604020202020204" pitchFamily="34" charset="0"/>
                <a:cs typeface="Arial" panose="020B0604020202020204" pitchFamily="34" charset="0"/>
              </a:rPr>
              <a:t>27% of the programs noted that pharmacists in their jurisdictions were included as VFC providers</a:t>
            </a:r>
          </a:p>
          <a:p>
            <a:endParaRPr lang="en-US" sz="1200" baseline="0" dirty="0" smtClean="0">
              <a:solidFill>
                <a:schemeClr val="bg2">
                  <a:lumMod val="50000"/>
                </a:schemeClr>
              </a:solidFill>
              <a:latin typeface="Arial" panose="020B0604020202020204" pitchFamily="34" charset="0"/>
              <a:cs typeface="Arial" panose="020B0604020202020204" pitchFamily="34" charset="0"/>
            </a:endParaRPr>
          </a:p>
          <a:p>
            <a:r>
              <a:rPr lang="en-US" sz="1200" baseline="0" dirty="0" smtClean="0">
                <a:solidFill>
                  <a:schemeClr val="bg2">
                    <a:lumMod val="50000"/>
                  </a:schemeClr>
                </a:solidFill>
                <a:latin typeface="Arial" panose="020B0604020202020204" pitchFamily="34" charset="0"/>
                <a:cs typeface="Arial" panose="020B0604020202020204" pitchFamily="34" charset="0"/>
              </a:rPr>
              <a:t>Other partners that the programs collaborated with were BRFSS, diabetes control programs, asthma control programs, and heart disease and stroke prevention programs.</a:t>
            </a:r>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7CF8BFF3-11C4-4115-B3E6-19084BC5B769}" type="slidenum">
              <a:rPr lang="en-US" smtClean="0"/>
              <a:pPr/>
              <a:t>12</a:t>
            </a:fld>
            <a:endParaRPr lang="en-US" dirty="0"/>
          </a:p>
        </p:txBody>
      </p:sp>
    </p:spTree>
    <p:extLst>
      <p:ext uri="{BB962C8B-B14F-4D97-AF65-F5344CB8AC3E}">
        <p14:creationId xmlns:p14="http://schemas.microsoft.com/office/powerpoint/2010/main" val="33550410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r>
              <a:rPr lang="en-US" sz="1200" dirty="0" smtClean="0">
                <a:solidFill>
                  <a:schemeClr val="bg2">
                    <a:lumMod val="50000"/>
                  </a:schemeClr>
                </a:solidFill>
                <a:latin typeface="Arial" panose="020B0604020202020204" pitchFamily="34" charset="0"/>
                <a:cs typeface="Arial" panose="020B0604020202020204" pitchFamily="34" charset="0"/>
              </a:rPr>
              <a:t>We</a:t>
            </a:r>
            <a:r>
              <a:rPr lang="en-US" sz="1200" baseline="0" dirty="0" smtClean="0">
                <a:solidFill>
                  <a:schemeClr val="bg2">
                    <a:lumMod val="50000"/>
                  </a:schemeClr>
                </a:solidFill>
                <a:latin typeface="Arial" panose="020B0604020202020204" pitchFamily="34" charset="0"/>
                <a:cs typeface="Arial" panose="020B0604020202020204" pitchFamily="34" charset="0"/>
              </a:rPr>
              <a:t> also assessed systems that could be implemented to increase assessment and offer of vaccines to adults in a clinical setting; specifically developing, implementing or promoting the use of standing orders, patient reminders and provider reminders.</a:t>
            </a:r>
            <a:endParaRPr lang="en-US" sz="1200" dirty="0" smtClean="0">
              <a:solidFill>
                <a:schemeClr val="bg2">
                  <a:lumMod val="50000"/>
                </a:schemeClr>
              </a:solidFill>
              <a:latin typeface="Arial" panose="020B0604020202020204" pitchFamily="34" charset="0"/>
              <a:cs typeface="Arial" panose="020B0604020202020204" pitchFamily="34" charset="0"/>
            </a:endParaRPr>
          </a:p>
          <a:p>
            <a:pPr marL="285750" indent="-285750"/>
            <a:endParaRPr lang="en-US" sz="1200" dirty="0" smtClean="0">
              <a:solidFill>
                <a:schemeClr val="bg2">
                  <a:lumMod val="50000"/>
                </a:schemeClr>
              </a:solidFill>
              <a:latin typeface="Arial" panose="020B0604020202020204" pitchFamily="34" charset="0"/>
              <a:cs typeface="Arial" panose="020B0604020202020204" pitchFamily="34" charset="0"/>
            </a:endParaRPr>
          </a:p>
          <a:p>
            <a:pPr marL="285750" indent="-285750"/>
            <a:r>
              <a:rPr lang="en-US" sz="1200" dirty="0" smtClean="0">
                <a:solidFill>
                  <a:schemeClr val="bg2">
                    <a:lumMod val="50000"/>
                  </a:schemeClr>
                </a:solidFill>
                <a:latin typeface="Arial" panose="020B0604020202020204" pitchFamily="34" charset="0"/>
                <a:cs typeface="Arial" panose="020B0604020202020204" pitchFamily="34" charset="0"/>
              </a:rPr>
              <a:t>63%</a:t>
            </a:r>
            <a:r>
              <a:rPr lang="en-US" sz="1200" baseline="0" dirty="0" smtClean="0">
                <a:solidFill>
                  <a:schemeClr val="bg2">
                    <a:lumMod val="50000"/>
                  </a:schemeClr>
                </a:solidFill>
                <a:latin typeface="Arial" panose="020B0604020202020204" pitchFamily="34" charset="0"/>
                <a:cs typeface="Arial" panose="020B0604020202020204" pitchFamily="34" charset="0"/>
              </a:rPr>
              <a:t> of the </a:t>
            </a:r>
            <a:r>
              <a:rPr lang="en-US" sz="1200" dirty="0" smtClean="0">
                <a:solidFill>
                  <a:schemeClr val="bg2">
                    <a:lumMod val="50000"/>
                  </a:schemeClr>
                </a:solidFill>
                <a:latin typeface="Arial" panose="020B0604020202020204" pitchFamily="34" charset="0"/>
                <a:cs typeface="Arial" panose="020B0604020202020204" pitchFamily="34" charset="0"/>
              </a:rPr>
              <a:t>56 responding immunization programs worked to develop, implement or promote the use of standing orders in adult clinical settings</a:t>
            </a:r>
          </a:p>
          <a:p>
            <a:pPr lvl="1"/>
            <a:endParaRPr lang="en-US" sz="1200" dirty="0" smtClean="0">
              <a:solidFill>
                <a:schemeClr val="bg2">
                  <a:lumMod val="50000"/>
                </a:schemeClr>
              </a:solidFill>
              <a:latin typeface="Arial" panose="020B0604020202020204" pitchFamily="34" charset="0"/>
              <a:cs typeface="Arial" panose="020B0604020202020204" pitchFamily="34" charset="0"/>
            </a:endParaRPr>
          </a:p>
          <a:p>
            <a:pPr marL="285750" indent="-285750"/>
            <a:r>
              <a:rPr lang="en-US" sz="1200" dirty="0" smtClean="0">
                <a:solidFill>
                  <a:schemeClr val="bg2">
                    <a:lumMod val="50000"/>
                  </a:schemeClr>
                </a:solidFill>
                <a:latin typeface="Arial" panose="020B0604020202020204" pitchFamily="34" charset="0"/>
                <a:cs typeface="Arial" panose="020B0604020202020204" pitchFamily="34" charset="0"/>
              </a:rPr>
              <a:t>45% for patient reminders</a:t>
            </a:r>
          </a:p>
          <a:p>
            <a:pPr lvl="1"/>
            <a:endParaRPr lang="en-US" sz="1200" dirty="0" smtClean="0">
              <a:solidFill>
                <a:schemeClr val="bg2">
                  <a:lumMod val="50000"/>
                </a:schemeClr>
              </a:solidFill>
              <a:latin typeface="Arial" panose="020B0604020202020204" pitchFamily="34" charset="0"/>
              <a:cs typeface="Arial" panose="020B0604020202020204" pitchFamily="34" charset="0"/>
            </a:endParaRPr>
          </a:p>
          <a:p>
            <a:pPr marL="285750" indent="-285750"/>
            <a:r>
              <a:rPr lang="en-US" sz="1200" dirty="0" smtClean="0">
                <a:solidFill>
                  <a:schemeClr val="bg2">
                    <a:lumMod val="50000"/>
                  </a:schemeClr>
                </a:solidFill>
                <a:latin typeface="Arial" panose="020B0604020202020204" pitchFamily="34" charset="0"/>
                <a:cs typeface="Arial" panose="020B0604020202020204" pitchFamily="34" charset="0"/>
              </a:rPr>
              <a:t>27% for provider reminders in adult clinical settings</a:t>
            </a:r>
          </a:p>
          <a:p>
            <a:endParaRPr lang="en-US" dirty="0"/>
          </a:p>
        </p:txBody>
      </p:sp>
      <p:sp>
        <p:nvSpPr>
          <p:cNvPr id="4" name="Slide Number Placeholder 3"/>
          <p:cNvSpPr>
            <a:spLocks noGrp="1"/>
          </p:cNvSpPr>
          <p:nvPr>
            <p:ph type="sldNum" sz="quarter" idx="10"/>
          </p:nvPr>
        </p:nvSpPr>
        <p:spPr/>
        <p:txBody>
          <a:bodyPr/>
          <a:lstStyle/>
          <a:p>
            <a:fld id="{7CF8BFF3-11C4-4115-B3E6-19084BC5B769}" type="slidenum">
              <a:rPr lang="en-US" smtClean="0"/>
              <a:pPr/>
              <a:t>13</a:t>
            </a:fld>
            <a:endParaRPr lang="en-US" dirty="0"/>
          </a:p>
        </p:txBody>
      </p:sp>
    </p:spTree>
    <p:extLst>
      <p:ext uri="{BB962C8B-B14F-4D97-AF65-F5344CB8AC3E}">
        <p14:creationId xmlns:p14="http://schemas.microsoft.com/office/powerpoint/2010/main" val="25323024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solidFill>
                  <a:schemeClr val="bg2">
                    <a:lumMod val="50000"/>
                  </a:schemeClr>
                </a:solidFill>
                <a:latin typeface="Arial" panose="020B0604020202020204" pitchFamily="34" charset="0"/>
                <a:cs typeface="Arial" panose="020B0604020202020204" pitchFamily="34" charset="0"/>
              </a:rPr>
              <a:t>The limitations of the</a:t>
            </a:r>
            <a:r>
              <a:rPr lang="en-US" sz="1200" baseline="0" dirty="0" smtClean="0">
                <a:solidFill>
                  <a:schemeClr val="bg2">
                    <a:lumMod val="50000"/>
                  </a:schemeClr>
                </a:solidFill>
                <a:latin typeface="Arial" panose="020B0604020202020204" pitchFamily="34" charset="0"/>
                <a:cs typeface="Arial" panose="020B0604020202020204" pitchFamily="34" charset="0"/>
              </a:rPr>
              <a:t> analysis is that any additional program activities outside the scope of this assessment may have not been captured.</a:t>
            </a:r>
            <a:r>
              <a:rPr lang="en-US" sz="1200" baseline="0" dirty="0">
                <a:solidFill>
                  <a:schemeClr val="bg2">
                    <a:lumMod val="50000"/>
                  </a:schemeClr>
                </a:solidFill>
                <a:latin typeface="Arial" panose="020B0604020202020204" pitchFamily="34" charset="0"/>
                <a:cs typeface="Arial" panose="020B0604020202020204" pitchFamily="34" charset="0"/>
              </a:rPr>
              <a:t> </a:t>
            </a:r>
            <a:r>
              <a:rPr lang="en-US" sz="1200" baseline="0" dirty="0" smtClean="0">
                <a:solidFill>
                  <a:schemeClr val="bg2">
                    <a:lumMod val="50000"/>
                  </a:schemeClr>
                </a:solidFill>
                <a:latin typeface="Arial" panose="020B0604020202020204" pitchFamily="34" charset="0"/>
                <a:cs typeface="Arial" panose="020B0604020202020204" pitchFamily="34" charset="0"/>
              </a:rPr>
              <a:t>And only activities performed in 2012 are being reported here as this was the most recent data available.  So, the CDC is currently in the collection phase of 2013 Program Annual Progress Assessment data and we will be able to provide an update and more trend data in the future.</a:t>
            </a:r>
          </a:p>
        </p:txBody>
      </p:sp>
      <p:sp>
        <p:nvSpPr>
          <p:cNvPr id="4" name="Slide Number Placeholder 3"/>
          <p:cNvSpPr>
            <a:spLocks noGrp="1"/>
          </p:cNvSpPr>
          <p:nvPr>
            <p:ph type="sldNum" sz="quarter" idx="10"/>
          </p:nvPr>
        </p:nvSpPr>
        <p:spPr/>
        <p:txBody>
          <a:bodyPr/>
          <a:lstStyle/>
          <a:p>
            <a:fld id="{7CF8BFF3-11C4-4115-B3E6-19084BC5B769}" type="slidenum">
              <a:rPr lang="en-US" smtClean="0"/>
              <a:pPr/>
              <a:t>14</a:t>
            </a:fld>
            <a:endParaRPr lang="en-US" dirty="0"/>
          </a:p>
        </p:txBody>
      </p:sp>
    </p:spTree>
    <p:extLst>
      <p:ext uri="{BB962C8B-B14F-4D97-AF65-F5344CB8AC3E}">
        <p14:creationId xmlns:p14="http://schemas.microsoft.com/office/powerpoint/2010/main" val="14568098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solidFill>
                  <a:schemeClr val="bg2">
                    <a:lumMod val="50000"/>
                  </a:schemeClr>
                </a:solidFill>
                <a:latin typeface="Arial" panose="020B0604020202020204" pitchFamily="34" charset="0"/>
                <a:cs typeface="Arial" panose="020B0604020202020204" pitchFamily="34" charset="0"/>
              </a:rPr>
              <a:t>The</a:t>
            </a:r>
            <a:r>
              <a:rPr lang="en-US" sz="1200" baseline="0" dirty="0" smtClean="0">
                <a:solidFill>
                  <a:schemeClr val="bg2">
                    <a:lumMod val="50000"/>
                  </a:schemeClr>
                </a:solidFill>
                <a:latin typeface="Arial" panose="020B0604020202020204" pitchFamily="34" charset="0"/>
                <a:cs typeface="Arial" panose="020B0604020202020204" pitchFamily="34" charset="0"/>
              </a:rPr>
              <a:t> Immunization Program Annual Progress Assessment gives us a snapshot of adult immunization activities among the funded city and state immunization programs.</a:t>
            </a:r>
          </a:p>
          <a:p>
            <a:endParaRPr lang="en-US" sz="1200" baseline="0" dirty="0" smtClean="0">
              <a:solidFill>
                <a:schemeClr val="bg2">
                  <a:lumMod val="50000"/>
                </a:schemeClr>
              </a:solidFill>
              <a:latin typeface="Arial" panose="020B0604020202020204" pitchFamily="34" charset="0"/>
              <a:cs typeface="Arial" panose="020B0604020202020204" pitchFamily="34" charset="0"/>
            </a:endParaRPr>
          </a:p>
          <a:p>
            <a:r>
              <a:rPr lang="en-US" sz="1200" baseline="0" dirty="0" smtClean="0">
                <a:solidFill>
                  <a:schemeClr val="bg2">
                    <a:lumMod val="50000"/>
                  </a:schemeClr>
                </a:solidFill>
                <a:latin typeface="Arial" panose="020B0604020202020204" pitchFamily="34" charset="0"/>
                <a:cs typeface="Arial" panose="020B0604020202020204" pitchFamily="34" charset="0"/>
              </a:rPr>
              <a:t>We noted the differences among the programs as to how their resources were applied, amount of time spent on adult immunization activities, percent of funds allocated to purchase vaccines for adults, types of vaccines purchased for adults, work with coalitions to address adult immunization issues, and collaborations with partners.  </a:t>
            </a:r>
          </a:p>
          <a:p>
            <a:endParaRPr lang="en-US" sz="1200" baseline="0" dirty="0" smtClean="0">
              <a:solidFill>
                <a:schemeClr val="bg2">
                  <a:lumMod val="50000"/>
                </a:schemeClr>
              </a:solidFill>
              <a:latin typeface="Arial" panose="020B0604020202020204" pitchFamily="34" charset="0"/>
              <a:cs typeface="Arial" panose="020B0604020202020204" pitchFamily="34" charset="0"/>
            </a:endParaRPr>
          </a:p>
          <a:p>
            <a:r>
              <a:rPr lang="en-US" sz="1200" baseline="0" dirty="0" smtClean="0">
                <a:solidFill>
                  <a:schemeClr val="bg2">
                    <a:lumMod val="50000"/>
                  </a:schemeClr>
                </a:solidFill>
                <a:latin typeface="Arial" panose="020B0604020202020204" pitchFamily="34" charset="0"/>
                <a:cs typeface="Arial" panose="020B0604020202020204" pitchFamily="34" charset="0"/>
              </a:rPr>
              <a:t>It is also important to note that although a number of programs do not use Section 317 vaccine purchase funds for adult immunizations, they are still making the effort to supply at least some vaccines for adults in their jurisdiction using other funding sources.</a:t>
            </a:r>
            <a:endParaRPr lang="en-US" sz="1200" dirty="0">
              <a:solidFill>
                <a:schemeClr val="bg2">
                  <a:lumMod val="50000"/>
                </a:schemeClr>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7CF8BFF3-11C4-4115-B3E6-19084BC5B769}" type="slidenum">
              <a:rPr lang="en-US" smtClean="0"/>
              <a:pPr/>
              <a:t>15</a:t>
            </a:fld>
            <a:endParaRPr lang="en-US" dirty="0"/>
          </a:p>
        </p:txBody>
      </p:sp>
    </p:spTree>
    <p:extLst>
      <p:ext uri="{BB962C8B-B14F-4D97-AF65-F5344CB8AC3E}">
        <p14:creationId xmlns:p14="http://schemas.microsoft.com/office/powerpoint/2010/main" val="37014654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solidFill>
                  <a:schemeClr val="bg2">
                    <a:lumMod val="50000"/>
                  </a:schemeClr>
                </a:solidFill>
                <a:latin typeface="Arial" panose="020B0604020202020204" pitchFamily="34" charset="0"/>
                <a:cs typeface="Arial" panose="020B0604020202020204" pitchFamily="34" charset="0"/>
              </a:rPr>
              <a:t>One of the most important parts of increasing adult immunization rates in</a:t>
            </a:r>
            <a:r>
              <a:rPr lang="en-US" sz="1200" baseline="0" dirty="0" smtClean="0">
                <a:solidFill>
                  <a:schemeClr val="bg2">
                    <a:lumMod val="50000"/>
                  </a:schemeClr>
                </a:solidFill>
                <a:latin typeface="Arial" panose="020B0604020202020204" pitchFamily="34" charset="0"/>
                <a:cs typeface="Arial" panose="020B0604020202020204" pitchFamily="34" charset="0"/>
              </a:rPr>
              <a:t> the jurisdictions is through collaborations between the immunization programs and healthcare partners.  Increasing collaborations between the health departments and partners in public health and adult vaccination settings can assist in extending adult immunization efforts.</a:t>
            </a:r>
          </a:p>
          <a:p>
            <a:endParaRPr lang="en-US" sz="1200" baseline="0" dirty="0" smtClean="0">
              <a:solidFill>
                <a:schemeClr val="bg2">
                  <a:lumMod val="50000"/>
                </a:schemeClr>
              </a:solidFill>
              <a:latin typeface="Arial" panose="020B0604020202020204" pitchFamily="34" charset="0"/>
              <a:cs typeface="Arial" panose="020B0604020202020204" pitchFamily="34" charset="0"/>
            </a:endParaRPr>
          </a:p>
          <a:p>
            <a:r>
              <a:rPr lang="en-US" sz="1200" baseline="0" dirty="0" smtClean="0">
                <a:solidFill>
                  <a:schemeClr val="bg2">
                    <a:lumMod val="50000"/>
                  </a:schemeClr>
                </a:solidFill>
                <a:latin typeface="Arial" panose="020B0604020202020204" pitchFamily="34" charset="0"/>
                <a:cs typeface="Arial" panose="020B0604020202020204" pitchFamily="34" charset="0"/>
              </a:rPr>
              <a:t>Also, program support of evidence-based strategies to increase adult immunization rates, like implementing standing orders, patient and provider recalls, and reporting to the registries will make the most lasting impact.</a:t>
            </a:r>
            <a:endParaRPr lang="en-US" sz="1200" dirty="0">
              <a:solidFill>
                <a:schemeClr val="bg2">
                  <a:lumMod val="50000"/>
                </a:schemeClr>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7CF8BFF3-11C4-4115-B3E6-19084BC5B769}" type="slidenum">
              <a:rPr lang="en-US" smtClean="0"/>
              <a:pPr/>
              <a:t>16</a:t>
            </a:fld>
            <a:endParaRPr lang="en-US" dirty="0"/>
          </a:p>
        </p:txBody>
      </p:sp>
    </p:spTree>
    <p:extLst>
      <p:ext uri="{BB962C8B-B14F-4D97-AF65-F5344CB8AC3E}">
        <p14:creationId xmlns:p14="http://schemas.microsoft.com/office/powerpoint/2010/main" val="37011163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80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smtClean="0"/>
          </a:p>
        </p:txBody>
      </p:sp>
      <p:sp>
        <p:nvSpPr>
          <p:cNvPr id="4" name="Slide Number Placeholder 3"/>
          <p:cNvSpPr>
            <a:spLocks noGrp="1"/>
          </p:cNvSpPr>
          <p:nvPr>
            <p:ph type="sldNum" sz="quarter" idx="5"/>
          </p:nvPr>
        </p:nvSpPr>
        <p:spPr/>
        <p:txBody>
          <a:bodyPr/>
          <a:lstStyle/>
          <a:p>
            <a:pPr>
              <a:defRPr/>
            </a:pPr>
            <a:fld id="{EC238DD3-82DE-4C75-AA8E-89D2C7CA197B}" type="slidenum">
              <a:rPr lang="en-US" smtClean="0"/>
              <a:pPr>
                <a:defRPr/>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F8BFF3-11C4-4115-B3E6-19084BC5B769}" type="slidenum">
              <a:rPr lang="en-US" smtClean="0"/>
              <a:pPr/>
              <a:t>18</a:t>
            </a:fld>
            <a:endParaRPr lang="en-US" dirty="0"/>
          </a:p>
        </p:txBody>
      </p:sp>
    </p:spTree>
    <p:extLst>
      <p:ext uri="{BB962C8B-B14F-4D97-AF65-F5344CB8AC3E}">
        <p14:creationId xmlns:p14="http://schemas.microsoft.com/office/powerpoint/2010/main" val="28839941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chemeClr val="bg2">
                    <a:lumMod val="50000"/>
                  </a:schemeClr>
                </a:solidFill>
                <a:latin typeface="Arial" panose="020B0604020202020204" pitchFamily="34" charset="0"/>
                <a:cs typeface="Arial" panose="020B0604020202020204" pitchFamily="34" charset="0"/>
              </a:rPr>
              <a:t>The findings and conclusions in this presentation have not been formally disseminated by CDC and should not be construed to represent any agency determination or policy</a:t>
            </a:r>
          </a:p>
          <a:p>
            <a:endParaRPr lang="en-US" dirty="0"/>
          </a:p>
        </p:txBody>
      </p:sp>
      <p:sp>
        <p:nvSpPr>
          <p:cNvPr id="4" name="Slide Number Placeholder 3"/>
          <p:cNvSpPr>
            <a:spLocks noGrp="1"/>
          </p:cNvSpPr>
          <p:nvPr>
            <p:ph type="sldNum" sz="quarter" idx="10"/>
          </p:nvPr>
        </p:nvSpPr>
        <p:spPr/>
        <p:txBody>
          <a:bodyPr/>
          <a:lstStyle/>
          <a:p>
            <a:fld id="{7CF8BFF3-11C4-4115-B3E6-19084BC5B769}" type="slidenum">
              <a:rPr lang="en-US" smtClean="0"/>
              <a:pPr/>
              <a:t>2</a:t>
            </a:fld>
            <a:endParaRPr lang="en-US" dirty="0"/>
          </a:p>
        </p:txBody>
      </p:sp>
    </p:spTree>
    <p:extLst>
      <p:ext uri="{BB962C8B-B14F-4D97-AF65-F5344CB8AC3E}">
        <p14:creationId xmlns:p14="http://schemas.microsoft.com/office/powerpoint/2010/main" val="4652731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solidFill>
                  <a:schemeClr val="bg2">
                    <a:lumMod val="50000"/>
                  </a:schemeClr>
                </a:solidFill>
                <a:latin typeface="Arial" panose="020B0604020202020204" pitchFamily="34" charset="0"/>
                <a:cs typeface="Arial" panose="020B0604020202020204" pitchFamily="34" charset="0"/>
              </a:rPr>
              <a:t>The CDC’s Immunization Services Division oversees</a:t>
            </a:r>
            <a:r>
              <a:rPr lang="en-US" sz="1200" baseline="0" dirty="0" smtClean="0">
                <a:solidFill>
                  <a:schemeClr val="bg2">
                    <a:lumMod val="50000"/>
                  </a:schemeClr>
                </a:solidFill>
                <a:latin typeface="Arial" panose="020B0604020202020204" pitchFamily="34" charset="0"/>
                <a:cs typeface="Arial" panose="020B0604020202020204" pitchFamily="34" charset="0"/>
              </a:rPr>
              <a:t> 64 immunization programs, which are funded through the Vaccines for Children program and Section 317 discretionary funds.</a:t>
            </a:r>
          </a:p>
          <a:p>
            <a:endParaRPr lang="en-US" sz="1200" baseline="0" dirty="0" smtClean="0">
              <a:solidFill>
                <a:schemeClr val="bg2">
                  <a:lumMod val="50000"/>
                </a:schemeClr>
              </a:solidFill>
              <a:latin typeface="Arial" panose="020B0604020202020204" pitchFamily="34" charset="0"/>
              <a:cs typeface="Arial" panose="020B0604020202020204" pitchFamily="34" charset="0"/>
            </a:endParaRPr>
          </a:p>
          <a:p>
            <a:r>
              <a:rPr lang="en-US" sz="1200" dirty="0" smtClean="0">
                <a:solidFill>
                  <a:schemeClr val="bg2">
                    <a:lumMod val="50000"/>
                  </a:schemeClr>
                </a:solidFill>
                <a:latin typeface="Arial" panose="020B0604020202020204" pitchFamily="34" charset="0"/>
                <a:cs typeface="Arial" panose="020B0604020202020204" pitchFamily="34" charset="0"/>
              </a:rPr>
              <a:t>For additional information, Section 317 of the Public Health Service Act authorizes the federal purchase of vaccines to vaccinate children, adolescents, and adults. Over its 50 year history, Section 317 has been directed towards meeting the needs of priority populations; in recent years this has included the purchase of vaccines for underinsured children not eligible for VFC, and uninsured adults.</a:t>
            </a:r>
          </a:p>
          <a:p>
            <a:r>
              <a:rPr lang="en-US" sz="1200" dirty="0" smtClean="0">
                <a:solidFill>
                  <a:schemeClr val="bg2">
                    <a:lumMod val="50000"/>
                  </a:schemeClr>
                </a:solidFill>
                <a:latin typeface="Arial" panose="020B0604020202020204" pitchFamily="34" charset="0"/>
                <a:cs typeface="Arial" panose="020B0604020202020204" pitchFamily="34" charset="0"/>
              </a:rPr>
              <a:t>Section 317 discretionary funding also supports immunization program operations at the local, state, and national levels.</a:t>
            </a:r>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7CF8BFF3-11C4-4115-B3E6-19084BC5B769}" type="slidenum">
              <a:rPr lang="en-US" smtClean="0"/>
              <a:pPr/>
              <a:t>3</a:t>
            </a:fld>
            <a:endParaRPr lang="en-US" dirty="0"/>
          </a:p>
        </p:txBody>
      </p:sp>
    </p:spTree>
    <p:extLst>
      <p:ext uri="{BB962C8B-B14F-4D97-AF65-F5344CB8AC3E}">
        <p14:creationId xmlns:p14="http://schemas.microsoft.com/office/powerpoint/2010/main" val="31863681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solidFill>
                  <a:schemeClr val="bg2">
                    <a:lumMod val="50000"/>
                  </a:schemeClr>
                </a:solidFill>
                <a:latin typeface="Arial" panose="020B0604020202020204" pitchFamily="34" charset="0"/>
                <a:cs typeface="Arial" panose="020B0604020202020204" pitchFamily="34" charset="0"/>
              </a:rPr>
              <a:t>In order to measure the activities and progress of the programs, each of the immunization programs are expected to complete the Program Annual Progress Assessment.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aseline="0" dirty="0" smtClean="0">
              <a:solidFill>
                <a:schemeClr val="bg2">
                  <a:lumMod val="50000"/>
                </a:schemeClr>
              </a:solidFill>
              <a:latin typeface="Arial" panose="020B0604020202020204" pitchFamily="34" charset="0"/>
              <a:cs typeface="Arial" panose="020B0604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solidFill>
                  <a:schemeClr val="bg2">
                    <a:lumMod val="50000"/>
                  </a:schemeClr>
                </a:solidFill>
                <a:latin typeface="Arial" panose="020B0604020202020204" pitchFamily="34" charset="0"/>
                <a:cs typeface="Arial" panose="020B0604020202020204" pitchFamily="34" charset="0"/>
              </a:rPr>
              <a:t>The assessment has been conducted for 13 years and currently has 9 major sections, including a section on adult immunizations, which will be discussed in this overview.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aseline="0" dirty="0" smtClean="0">
              <a:solidFill>
                <a:schemeClr val="bg2">
                  <a:lumMod val="50000"/>
                </a:schemeClr>
              </a:solidFill>
              <a:latin typeface="Arial" panose="020B0604020202020204" pitchFamily="34" charset="0"/>
              <a:cs typeface="Arial" panose="020B0604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solidFill>
                  <a:schemeClr val="bg2">
                    <a:lumMod val="50000"/>
                  </a:schemeClr>
                </a:solidFill>
                <a:latin typeface="Arial" panose="020B0604020202020204" pitchFamily="34" charset="0"/>
                <a:cs typeface="Arial" panose="020B0604020202020204" pitchFamily="34" charset="0"/>
              </a:rPr>
              <a:t>I will highlight the major areas in the adult immunization section of the 2012 Program Annual Progress Assessment, such as adult immunization coordinator time spent, program coalitions and collaborations, use of Section 317 funds, vaccine purchase for administration in adults, and program support of evidence-based methods for increasing immunization rates.</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7CF8BFF3-11C4-4115-B3E6-19084BC5B769}" type="slidenum">
              <a:rPr lang="en-US" smtClean="0"/>
              <a:pPr/>
              <a:t>4</a:t>
            </a:fld>
            <a:endParaRPr lang="en-US" dirty="0"/>
          </a:p>
        </p:txBody>
      </p:sp>
    </p:spTree>
    <p:extLst>
      <p:ext uri="{BB962C8B-B14F-4D97-AF65-F5344CB8AC3E}">
        <p14:creationId xmlns:p14="http://schemas.microsoft.com/office/powerpoint/2010/main" val="37529377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solidFill>
                  <a:schemeClr val="bg2">
                    <a:lumMod val="50000"/>
                  </a:schemeClr>
                </a:solidFill>
                <a:latin typeface="Arial" panose="020B0604020202020204" pitchFamily="34" charset="0"/>
                <a:cs typeface="Arial" panose="020B0604020202020204" pitchFamily="34" charset="0"/>
              </a:rPr>
              <a:t>For</a:t>
            </a:r>
            <a:r>
              <a:rPr lang="en-US" sz="1200" baseline="0" dirty="0" smtClean="0">
                <a:solidFill>
                  <a:schemeClr val="bg2">
                    <a:lumMod val="50000"/>
                  </a:schemeClr>
                </a:solidFill>
                <a:latin typeface="Arial" panose="020B0604020202020204" pitchFamily="34" charset="0"/>
                <a:cs typeface="Arial" panose="020B0604020202020204" pitchFamily="34" charset="0"/>
              </a:rPr>
              <a:t> the report out of the program activities, I will be presenting the most recent year’s data which is for 2012.</a:t>
            </a:r>
            <a:r>
              <a:rPr lang="en-US" sz="1200" baseline="0" dirty="0">
                <a:solidFill>
                  <a:schemeClr val="bg2">
                    <a:lumMod val="50000"/>
                  </a:schemeClr>
                </a:solidFill>
                <a:latin typeface="Arial" panose="020B0604020202020204" pitchFamily="34" charset="0"/>
                <a:cs typeface="Arial" panose="020B0604020202020204" pitchFamily="34" charset="0"/>
              </a:rPr>
              <a:t> </a:t>
            </a:r>
            <a:r>
              <a:rPr lang="en-US" sz="1200" baseline="0" dirty="0" smtClean="0">
                <a:solidFill>
                  <a:schemeClr val="bg2">
                    <a:lumMod val="50000"/>
                  </a:schemeClr>
                </a:solidFill>
                <a:latin typeface="Arial" panose="020B0604020202020204" pitchFamily="34" charset="0"/>
                <a:cs typeface="Arial" panose="020B0604020202020204" pitchFamily="34" charset="0"/>
              </a:rPr>
              <a:t> Immunization program responses about activities in 2012 were collected between March and May of 2013.</a:t>
            </a:r>
          </a:p>
          <a:p>
            <a:endParaRPr lang="en-US" sz="1200" baseline="0" dirty="0" smtClean="0">
              <a:solidFill>
                <a:schemeClr val="bg2">
                  <a:lumMod val="50000"/>
                </a:schemeClr>
              </a:solidFill>
              <a:latin typeface="Arial" panose="020B0604020202020204" pitchFamily="34" charset="0"/>
              <a:cs typeface="Arial" panose="020B0604020202020204" pitchFamily="34" charset="0"/>
            </a:endParaRPr>
          </a:p>
          <a:p>
            <a:r>
              <a:rPr lang="en-US" sz="1200" baseline="0" dirty="0" smtClean="0">
                <a:solidFill>
                  <a:schemeClr val="bg2">
                    <a:lumMod val="50000"/>
                  </a:schemeClr>
                </a:solidFill>
                <a:latin typeface="Arial" panose="020B0604020202020204" pitchFamily="34" charset="0"/>
                <a:cs typeface="Arial" panose="020B0604020202020204" pitchFamily="34" charset="0"/>
              </a:rPr>
              <a:t>In 2012 61 of the 64 immunization programs accessed and responded to questions in the adult immunization section of the Program Annual Progress Assessment. For the purposes of analysis, the islands and territories’ responses have been removed from the data, leaving us with a denominator of 56 immunization programs.</a:t>
            </a:r>
          </a:p>
          <a:p>
            <a:endParaRPr lang="en-US" baseline="0" dirty="0" smtClean="0"/>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7CF8BFF3-11C4-4115-B3E6-19084BC5B769}" type="slidenum">
              <a:rPr lang="en-US" smtClean="0"/>
              <a:pPr/>
              <a:t>5</a:t>
            </a:fld>
            <a:endParaRPr lang="en-US" dirty="0"/>
          </a:p>
        </p:txBody>
      </p:sp>
    </p:spTree>
    <p:extLst>
      <p:ext uri="{BB962C8B-B14F-4D97-AF65-F5344CB8AC3E}">
        <p14:creationId xmlns:p14="http://schemas.microsoft.com/office/powerpoint/2010/main" val="1537073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aseline="0" dirty="0" smtClean="0">
                <a:solidFill>
                  <a:schemeClr val="bg2">
                    <a:lumMod val="50000"/>
                  </a:schemeClr>
                </a:solidFill>
                <a:latin typeface="Arial" panose="020B0604020202020204" pitchFamily="34" charset="0"/>
                <a:cs typeface="Arial" panose="020B0604020202020204" pitchFamily="34" charset="0"/>
              </a:rPr>
              <a:t>46 programs reported having an adult immunization coordinator in 2012.</a:t>
            </a:r>
          </a:p>
          <a:p>
            <a:endParaRPr lang="en-US" sz="1200" baseline="0" dirty="0" smtClean="0">
              <a:solidFill>
                <a:schemeClr val="bg2">
                  <a:lumMod val="50000"/>
                </a:schemeClr>
              </a:solidFill>
              <a:latin typeface="Arial" panose="020B0604020202020204" pitchFamily="34" charset="0"/>
              <a:cs typeface="Arial" panose="020B0604020202020204" pitchFamily="34" charset="0"/>
            </a:endParaRPr>
          </a:p>
          <a:p>
            <a:r>
              <a:rPr lang="en-US" sz="1200" baseline="0" dirty="0" smtClean="0">
                <a:solidFill>
                  <a:schemeClr val="bg2">
                    <a:lumMod val="50000"/>
                  </a:schemeClr>
                </a:solidFill>
                <a:latin typeface="Arial" panose="020B0604020202020204" pitchFamily="34" charset="0"/>
                <a:cs typeface="Arial" panose="020B0604020202020204" pitchFamily="34" charset="0"/>
              </a:rPr>
              <a:t>Showing the percent of time in the table, information has been broken down into five sections: No adult immunization coordinator, coordinator spending greater than zero up to 25% of time, then 26 to 50, 51 to 75, and 76 to 100% of time on adult immunization activities.  </a:t>
            </a:r>
            <a:endParaRPr lang="en-US" sz="1200" dirty="0" smtClean="0">
              <a:solidFill>
                <a:schemeClr val="bg2">
                  <a:lumMod val="50000"/>
                </a:schemeClr>
              </a:solidFill>
              <a:latin typeface="Arial" panose="020B0604020202020204" pitchFamily="34" charset="0"/>
              <a:cs typeface="Arial" panose="020B0604020202020204" pitchFamily="34" charset="0"/>
            </a:endParaRPr>
          </a:p>
          <a:p>
            <a:endParaRPr lang="en-US" sz="1200" dirty="0" smtClean="0">
              <a:solidFill>
                <a:schemeClr val="bg2">
                  <a:lumMod val="50000"/>
                </a:schemeClr>
              </a:solidFill>
              <a:latin typeface="Arial" panose="020B0604020202020204" pitchFamily="34" charset="0"/>
              <a:cs typeface="Arial" panose="020B0604020202020204" pitchFamily="34" charset="0"/>
            </a:endParaRPr>
          </a:p>
          <a:p>
            <a:r>
              <a:rPr lang="en-US" sz="1200" dirty="0" smtClean="0">
                <a:solidFill>
                  <a:schemeClr val="bg2">
                    <a:lumMod val="50000"/>
                  </a:schemeClr>
                </a:solidFill>
                <a:latin typeface="Arial" panose="020B0604020202020204" pitchFamily="34" charset="0"/>
                <a:cs typeface="Arial" panose="020B0604020202020204" pitchFamily="34" charset="0"/>
              </a:rPr>
              <a:t>Of</a:t>
            </a:r>
            <a:r>
              <a:rPr lang="en-US" sz="1200" baseline="0" dirty="0" smtClean="0">
                <a:solidFill>
                  <a:schemeClr val="bg2">
                    <a:lumMod val="50000"/>
                  </a:schemeClr>
                </a:solidFill>
                <a:latin typeface="Arial" panose="020B0604020202020204" pitchFamily="34" charset="0"/>
                <a:cs typeface="Arial" panose="020B0604020202020204" pitchFamily="34" charset="0"/>
              </a:rPr>
              <a:t> the 46 programs with an adult immunization coordinator, the largest number of programs (43%) reported that their adult immunization coordinator spends </a:t>
            </a:r>
            <a:r>
              <a:rPr lang="en-US" sz="1200" i="1" u="sng" baseline="0" dirty="0" smtClean="0">
                <a:solidFill>
                  <a:schemeClr val="bg2">
                    <a:lumMod val="50000"/>
                  </a:schemeClr>
                </a:solidFill>
                <a:latin typeface="Arial" panose="020B0604020202020204" pitchFamily="34" charset="0"/>
                <a:cs typeface="Arial" panose="020B0604020202020204" pitchFamily="34" charset="0"/>
              </a:rPr>
              <a:t>some</a:t>
            </a:r>
            <a:r>
              <a:rPr lang="en-US" sz="1200" baseline="0" dirty="0" smtClean="0">
                <a:solidFill>
                  <a:schemeClr val="bg2">
                    <a:lumMod val="50000"/>
                  </a:schemeClr>
                </a:solidFill>
                <a:latin typeface="Arial" panose="020B0604020202020204" pitchFamily="34" charset="0"/>
                <a:cs typeface="Arial" panose="020B0604020202020204" pitchFamily="34" charset="0"/>
              </a:rPr>
              <a:t> time on adult immunization activities but less than 25% of their time on these activities. The higher percent of time-spent ranges include fewer programs.  For example, there are </a:t>
            </a:r>
            <a:r>
              <a:rPr lang="en-US" sz="1200" u="sng" baseline="0" dirty="0" smtClean="0">
                <a:solidFill>
                  <a:schemeClr val="bg2">
                    <a:lumMod val="50000"/>
                  </a:schemeClr>
                </a:solidFill>
                <a:latin typeface="Arial" panose="020B0604020202020204" pitchFamily="34" charset="0"/>
                <a:cs typeface="Arial" panose="020B0604020202020204" pitchFamily="34" charset="0"/>
              </a:rPr>
              <a:t>ONLY</a:t>
            </a:r>
            <a:r>
              <a:rPr lang="en-US" sz="1200" baseline="0" dirty="0" smtClean="0">
                <a:solidFill>
                  <a:schemeClr val="bg2">
                    <a:lumMod val="50000"/>
                  </a:schemeClr>
                </a:solidFill>
                <a:latin typeface="Arial" panose="020B0604020202020204" pitchFamily="34" charset="0"/>
                <a:cs typeface="Arial" panose="020B0604020202020204" pitchFamily="34" charset="0"/>
              </a:rPr>
              <a:t> about 14 </a:t>
            </a:r>
            <a:r>
              <a:rPr lang="en-US" sz="1200" dirty="0" smtClean="0">
                <a:solidFill>
                  <a:schemeClr val="bg2">
                    <a:lumMod val="50000"/>
                  </a:schemeClr>
                </a:solidFill>
                <a:latin typeface="Arial" panose="020B0604020202020204" pitchFamily="34" charset="0"/>
                <a:cs typeface="Arial" panose="020B0604020202020204" pitchFamily="34" charset="0"/>
              </a:rPr>
              <a:t>programs reporting</a:t>
            </a:r>
            <a:r>
              <a:rPr lang="en-US" sz="1200" baseline="0" dirty="0" smtClean="0">
                <a:solidFill>
                  <a:schemeClr val="bg2">
                    <a:lumMod val="50000"/>
                  </a:schemeClr>
                </a:solidFill>
                <a:latin typeface="Arial" panose="020B0604020202020204" pitchFamily="34" charset="0"/>
                <a:cs typeface="Arial" panose="020B0604020202020204" pitchFamily="34" charset="0"/>
              </a:rPr>
              <a:t> that the adult immunization coordinator </a:t>
            </a:r>
            <a:r>
              <a:rPr lang="en-US" sz="1200" dirty="0" smtClean="0">
                <a:solidFill>
                  <a:schemeClr val="bg2">
                    <a:lumMod val="50000"/>
                  </a:schemeClr>
                </a:solidFill>
                <a:latin typeface="Arial" panose="020B0604020202020204" pitchFamily="34" charset="0"/>
                <a:cs typeface="Arial" panose="020B0604020202020204" pitchFamily="34" charset="0"/>
              </a:rPr>
              <a:t>spent 50% or more of</a:t>
            </a:r>
            <a:r>
              <a:rPr lang="en-US" sz="1200" baseline="0" dirty="0" smtClean="0">
                <a:solidFill>
                  <a:schemeClr val="bg2">
                    <a:lumMod val="50000"/>
                  </a:schemeClr>
                </a:solidFill>
                <a:latin typeface="Arial" panose="020B0604020202020204" pitchFamily="34" charset="0"/>
                <a:cs typeface="Arial" panose="020B0604020202020204" pitchFamily="34" charset="0"/>
              </a:rPr>
              <a:t> their time on adult immunization activities</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7CF8BFF3-11C4-4115-B3E6-19084BC5B769}" type="slidenum">
              <a:rPr lang="en-US" smtClean="0"/>
              <a:pPr/>
              <a:t>6</a:t>
            </a:fld>
            <a:endParaRPr lang="en-US" dirty="0"/>
          </a:p>
        </p:txBody>
      </p:sp>
    </p:spTree>
    <p:extLst>
      <p:ext uri="{BB962C8B-B14F-4D97-AF65-F5344CB8AC3E}">
        <p14:creationId xmlns:p14="http://schemas.microsoft.com/office/powerpoint/2010/main" val="15417980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solidFill>
                  <a:schemeClr val="bg2">
                    <a:lumMod val="50000"/>
                  </a:schemeClr>
                </a:solidFill>
                <a:latin typeface="Arial" panose="020B0604020202020204" pitchFamily="34" charset="0"/>
                <a:cs typeface="Arial" panose="020B0604020202020204" pitchFamily="34" charset="0"/>
              </a:rPr>
              <a:t>91 percent of the programs included adult activities</a:t>
            </a:r>
            <a:r>
              <a:rPr lang="en-US" sz="1200" baseline="0" dirty="0" smtClean="0">
                <a:solidFill>
                  <a:schemeClr val="bg2">
                    <a:lumMod val="50000"/>
                  </a:schemeClr>
                </a:solidFill>
                <a:latin typeface="Arial" panose="020B0604020202020204" pitchFamily="34" charset="0"/>
                <a:cs typeface="Arial" panose="020B0604020202020204" pitchFamily="34" charset="0"/>
              </a:rPr>
              <a:t> in their immunization coalitions</a:t>
            </a:r>
          </a:p>
          <a:p>
            <a:endParaRPr lang="en-US" sz="1200" dirty="0" smtClean="0">
              <a:solidFill>
                <a:schemeClr val="bg2">
                  <a:lumMod val="50000"/>
                </a:schemeClr>
              </a:solidFill>
              <a:latin typeface="Arial" panose="020B0604020202020204" pitchFamily="34" charset="0"/>
              <a:cs typeface="Arial" panose="020B0604020202020204" pitchFamily="34" charset="0"/>
            </a:endParaRPr>
          </a:p>
          <a:p>
            <a:r>
              <a:rPr lang="en-US" sz="1200" dirty="0" smtClean="0">
                <a:solidFill>
                  <a:schemeClr val="bg2">
                    <a:lumMod val="50000"/>
                  </a:schemeClr>
                </a:solidFill>
                <a:latin typeface="Arial" panose="020B0604020202020204" pitchFamily="34" charset="0"/>
                <a:cs typeface="Arial" panose="020B0604020202020204" pitchFamily="34" charset="0"/>
              </a:rPr>
              <a:t>There</a:t>
            </a:r>
            <a:r>
              <a:rPr lang="en-US" sz="1200" baseline="0" dirty="0" smtClean="0">
                <a:solidFill>
                  <a:schemeClr val="bg2">
                    <a:lumMod val="50000"/>
                  </a:schemeClr>
                </a:solidFill>
                <a:latin typeface="Arial" panose="020B0604020202020204" pitchFamily="34" charset="0"/>
                <a:cs typeface="Arial" panose="020B0604020202020204" pitchFamily="34" charset="0"/>
              </a:rPr>
              <a:t> was a small number of immunization programs that reported having a specific coalition for adults, which was 13.  38 programs included adult immunization issues as part of their jurisdiction's overall immunization coalition.</a:t>
            </a:r>
          </a:p>
          <a:p>
            <a:endParaRPr lang="en-US" sz="1200" baseline="0" dirty="0" smtClean="0">
              <a:solidFill>
                <a:schemeClr val="bg2">
                  <a:lumMod val="50000"/>
                </a:schemeClr>
              </a:solidFill>
              <a:latin typeface="Arial" panose="020B0604020202020204" pitchFamily="34" charset="0"/>
              <a:cs typeface="Arial" panose="020B0604020202020204" pitchFamily="34" charset="0"/>
            </a:endParaRPr>
          </a:p>
          <a:p>
            <a:r>
              <a:rPr lang="en-US" sz="1200" dirty="0" smtClean="0">
                <a:solidFill>
                  <a:schemeClr val="bg2">
                    <a:lumMod val="50000"/>
                  </a:schemeClr>
                </a:solidFill>
                <a:latin typeface="Arial" panose="020B0604020202020204" pitchFamily="34" charset="0"/>
                <a:cs typeface="Arial" panose="020B0604020202020204" pitchFamily="34" charset="0"/>
              </a:rPr>
              <a:t>Over</a:t>
            </a:r>
            <a:r>
              <a:rPr lang="en-US" sz="1200" baseline="0" dirty="0" smtClean="0">
                <a:solidFill>
                  <a:schemeClr val="bg2">
                    <a:lumMod val="50000"/>
                  </a:schemeClr>
                </a:solidFill>
                <a:latin typeface="Arial" panose="020B0604020202020204" pitchFamily="34" charset="0"/>
                <a:cs typeface="Arial" panose="020B0604020202020204" pitchFamily="34" charset="0"/>
              </a:rPr>
              <a:t> half of the programs reported that the Centers for Medicare and Medicaid Services, Quality Improvement Organizations in their jurisdictions are included in their immunization coalition. And exactly 50% of the programs actively collaborated with their QIOs on adult immunization issues.  These</a:t>
            </a:r>
            <a:r>
              <a:rPr lang="en-US" sz="1200" dirty="0" smtClean="0">
                <a:solidFill>
                  <a:schemeClr val="bg2">
                    <a:lumMod val="50000"/>
                  </a:schemeClr>
                </a:solidFill>
                <a:latin typeface="Arial" panose="020B0604020202020204" pitchFamily="34" charset="0"/>
                <a:cs typeface="Arial" panose="020B0604020202020204" pitchFamily="34" charset="0"/>
              </a:rPr>
              <a:t> QIO collaborations</a:t>
            </a:r>
            <a:r>
              <a:rPr lang="en-US" sz="1200" baseline="0" dirty="0" smtClean="0">
                <a:solidFill>
                  <a:schemeClr val="bg2">
                    <a:lumMod val="50000"/>
                  </a:schemeClr>
                </a:solidFill>
                <a:latin typeface="Arial" panose="020B0604020202020204" pitchFamily="34" charset="0"/>
                <a:cs typeface="Arial" panose="020B0604020202020204" pitchFamily="34" charset="0"/>
              </a:rPr>
              <a:t> included activities related to immunizing in long-term care facilities, vaccinating health care personnel, developing resources for education and distribution, coalition activities, and vaccine specific promotion of influenza, pneumococcal, and </a:t>
            </a:r>
            <a:r>
              <a:rPr lang="en-US" sz="1200" baseline="0" dirty="0" err="1" smtClean="0">
                <a:solidFill>
                  <a:schemeClr val="bg2">
                    <a:lumMod val="50000"/>
                  </a:schemeClr>
                </a:solidFill>
                <a:latin typeface="Arial" panose="020B0604020202020204" pitchFamily="34" charset="0"/>
                <a:cs typeface="Arial" panose="020B0604020202020204" pitchFamily="34" charset="0"/>
              </a:rPr>
              <a:t>Tdap</a:t>
            </a:r>
            <a:r>
              <a:rPr lang="en-US" sz="1200" baseline="0" dirty="0" smtClean="0">
                <a:solidFill>
                  <a:schemeClr val="bg2">
                    <a:lumMod val="50000"/>
                  </a:schemeClr>
                </a:solidFill>
                <a:latin typeface="Arial" panose="020B0604020202020204" pitchFamily="34" charset="0"/>
                <a:cs typeface="Arial" panose="020B0604020202020204" pitchFamily="34" charset="0"/>
              </a:rPr>
              <a:t> vaccines.</a:t>
            </a:r>
            <a:endParaRPr lang="en-US" sz="1200" dirty="0">
              <a:solidFill>
                <a:schemeClr val="bg2">
                  <a:lumMod val="50000"/>
                </a:schemeClr>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7CF8BFF3-11C4-4115-B3E6-19084BC5B769}" type="slidenum">
              <a:rPr lang="en-US" smtClean="0"/>
              <a:pPr/>
              <a:t>7</a:t>
            </a:fld>
            <a:endParaRPr lang="en-US" dirty="0"/>
          </a:p>
        </p:txBody>
      </p:sp>
    </p:spTree>
    <p:extLst>
      <p:ext uri="{BB962C8B-B14F-4D97-AF65-F5344CB8AC3E}">
        <p14:creationId xmlns:p14="http://schemas.microsoft.com/office/powerpoint/2010/main" val="296944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sz="1200" dirty="0" smtClean="0">
                <a:solidFill>
                  <a:schemeClr val="bg2">
                    <a:lumMod val="50000"/>
                  </a:schemeClr>
                </a:solidFill>
                <a:latin typeface="Arial" panose="020B0604020202020204" pitchFamily="34" charset="0"/>
                <a:cs typeface="Arial" panose="020B0604020202020204" pitchFamily="34" charset="0"/>
              </a:rPr>
              <a:t>Overall, immunization programs spent a mean of 27% of</a:t>
            </a:r>
            <a:r>
              <a:rPr lang="en-US" sz="1200" baseline="0" dirty="0" smtClean="0">
                <a:solidFill>
                  <a:schemeClr val="bg2">
                    <a:lumMod val="50000"/>
                  </a:schemeClr>
                </a:solidFill>
                <a:latin typeface="Arial" panose="020B0604020202020204" pitchFamily="34" charset="0"/>
                <a:cs typeface="Arial" panose="020B0604020202020204" pitchFamily="34" charset="0"/>
              </a:rPr>
              <a:t> their Section 317 vaccine purchase funds  on adult vaccine purchases.</a:t>
            </a:r>
            <a:endParaRPr lang="en-US" sz="1200" dirty="0" smtClean="0">
              <a:solidFill>
                <a:schemeClr val="bg2">
                  <a:lumMod val="50000"/>
                </a:schemeClr>
              </a:solidFill>
              <a:latin typeface="Arial" panose="020B0604020202020204" pitchFamily="34" charset="0"/>
              <a:cs typeface="Arial" panose="020B0604020202020204" pitchFamily="34" charset="0"/>
            </a:endParaRPr>
          </a:p>
          <a:p>
            <a:pPr lvl="1"/>
            <a:endParaRPr lang="en-US" sz="1200" dirty="0" smtClean="0">
              <a:solidFill>
                <a:schemeClr val="bg2">
                  <a:lumMod val="50000"/>
                </a:schemeClr>
              </a:solidFill>
              <a:latin typeface="Arial" panose="020B0604020202020204" pitchFamily="34" charset="0"/>
              <a:cs typeface="Arial" panose="020B0604020202020204" pitchFamily="34" charset="0"/>
            </a:endParaRPr>
          </a:p>
          <a:p>
            <a:pPr lvl="1"/>
            <a:r>
              <a:rPr lang="en-US" sz="1200" dirty="0" smtClean="0">
                <a:solidFill>
                  <a:schemeClr val="bg2">
                    <a:lumMod val="50000"/>
                  </a:schemeClr>
                </a:solidFill>
                <a:latin typeface="Arial" panose="020B0604020202020204" pitchFamily="34" charset="0"/>
                <a:cs typeface="Arial" panose="020B0604020202020204" pitchFamily="34" charset="0"/>
              </a:rPr>
              <a:t>One program did not respond to this question regarding the use of Section 317 funds.</a:t>
            </a:r>
          </a:p>
          <a:p>
            <a:pPr lvl="1"/>
            <a:endParaRPr lang="en-US" sz="1200" dirty="0" smtClean="0">
              <a:solidFill>
                <a:schemeClr val="bg2">
                  <a:lumMod val="50000"/>
                </a:schemeClr>
              </a:solidFill>
              <a:latin typeface="Arial" panose="020B0604020202020204" pitchFamily="34" charset="0"/>
              <a:cs typeface="Arial" panose="020B0604020202020204" pitchFamily="34" charset="0"/>
            </a:endParaRPr>
          </a:p>
          <a:p>
            <a:pPr lvl="1"/>
            <a:r>
              <a:rPr lang="en-US" sz="1200" dirty="0" smtClean="0">
                <a:solidFill>
                  <a:schemeClr val="bg2">
                    <a:lumMod val="50000"/>
                  </a:schemeClr>
                </a:solidFill>
                <a:latin typeface="Arial" panose="020B0604020202020204" pitchFamily="34" charset="0"/>
                <a:cs typeface="Arial" panose="020B0604020202020204" pitchFamily="34" charset="0"/>
              </a:rPr>
              <a:t>Of the 55 responding programs,</a:t>
            </a:r>
            <a:r>
              <a:rPr lang="en-US" sz="1200" baseline="0" dirty="0" smtClean="0">
                <a:solidFill>
                  <a:schemeClr val="bg2">
                    <a:lumMod val="50000"/>
                  </a:schemeClr>
                </a:solidFill>
                <a:latin typeface="Arial" panose="020B0604020202020204" pitchFamily="34" charset="0"/>
                <a:cs typeface="Arial" panose="020B0604020202020204" pitchFamily="34" charset="0"/>
              </a:rPr>
              <a:t> </a:t>
            </a:r>
            <a:r>
              <a:rPr lang="en-US" sz="1200" dirty="0" smtClean="0">
                <a:solidFill>
                  <a:schemeClr val="bg2">
                    <a:lumMod val="50000"/>
                  </a:schemeClr>
                </a:solidFill>
                <a:latin typeface="Arial" panose="020B0604020202020204" pitchFamily="34" charset="0"/>
                <a:cs typeface="Arial" panose="020B0604020202020204" pitchFamily="34" charset="0"/>
              </a:rPr>
              <a:t>82% of them</a:t>
            </a:r>
            <a:r>
              <a:rPr lang="en-US" sz="1200" baseline="0" dirty="0" smtClean="0">
                <a:solidFill>
                  <a:schemeClr val="bg2">
                    <a:lumMod val="50000"/>
                  </a:schemeClr>
                </a:solidFill>
                <a:latin typeface="Arial" panose="020B0604020202020204" pitchFamily="34" charset="0"/>
                <a:cs typeface="Arial" panose="020B0604020202020204" pitchFamily="34" charset="0"/>
              </a:rPr>
              <a:t> </a:t>
            </a:r>
            <a:r>
              <a:rPr lang="en-US" sz="1200" dirty="0" smtClean="0">
                <a:solidFill>
                  <a:schemeClr val="bg2">
                    <a:lumMod val="50000"/>
                  </a:schemeClr>
                </a:solidFill>
                <a:latin typeface="Arial" panose="020B0604020202020204" pitchFamily="34" charset="0"/>
                <a:cs typeface="Arial" panose="020B0604020202020204" pitchFamily="34" charset="0"/>
              </a:rPr>
              <a:t>reported using at least some Section 317 funds to purchase vaccines for adults</a:t>
            </a:r>
            <a:r>
              <a:rPr lang="en-US" sz="1200" baseline="0" dirty="0" smtClean="0">
                <a:solidFill>
                  <a:schemeClr val="bg2">
                    <a:lumMod val="50000"/>
                  </a:schemeClr>
                </a:solidFill>
                <a:latin typeface="Arial" panose="020B0604020202020204" pitchFamily="34" charset="0"/>
                <a:cs typeface="Arial" panose="020B0604020202020204" pitchFamily="34" charset="0"/>
              </a:rPr>
              <a:t>.</a:t>
            </a:r>
            <a:endParaRPr lang="en-US" sz="1200" dirty="0" smtClean="0">
              <a:solidFill>
                <a:schemeClr val="bg2">
                  <a:lumMod val="50000"/>
                </a:schemeClr>
              </a:solidFill>
              <a:latin typeface="Arial" panose="020B0604020202020204" pitchFamily="34" charset="0"/>
              <a:cs typeface="Arial" panose="020B0604020202020204" pitchFamily="34" charset="0"/>
            </a:endParaRPr>
          </a:p>
          <a:p>
            <a:pPr lvl="1"/>
            <a:endParaRPr lang="en-US" sz="1200" dirty="0" smtClean="0">
              <a:solidFill>
                <a:schemeClr val="bg2">
                  <a:lumMod val="50000"/>
                </a:schemeClr>
              </a:solidFill>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US" sz="1200" dirty="0" smtClean="0">
                <a:solidFill>
                  <a:schemeClr val="bg2">
                    <a:lumMod val="50000"/>
                  </a:schemeClr>
                </a:solidFill>
                <a:latin typeface="Arial" panose="020B0604020202020204" pitchFamily="34" charset="0"/>
                <a:cs typeface="Arial" panose="020B0604020202020204" pitchFamily="34" charset="0"/>
              </a:rPr>
              <a:t>62% of programs used between a little over &gt;0% to 50% of Section 317 funds to purchase vaccines for administration to adults. </a:t>
            </a:r>
          </a:p>
          <a:p>
            <a:pPr marL="742950" lvl="1" indent="-285750">
              <a:buFont typeface="Arial" panose="020B0604020202020204" pitchFamily="34" charset="0"/>
              <a:buChar char="•"/>
            </a:pPr>
            <a:r>
              <a:rPr lang="en-US" sz="1200" dirty="0" smtClean="0">
                <a:solidFill>
                  <a:schemeClr val="bg2">
                    <a:lumMod val="50000"/>
                  </a:schemeClr>
                </a:solidFill>
                <a:latin typeface="Arial" panose="020B0604020202020204" pitchFamily="34" charset="0"/>
                <a:cs typeface="Arial" panose="020B0604020202020204" pitchFamily="34" charset="0"/>
              </a:rPr>
              <a:t>20% used over 50%</a:t>
            </a:r>
          </a:p>
          <a:p>
            <a:pPr lvl="1"/>
            <a:r>
              <a:rPr lang="en-US" sz="1200" dirty="0" smtClean="0">
                <a:solidFill>
                  <a:schemeClr val="bg2">
                    <a:lumMod val="50000"/>
                  </a:schemeClr>
                </a:solidFill>
                <a:latin typeface="Arial" panose="020B0604020202020204" pitchFamily="34" charset="0"/>
                <a:cs typeface="Arial" panose="020B0604020202020204" pitchFamily="34" charset="0"/>
              </a:rPr>
              <a:t>I would like to highlight</a:t>
            </a:r>
            <a:r>
              <a:rPr lang="en-US" sz="1200" baseline="0" dirty="0" smtClean="0">
                <a:solidFill>
                  <a:schemeClr val="bg2">
                    <a:lumMod val="50000"/>
                  </a:schemeClr>
                </a:solidFill>
                <a:latin typeface="Arial" panose="020B0604020202020204" pitchFamily="34" charset="0"/>
                <a:cs typeface="Arial" panose="020B0604020202020204" pitchFamily="34" charset="0"/>
              </a:rPr>
              <a:t> that there were </a:t>
            </a:r>
            <a:r>
              <a:rPr lang="en-US" sz="1200" dirty="0" smtClean="0">
                <a:solidFill>
                  <a:schemeClr val="bg2">
                    <a:lumMod val="50000"/>
                  </a:schemeClr>
                </a:solidFill>
                <a:latin typeface="Arial" panose="020B0604020202020204" pitchFamily="34" charset="0"/>
                <a:cs typeface="Arial" panose="020B0604020202020204" pitchFamily="34" charset="0"/>
              </a:rPr>
              <a:t>2 programs</a:t>
            </a:r>
            <a:r>
              <a:rPr lang="en-US" sz="1200" baseline="0" dirty="0" smtClean="0">
                <a:solidFill>
                  <a:schemeClr val="bg2">
                    <a:lumMod val="50000"/>
                  </a:schemeClr>
                </a:solidFill>
                <a:latin typeface="Arial" panose="020B0604020202020204" pitchFamily="34" charset="0"/>
                <a:cs typeface="Arial" panose="020B0604020202020204" pitchFamily="34" charset="0"/>
              </a:rPr>
              <a:t> who </a:t>
            </a:r>
            <a:r>
              <a:rPr lang="en-US" sz="1200" dirty="0" smtClean="0">
                <a:solidFill>
                  <a:schemeClr val="bg2">
                    <a:lumMod val="50000"/>
                  </a:schemeClr>
                </a:solidFill>
                <a:latin typeface="Arial" panose="020B0604020202020204" pitchFamily="34" charset="0"/>
                <a:cs typeface="Arial" panose="020B0604020202020204" pitchFamily="34" charset="0"/>
              </a:rPr>
              <a:t>used 100% of funds on vaccines for adults </a:t>
            </a:r>
          </a:p>
          <a:p>
            <a:endParaRPr lang="en-US" dirty="0"/>
          </a:p>
        </p:txBody>
      </p:sp>
      <p:sp>
        <p:nvSpPr>
          <p:cNvPr id="4" name="Slide Number Placeholder 3"/>
          <p:cNvSpPr>
            <a:spLocks noGrp="1"/>
          </p:cNvSpPr>
          <p:nvPr>
            <p:ph type="sldNum" sz="quarter" idx="10"/>
          </p:nvPr>
        </p:nvSpPr>
        <p:spPr/>
        <p:txBody>
          <a:bodyPr/>
          <a:lstStyle/>
          <a:p>
            <a:fld id="{7CF8BFF3-11C4-4115-B3E6-19084BC5B769}" type="slidenum">
              <a:rPr lang="en-US" smtClean="0"/>
              <a:pPr/>
              <a:t>8</a:t>
            </a:fld>
            <a:endParaRPr lang="en-US" dirty="0"/>
          </a:p>
        </p:txBody>
      </p:sp>
    </p:spTree>
    <p:extLst>
      <p:ext uri="{BB962C8B-B14F-4D97-AF65-F5344CB8AC3E}">
        <p14:creationId xmlns:p14="http://schemas.microsoft.com/office/powerpoint/2010/main" val="27714611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solidFill>
                  <a:schemeClr val="bg2">
                    <a:lumMod val="50000"/>
                  </a:schemeClr>
                </a:solidFill>
                <a:latin typeface="Arial" panose="020B0604020202020204" pitchFamily="34" charset="0"/>
                <a:cs typeface="Arial" panose="020B0604020202020204" pitchFamily="34" charset="0"/>
              </a:rPr>
              <a:t>The types of vaccines</a:t>
            </a:r>
            <a:r>
              <a:rPr lang="en-US" sz="1200" baseline="0" dirty="0" smtClean="0">
                <a:solidFill>
                  <a:schemeClr val="bg2">
                    <a:lumMod val="50000"/>
                  </a:schemeClr>
                </a:solidFill>
                <a:latin typeface="Arial" panose="020B0604020202020204" pitchFamily="34" charset="0"/>
                <a:cs typeface="Arial" panose="020B0604020202020204" pitchFamily="34" charset="0"/>
              </a:rPr>
              <a:t> purchased for administration to adults by state in 2012 were reported as follows:</a:t>
            </a:r>
          </a:p>
          <a:p>
            <a:endParaRPr lang="en-US" sz="1200" baseline="0" dirty="0" smtClean="0">
              <a:solidFill>
                <a:schemeClr val="bg2">
                  <a:lumMod val="50000"/>
                </a:schemeClr>
              </a:solidFill>
              <a:latin typeface="Arial" panose="020B0604020202020204" pitchFamily="34" charset="0"/>
              <a:cs typeface="Arial" panose="020B0604020202020204" pitchFamily="34" charset="0"/>
            </a:endParaRPr>
          </a:p>
          <a:p>
            <a:pPr marL="742950" lvl="1" indent="-285750">
              <a:buClr>
                <a:schemeClr val="tx1"/>
              </a:buClr>
              <a:buSzPct val="100000"/>
              <a:buFont typeface="Wingdings" panose="05000000000000000000" pitchFamily="2" charset="2"/>
              <a:buChar char="§"/>
            </a:pPr>
            <a:r>
              <a:rPr lang="en-US" sz="1200" dirty="0" smtClean="0">
                <a:solidFill>
                  <a:schemeClr val="bg2">
                    <a:lumMod val="50000"/>
                  </a:schemeClr>
                </a:solidFill>
                <a:latin typeface="Arial" panose="020B0604020202020204" pitchFamily="34" charset="0"/>
                <a:cs typeface="Arial" panose="020B0604020202020204" pitchFamily="34" charset="0"/>
              </a:rPr>
              <a:t>1 of 56 programs did not report that funds were used to purchase vaccines for adults</a:t>
            </a:r>
          </a:p>
          <a:p>
            <a:pPr marL="742950" lvl="1" indent="-285750">
              <a:buClr>
                <a:schemeClr val="tx1"/>
              </a:buClr>
              <a:buSzPct val="100000"/>
              <a:buFont typeface="Wingdings" panose="05000000000000000000" pitchFamily="2" charset="2"/>
              <a:buChar char="§"/>
            </a:pPr>
            <a:r>
              <a:rPr lang="en-US" sz="1200" dirty="0" smtClean="0">
                <a:solidFill>
                  <a:schemeClr val="bg2">
                    <a:lumMod val="50000"/>
                  </a:schemeClr>
                </a:solidFill>
                <a:latin typeface="Arial" panose="020B0604020202020204" pitchFamily="34" charset="0"/>
                <a:cs typeface="Arial" panose="020B0604020202020204" pitchFamily="34" charset="0"/>
              </a:rPr>
              <a:t>7 purchased 1-2 types of vaccine for use among adults in their jurisdiction</a:t>
            </a:r>
          </a:p>
          <a:p>
            <a:pPr marL="742950" lvl="1" indent="-285750">
              <a:buClr>
                <a:schemeClr val="tx1"/>
              </a:buClr>
              <a:buSzPct val="100000"/>
              <a:buFont typeface="Wingdings" panose="05000000000000000000" pitchFamily="2" charset="2"/>
              <a:buChar char="§"/>
            </a:pPr>
            <a:r>
              <a:rPr lang="en-US" sz="1200" dirty="0" smtClean="0">
                <a:solidFill>
                  <a:schemeClr val="bg2">
                    <a:lumMod val="50000"/>
                  </a:schemeClr>
                </a:solidFill>
                <a:latin typeface="Arial" panose="020B0604020202020204" pitchFamily="34" charset="0"/>
                <a:cs typeface="Arial" panose="020B0604020202020204" pitchFamily="34" charset="0"/>
              </a:rPr>
              <a:t>8 purchased 3-4 types </a:t>
            </a:r>
          </a:p>
          <a:p>
            <a:pPr marL="742950" lvl="1" indent="-285750">
              <a:buClr>
                <a:schemeClr val="tx1"/>
              </a:buClr>
              <a:buSzPct val="100000"/>
              <a:buFont typeface="Wingdings" panose="05000000000000000000" pitchFamily="2" charset="2"/>
              <a:buChar char="§"/>
            </a:pPr>
            <a:r>
              <a:rPr lang="en-US" sz="1200" dirty="0" smtClean="0">
                <a:solidFill>
                  <a:schemeClr val="bg2">
                    <a:lumMod val="50000"/>
                  </a:schemeClr>
                </a:solidFill>
                <a:latin typeface="Arial" panose="020B0604020202020204" pitchFamily="34" charset="0"/>
                <a:cs typeface="Arial" panose="020B0604020202020204" pitchFamily="34" charset="0"/>
              </a:rPr>
              <a:t>11 purchased 5-6 types</a:t>
            </a:r>
          </a:p>
          <a:p>
            <a:pPr marL="742950" lvl="1" indent="-285750">
              <a:buClr>
                <a:schemeClr val="tx1"/>
              </a:buClr>
              <a:buSzPct val="100000"/>
              <a:buFont typeface="Wingdings" panose="05000000000000000000" pitchFamily="2" charset="2"/>
              <a:buChar char="§"/>
            </a:pPr>
            <a:r>
              <a:rPr lang="en-US" sz="1200" dirty="0" smtClean="0">
                <a:solidFill>
                  <a:schemeClr val="bg2">
                    <a:lumMod val="50000"/>
                  </a:schemeClr>
                </a:solidFill>
                <a:latin typeface="Arial" panose="020B0604020202020204" pitchFamily="34" charset="0"/>
                <a:cs typeface="Arial" panose="020B0604020202020204" pitchFamily="34" charset="0"/>
              </a:rPr>
              <a:t>7 or more </a:t>
            </a:r>
            <a:r>
              <a:rPr lang="en-US" sz="1200" baseline="0" dirty="0" smtClean="0">
                <a:solidFill>
                  <a:schemeClr val="bg2">
                    <a:lumMod val="50000"/>
                  </a:schemeClr>
                </a:solidFill>
                <a:latin typeface="Arial" panose="020B0604020202020204" pitchFamily="34" charset="0"/>
                <a:cs typeface="Arial" panose="020B0604020202020204" pitchFamily="34" charset="0"/>
              </a:rPr>
              <a:t>types of vaccines for administration to adults</a:t>
            </a:r>
          </a:p>
          <a:p>
            <a:pPr marL="0" lvl="0" indent="0">
              <a:buClr>
                <a:schemeClr val="tx1"/>
              </a:buClr>
              <a:buSzPct val="100000"/>
              <a:buFont typeface="Wingdings" panose="05000000000000000000" pitchFamily="2" charset="2"/>
              <a:buNone/>
            </a:pPr>
            <a:endParaRPr lang="en-US" sz="1200" baseline="0" dirty="0" smtClean="0">
              <a:solidFill>
                <a:schemeClr val="bg2">
                  <a:lumMod val="50000"/>
                </a:schemeClr>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
                <a:schemeClr val="tx1"/>
              </a:buClr>
              <a:buSzPct val="100000"/>
              <a:buFont typeface="Wingdings" panose="05000000000000000000" pitchFamily="2" charset="2"/>
              <a:buNone/>
              <a:tabLst/>
              <a:defRPr/>
            </a:pPr>
            <a:r>
              <a:rPr lang="en-US" sz="1200" baseline="0" dirty="0" smtClean="0">
                <a:solidFill>
                  <a:schemeClr val="bg2">
                    <a:lumMod val="50000"/>
                  </a:schemeClr>
                </a:solidFill>
                <a:latin typeface="Arial" panose="020B0604020202020204" pitchFamily="34" charset="0"/>
                <a:cs typeface="Arial" panose="020B0604020202020204" pitchFamily="34" charset="0"/>
              </a:rPr>
              <a:t>As a note, these vaccine purchases are a combination of the use of Section 317 vaccine purchase funds and state or local funds.</a:t>
            </a:r>
            <a:endParaRPr lang="en-US" sz="1200" dirty="0" smtClean="0">
              <a:solidFill>
                <a:schemeClr val="bg2">
                  <a:lumMod val="50000"/>
                </a:schemeClr>
              </a:solidFill>
              <a:latin typeface="Arial" panose="020B0604020202020204" pitchFamily="34" charset="0"/>
              <a:cs typeface="Arial" panose="020B0604020202020204" pitchFamily="34" charset="0"/>
            </a:endParaRPr>
          </a:p>
          <a:p>
            <a:pPr marL="0" lvl="0" indent="0">
              <a:buClr>
                <a:schemeClr val="tx1"/>
              </a:buClr>
              <a:buSzPct val="100000"/>
              <a:buFont typeface="Wingdings" panose="05000000000000000000" pitchFamily="2" charset="2"/>
              <a:buNone/>
            </a:pPr>
            <a:endParaRPr lang="en-US" sz="1600" dirty="0" smtClean="0">
              <a:solidFill>
                <a:schemeClr val="bg2">
                  <a:lumMod val="50000"/>
                </a:schemeClr>
              </a:solidFill>
            </a:endParaRPr>
          </a:p>
          <a:p>
            <a:pPr marL="0" lvl="0" indent="0">
              <a:buClr>
                <a:schemeClr val="tx1"/>
              </a:buClr>
              <a:buSzPct val="100000"/>
              <a:buFont typeface="Wingdings" panose="05000000000000000000" pitchFamily="2" charset="2"/>
              <a:buNone/>
            </a:pPr>
            <a:endParaRPr lang="en-US" sz="1600" dirty="0" smtClean="0">
              <a:solidFill>
                <a:schemeClr val="bg2">
                  <a:lumMod val="50000"/>
                </a:schemeClr>
              </a:solidFill>
            </a:endParaRPr>
          </a:p>
          <a:p>
            <a:endParaRPr lang="en-US" dirty="0" smtClean="0"/>
          </a:p>
        </p:txBody>
      </p:sp>
      <p:sp>
        <p:nvSpPr>
          <p:cNvPr id="4" name="Slide Number Placeholder 3"/>
          <p:cNvSpPr>
            <a:spLocks noGrp="1"/>
          </p:cNvSpPr>
          <p:nvPr>
            <p:ph type="sldNum" sz="quarter" idx="10"/>
          </p:nvPr>
        </p:nvSpPr>
        <p:spPr/>
        <p:txBody>
          <a:bodyPr/>
          <a:lstStyle/>
          <a:p>
            <a:fld id="{7CF8BFF3-11C4-4115-B3E6-19084BC5B769}" type="slidenum">
              <a:rPr lang="en-US" smtClean="0"/>
              <a:pPr/>
              <a:t>9</a:t>
            </a:fld>
            <a:endParaRPr lang="en-US" dirty="0"/>
          </a:p>
        </p:txBody>
      </p:sp>
    </p:spTree>
    <p:extLst>
      <p:ext uri="{BB962C8B-B14F-4D97-AF65-F5344CB8AC3E}">
        <p14:creationId xmlns:p14="http://schemas.microsoft.com/office/powerpoint/2010/main" val="414729409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9.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7.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Subtitle 2"/>
          <p:cNvSpPr>
            <a:spLocks noGrp="1"/>
          </p:cNvSpPr>
          <p:nvPr>
            <p:ph type="subTitle" idx="1" hasCustomPrompt="1"/>
          </p:nvPr>
        </p:nvSpPr>
        <p:spPr>
          <a:xfrm>
            <a:off x="1371600" y="3886200"/>
            <a:ext cx="6400800" cy="457200"/>
          </a:xfrm>
          <a:prstGeom prst="rect">
            <a:avLst/>
          </a:prstGeom>
        </p:spPr>
        <p:txBody>
          <a:bodyPr/>
          <a:lstStyle>
            <a:lvl1pPr marL="0" indent="0" algn="ctr">
              <a:buNone/>
              <a:defRPr sz="2000" b="1" baseline="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Presenters Name – Myriad Pro, Bold, 20pt</a:t>
            </a:r>
          </a:p>
        </p:txBody>
      </p:sp>
      <p:sp>
        <p:nvSpPr>
          <p:cNvPr id="9" name="Text Placeholder 8"/>
          <p:cNvSpPr>
            <a:spLocks noGrp="1"/>
          </p:cNvSpPr>
          <p:nvPr>
            <p:ph type="body" sz="quarter" idx="10" hasCustomPrompt="1"/>
          </p:nvPr>
        </p:nvSpPr>
        <p:spPr>
          <a:xfrm>
            <a:off x="1371600" y="4267200"/>
            <a:ext cx="6400800" cy="1295400"/>
          </a:xfrm>
          <a:prstGeom prst="rect">
            <a:avLst/>
          </a:prstGeom>
        </p:spPr>
        <p:txBody>
          <a:bodyPr/>
          <a:lstStyle>
            <a:lvl1pPr algn="ctr">
              <a:lnSpc>
                <a:spcPts val="2000"/>
              </a:lnSpc>
              <a:buNone/>
              <a:defRPr sz="18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sz="1800" dirty="0" smtClean="0"/>
              <a:t>Title of Presenter –Myriad Pro, 18pt</a:t>
            </a:r>
          </a:p>
          <a:p>
            <a:pPr lvl="0"/>
            <a:endParaRPr lang="en-US" sz="1800" dirty="0" smtClean="0"/>
          </a:p>
          <a:p>
            <a:pPr lvl="0"/>
            <a:r>
              <a:rPr lang="en-US" sz="1800" dirty="0" smtClean="0"/>
              <a:t>Title of Event</a:t>
            </a:r>
          </a:p>
          <a:p>
            <a:pPr lvl="0"/>
            <a:r>
              <a:rPr lang="en-US" sz="1800" dirty="0" smtClean="0"/>
              <a:t>Date of Event</a:t>
            </a:r>
            <a:endParaRPr lang="en-US" dirty="0"/>
          </a:p>
        </p:txBody>
      </p:sp>
      <p:sp>
        <p:nvSpPr>
          <p:cNvPr id="11" name="Title 1"/>
          <p:cNvSpPr>
            <a:spLocks noGrp="1"/>
          </p:cNvSpPr>
          <p:nvPr>
            <p:ph type="title" hasCustomPrompt="1"/>
          </p:nvPr>
        </p:nvSpPr>
        <p:spPr>
          <a:xfrm>
            <a:off x="457200" y="1981200"/>
            <a:ext cx="8229600" cy="1676400"/>
          </a:xfrm>
          <a:prstGeom prst="rect">
            <a:avLst/>
          </a:prstGeom>
        </p:spPr>
        <p:txBody>
          <a:bodyPr/>
          <a:lstStyle>
            <a:lvl1pPr>
              <a:lnSpc>
                <a:spcPts val="3000"/>
              </a:lnSpc>
              <a:defRPr sz="2800" b="1" baseline="0">
                <a:solidFill>
                  <a:schemeClr val="tx1"/>
                </a:solidFill>
                <a:effectLst/>
              </a:defRPr>
            </a:lvl1pPr>
          </a:lstStyle>
          <a:p>
            <a:r>
              <a:rPr lang="en-US" dirty="0" smtClean="0"/>
              <a:t>Title of Presentation – Myriad Pro</a:t>
            </a:r>
            <a:br>
              <a:rPr lang="en-US" dirty="0" smtClean="0"/>
            </a:br>
            <a:r>
              <a:rPr lang="en-US" dirty="0" smtClean="0"/>
              <a:t> Bold, Shadow 28pt</a:t>
            </a:r>
            <a:endParaRPr lang="en-US" dirty="0"/>
          </a:p>
        </p:txBody>
      </p:sp>
      <p:sp>
        <p:nvSpPr>
          <p:cNvPr id="6" name="Text Placeholder 5"/>
          <p:cNvSpPr>
            <a:spLocks noGrp="1"/>
          </p:cNvSpPr>
          <p:nvPr userDrawn="1">
            <p:ph type="body" sz="quarter" idx="11" hasCustomPrompt="1"/>
          </p:nvPr>
        </p:nvSpPr>
        <p:spPr>
          <a:xfrm>
            <a:off x="2286000" y="6272784"/>
            <a:ext cx="5105400" cy="182880"/>
          </a:xfrm>
          <a:prstGeom prst="rect">
            <a:avLst/>
          </a:prstGeom>
        </p:spPr>
        <p:txBody>
          <a:bodyPr/>
          <a:lstStyle>
            <a:lvl1pPr>
              <a:buNone/>
              <a:defRPr sz="1000" baseline="0">
                <a:solidFill>
                  <a:schemeClr val="accent1">
                    <a:lumMod val="50000"/>
                  </a:schemeClr>
                </a:solidFill>
              </a:defRPr>
            </a:lvl1pPr>
          </a:lstStyle>
          <a:p>
            <a:r>
              <a:rPr lang="en-US" dirty="0" smtClean="0"/>
              <a:t>Place Descriptor Here</a:t>
            </a:r>
            <a:endParaRPr lang="en-US" dirty="0"/>
          </a:p>
        </p:txBody>
      </p:sp>
      <p:sp>
        <p:nvSpPr>
          <p:cNvPr id="7" name="Text Placeholder 6"/>
          <p:cNvSpPr>
            <a:spLocks noGrp="1"/>
          </p:cNvSpPr>
          <p:nvPr userDrawn="1">
            <p:ph type="body" sz="quarter" idx="12" hasCustomPrompt="1"/>
          </p:nvPr>
        </p:nvSpPr>
        <p:spPr>
          <a:xfrm>
            <a:off x="2286000" y="6464808"/>
            <a:ext cx="5105400" cy="228600"/>
          </a:xfrm>
          <a:prstGeom prst="rect">
            <a:avLst/>
          </a:prstGeom>
        </p:spPr>
        <p:txBody>
          <a:bodyPr/>
          <a:lstStyle>
            <a:lvl1pPr>
              <a:buNone/>
              <a:defRPr sz="1000" baseline="0">
                <a:solidFill>
                  <a:schemeClr val="accent1">
                    <a:lumMod val="50000"/>
                  </a:schemeClr>
                </a:solidFill>
              </a:defRPr>
            </a:lvl1pPr>
          </a:lstStyle>
          <a:p>
            <a:r>
              <a:rPr lang="en-US" dirty="0" smtClean="0"/>
              <a:t>Place Descriptor Here</a:t>
            </a:r>
            <a:endParaRPr lang="en-US" dirty="0"/>
          </a:p>
        </p:txBody>
      </p:sp>
    </p:spTree>
    <p:extLst>
      <p:ext uri="{BB962C8B-B14F-4D97-AF65-F5344CB8AC3E}">
        <p14:creationId xmlns:p14="http://schemas.microsoft.com/office/powerpoint/2010/main" val="4044998205"/>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848600" cy="1447800"/>
          </a:xfrm>
          <a:prstGeom prst="rect">
            <a:avLst/>
          </a:prstGeom>
        </p:spPr>
        <p:txBody>
          <a:bodyPr/>
          <a:lstStyle/>
          <a:p>
            <a:r>
              <a:rPr lang="en-US" smtClean="0"/>
              <a:t>Click to edit Master title style</a:t>
            </a:r>
            <a:endParaRPr lang="en-US"/>
          </a:p>
        </p:txBody>
      </p:sp>
      <p:sp>
        <p:nvSpPr>
          <p:cNvPr id="3" name="Chart Placeholder 2"/>
          <p:cNvSpPr>
            <a:spLocks noGrp="1"/>
          </p:cNvSpPr>
          <p:nvPr>
            <p:ph type="chart" idx="1"/>
          </p:nvPr>
        </p:nvSpPr>
        <p:spPr>
          <a:xfrm>
            <a:off x="685800" y="1981200"/>
            <a:ext cx="7772400" cy="4114800"/>
          </a:xfrm>
          <a:prstGeom prst="rect">
            <a:avLst/>
          </a:prstGeom>
        </p:spPr>
        <p:txBody>
          <a:bodyPr/>
          <a:lstStyle/>
          <a:p>
            <a:pPr lvl="0"/>
            <a:endParaRPr lang="en-US" noProof="0" dirty="0" smtClean="0"/>
          </a:p>
        </p:txBody>
      </p:sp>
      <p:sp>
        <p:nvSpPr>
          <p:cNvPr id="4" name="Rectangle 5"/>
          <p:cNvSpPr>
            <a:spLocks noGrp="1" noChangeArrowheads="1"/>
          </p:cNvSpPr>
          <p:nvPr>
            <p:ph type="ftr" sz="quarter" idx="10"/>
          </p:nvPr>
        </p:nvSpPr>
        <p:spPr>
          <a:xfrm>
            <a:off x="3124200" y="6248400"/>
            <a:ext cx="2895600" cy="457200"/>
          </a:xfrm>
          <a:prstGeom prst="rect">
            <a:avLst/>
          </a:prstGeom>
          <a:ln/>
        </p:spPr>
        <p:txBody>
          <a:bodyPr/>
          <a:lstStyle>
            <a:lvl1pPr>
              <a:defRPr/>
            </a:lvl1pPr>
          </a:lstStyle>
          <a:p>
            <a:pPr>
              <a:defRPr/>
            </a:pPr>
            <a:endParaRPr lang="en-US" dirty="0">
              <a:solidFill>
                <a:srgbClr val="FFC000"/>
              </a:solidFill>
            </a:endParaRPr>
          </a:p>
        </p:txBody>
      </p:sp>
      <p:sp>
        <p:nvSpPr>
          <p:cNvPr id="5" name="Rectangle 6"/>
          <p:cNvSpPr>
            <a:spLocks noGrp="1" noChangeArrowheads="1"/>
          </p:cNvSpPr>
          <p:nvPr>
            <p:ph type="sldNum" sz="quarter" idx="11"/>
          </p:nvPr>
        </p:nvSpPr>
        <p:spPr>
          <a:xfrm>
            <a:off x="0" y="6400800"/>
            <a:ext cx="457200" cy="457200"/>
          </a:xfrm>
          <a:prstGeom prst="rect">
            <a:avLst/>
          </a:prstGeom>
          <a:ln/>
        </p:spPr>
        <p:txBody>
          <a:bodyPr/>
          <a:lstStyle>
            <a:lvl1pPr>
              <a:defRPr/>
            </a:lvl1pPr>
          </a:lstStyle>
          <a:p>
            <a:pPr>
              <a:defRPr/>
            </a:pPr>
            <a:fld id="{190C4BD9-FEB5-488F-A9B8-C9A8661656F9}" type="slidenum">
              <a:rPr lang="en-US">
                <a:solidFill>
                  <a:srgbClr val="FFC000"/>
                </a:solidFill>
              </a:rPr>
              <a:pPr>
                <a:defRPr/>
              </a:pPr>
              <a:t>‹#›</a:t>
            </a:fld>
            <a:endParaRPr lang="en-US" dirty="0">
              <a:solidFill>
                <a:srgbClr val="FFC000"/>
              </a:solidFill>
            </a:endParaRPr>
          </a:p>
        </p:txBody>
      </p:sp>
    </p:spTree>
    <p:extLst>
      <p:ext uri="{BB962C8B-B14F-4D97-AF65-F5344CB8AC3E}">
        <p14:creationId xmlns:p14="http://schemas.microsoft.com/office/powerpoint/2010/main" val="1696271332"/>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792288" y="4800600"/>
            <a:ext cx="5486400" cy="566738"/>
          </a:xfrm>
          <a:prstGeom prst="rect">
            <a:avLst/>
          </a:prstGeom>
        </p:spPr>
        <p:txBody>
          <a:bodyPr anchor="b"/>
          <a:lstStyle>
            <a:lvl1pPr algn="l">
              <a:defRPr sz="2000" b="1" baseline="0">
                <a:effectLst/>
              </a:defRPr>
            </a:lvl1pPr>
          </a:lstStyle>
          <a:p>
            <a:r>
              <a:rPr lang="en-US" dirty="0" smtClean="0"/>
              <a:t>Photo Title – Myriad Pro, Bold, Shadow, 20pt</a:t>
            </a:r>
            <a:endParaRPr lang="en-US" dirty="0"/>
          </a:p>
        </p:txBody>
      </p:sp>
      <p:sp>
        <p:nvSpPr>
          <p:cNvPr id="3" name="Picture Placeholder 2"/>
          <p:cNvSpPr>
            <a:spLocks noGrp="1"/>
          </p:cNvSpPr>
          <p:nvPr>
            <p:ph type="pic" idx="1"/>
          </p:nvPr>
        </p:nvSpPr>
        <p:spPr>
          <a:xfrm>
            <a:off x="1792288" y="612775"/>
            <a:ext cx="5486400" cy="4114800"/>
          </a:xfrm>
          <a:prstGeom prst="rect">
            <a:avLst/>
          </a:prstGeom>
          <a:ln w="25400">
            <a:solidFill>
              <a:schemeClr val="bg1"/>
            </a:solidFill>
          </a:ln>
          <a:effectLst>
            <a:outerShdw blurRad="44450" dist="27940" dir="5400000" algn="ctr">
              <a:srgbClr val="000000">
                <a:alpha val="32000"/>
              </a:srgb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hasCustomPrompt="1"/>
          </p:nvPr>
        </p:nvSpPr>
        <p:spPr>
          <a:xfrm>
            <a:off x="1792288" y="5367338"/>
            <a:ext cx="5486400" cy="804862"/>
          </a:xfrm>
          <a:prstGeom prst="rect">
            <a:avLst/>
          </a:prstGeom>
        </p:spPr>
        <p:txBody>
          <a:bodyPr/>
          <a:lstStyle>
            <a:lvl1pPr marL="0" indent="0">
              <a:buNone/>
              <a:defRPr sz="1400" baseline="0">
                <a:solidFill>
                  <a:schemeClr val="bg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Caption or credits for photo – Myriad Pro, 14pt</a:t>
            </a:r>
          </a:p>
        </p:txBody>
      </p:sp>
    </p:spTree>
    <p:extLst>
      <p:ext uri="{BB962C8B-B14F-4D97-AF65-F5344CB8AC3E}">
        <p14:creationId xmlns:p14="http://schemas.microsoft.com/office/powerpoint/2010/main" val="564907567"/>
      </p:ext>
    </p:extLst>
  </p:cSld>
  <p:clrMapOvr>
    <a:masterClrMapping/>
  </p:clrMapOvr>
  <p:transition>
    <p:fade/>
  </p:transition>
</p:sldLayout>
</file>

<file path=ppt/slideLayouts/slideLayout101.xml><?xml version="1.0" encoding="utf-8"?>
<p:sldLayout xmlns:a="http://schemas.openxmlformats.org/drawingml/2006/main" xmlns:r="http://schemas.openxmlformats.org/officeDocument/2006/relationships" xmlns:p="http://schemas.openxmlformats.org/presentationml/2006/main" preserve="1" userDrawn="1">
  <p:cSld name="Closing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Subtitle 2"/>
          <p:cNvSpPr>
            <a:spLocks noGrp="1"/>
          </p:cNvSpPr>
          <p:nvPr>
            <p:ph type="subTitle" idx="1" hasCustomPrompt="1"/>
          </p:nvPr>
        </p:nvSpPr>
        <p:spPr>
          <a:xfrm>
            <a:off x="1371600" y="2057400"/>
            <a:ext cx="6400800" cy="2057400"/>
          </a:xfrm>
          <a:prstGeom prst="rect">
            <a:avLst/>
          </a:prstGeom>
        </p:spPr>
        <p:txBody>
          <a:bodyPr/>
          <a:lstStyle>
            <a:lvl1pPr marL="0" indent="0" algn="ctr">
              <a:buNone/>
              <a:defRPr sz="2800" b="1" baseline="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Closing– Myriad Pro, Bold, 28pt</a:t>
            </a:r>
          </a:p>
        </p:txBody>
      </p:sp>
      <p:sp>
        <p:nvSpPr>
          <p:cNvPr id="11" name="Text Placeholder 5"/>
          <p:cNvSpPr>
            <a:spLocks noGrp="1"/>
          </p:cNvSpPr>
          <p:nvPr>
            <p:ph type="body" sz="quarter" idx="11" hasCustomPrompt="1"/>
          </p:nvPr>
        </p:nvSpPr>
        <p:spPr>
          <a:xfrm>
            <a:off x="2286000" y="6281928"/>
            <a:ext cx="5105400" cy="182880"/>
          </a:xfrm>
          <a:prstGeom prst="rect">
            <a:avLst/>
          </a:prstGeom>
        </p:spPr>
        <p:txBody>
          <a:bodyPr/>
          <a:lstStyle>
            <a:lvl1pPr>
              <a:buNone/>
              <a:defRPr sz="1000" baseline="0">
                <a:solidFill>
                  <a:schemeClr val="bg1"/>
                </a:solidFill>
              </a:defRPr>
            </a:lvl1pPr>
          </a:lstStyle>
          <a:p>
            <a:r>
              <a:rPr lang="en-US" dirty="0" smtClean="0"/>
              <a:t>Place Descriptor Here</a:t>
            </a:r>
            <a:endParaRPr lang="en-US" dirty="0"/>
          </a:p>
        </p:txBody>
      </p:sp>
      <p:sp>
        <p:nvSpPr>
          <p:cNvPr id="12" name="Text Placeholder 6"/>
          <p:cNvSpPr>
            <a:spLocks noGrp="1"/>
          </p:cNvSpPr>
          <p:nvPr>
            <p:ph type="body" sz="quarter" idx="12" hasCustomPrompt="1"/>
          </p:nvPr>
        </p:nvSpPr>
        <p:spPr>
          <a:xfrm>
            <a:off x="2286000" y="6473952"/>
            <a:ext cx="5105400" cy="228600"/>
          </a:xfrm>
          <a:prstGeom prst="rect">
            <a:avLst/>
          </a:prstGeom>
        </p:spPr>
        <p:txBody>
          <a:bodyPr/>
          <a:lstStyle>
            <a:lvl1pPr>
              <a:buNone/>
              <a:defRPr sz="1000" baseline="0">
                <a:solidFill>
                  <a:schemeClr val="bg1"/>
                </a:solidFill>
              </a:defRPr>
            </a:lvl1pPr>
          </a:lstStyle>
          <a:p>
            <a:r>
              <a:rPr lang="en-US" dirty="0" smtClean="0"/>
              <a:t>Place Descriptor Here</a:t>
            </a:r>
            <a:endParaRPr lang="en-US" dirty="0"/>
          </a:p>
        </p:txBody>
      </p:sp>
    </p:spTree>
    <p:extLst>
      <p:ext uri="{BB962C8B-B14F-4D97-AF65-F5344CB8AC3E}">
        <p14:creationId xmlns:p14="http://schemas.microsoft.com/office/powerpoint/2010/main" val="2602329757"/>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42562586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848600" cy="1447800"/>
          </a:xfrm>
          <a:prstGeom prst="rect">
            <a:avLst/>
          </a:prstGeo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a:prstGeom prst="rect">
            <a:avLst/>
          </a:prstGeom>
        </p:spPr>
        <p:txBody>
          <a:bodyPr/>
          <a:lstStyle/>
          <a:p>
            <a:pPr lvl="0"/>
            <a:endParaRPr lang="en-US" noProof="0" dirty="0" smtClean="0"/>
          </a:p>
        </p:txBody>
      </p:sp>
      <p:sp>
        <p:nvSpPr>
          <p:cNvPr id="4" name="Rectangle 5"/>
          <p:cNvSpPr>
            <a:spLocks noGrp="1" noChangeArrowheads="1"/>
          </p:cNvSpPr>
          <p:nvPr>
            <p:ph type="ftr" sz="quarter" idx="10"/>
          </p:nvPr>
        </p:nvSpPr>
        <p:spPr>
          <a:xfrm>
            <a:off x="3124200" y="6248400"/>
            <a:ext cx="2895600" cy="457200"/>
          </a:xfrm>
          <a:prstGeom prst="rect">
            <a:avLst/>
          </a:prstGeom>
          <a:ln/>
        </p:spPr>
        <p:txBody>
          <a:bodyPr/>
          <a:lstStyle>
            <a:lvl1pPr>
              <a:defRPr/>
            </a:lvl1pPr>
          </a:lstStyle>
          <a:p>
            <a:endParaRPr lang="en-US" dirty="0">
              <a:solidFill>
                <a:srgbClr val="FFC000"/>
              </a:solidFill>
            </a:endParaRPr>
          </a:p>
        </p:txBody>
      </p:sp>
      <p:sp>
        <p:nvSpPr>
          <p:cNvPr id="5" name="Rectangle 6"/>
          <p:cNvSpPr>
            <a:spLocks noGrp="1" noChangeArrowheads="1"/>
          </p:cNvSpPr>
          <p:nvPr>
            <p:ph type="sldNum" sz="quarter" idx="11"/>
          </p:nvPr>
        </p:nvSpPr>
        <p:spPr>
          <a:xfrm>
            <a:off x="0" y="6400800"/>
            <a:ext cx="457200" cy="457200"/>
          </a:xfrm>
          <a:prstGeom prst="rect">
            <a:avLst/>
          </a:prstGeom>
          <a:ln/>
        </p:spPr>
        <p:txBody>
          <a:bodyPr/>
          <a:lstStyle>
            <a:lvl1pPr>
              <a:defRPr/>
            </a:lvl1pPr>
          </a:lstStyle>
          <a:p>
            <a:pPr>
              <a:defRPr/>
            </a:pPr>
            <a:fld id="{743F6EA8-A521-4D6C-960C-4A36EA852670}" type="slidenum">
              <a:rPr lang="en-US">
                <a:solidFill>
                  <a:srgbClr val="FFC000"/>
                </a:solidFill>
              </a:rPr>
              <a:pPr>
                <a:defRPr/>
              </a:pPr>
              <a:t>‹#›</a:t>
            </a:fld>
            <a:endParaRPr lang="en-US" dirty="0">
              <a:solidFill>
                <a:srgbClr val="FFC000"/>
              </a:solidFill>
            </a:endParaRPr>
          </a:p>
        </p:txBody>
      </p:sp>
    </p:spTree>
    <p:extLst>
      <p:ext uri="{BB962C8B-B14F-4D97-AF65-F5344CB8AC3E}">
        <p14:creationId xmlns:p14="http://schemas.microsoft.com/office/powerpoint/2010/main" val="25798332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dirty="0">
              <a:solidFill>
                <a:srgbClr val="FFC000"/>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solidFill>
                <a:srgbClr val="FFC000"/>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F20C391D-E455-46F7-987F-213E122CD79C}" type="slidenum">
              <a:rPr lang="en-US">
                <a:solidFill>
                  <a:srgbClr val="FFC000"/>
                </a:solidFill>
              </a:rPr>
              <a:pPr/>
              <a:t>‹#›</a:t>
            </a:fld>
            <a:endParaRPr lang="en-US" dirty="0">
              <a:solidFill>
                <a:srgbClr val="FFC000"/>
              </a:solidFill>
            </a:endParaRPr>
          </a:p>
        </p:txBody>
      </p:sp>
    </p:spTree>
    <p:extLst>
      <p:ext uri="{BB962C8B-B14F-4D97-AF65-F5344CB8AC3E}">
        <p14:creationId xmlns:p14="http://schemas.microsoft.com/office/powerpoint/2010/main" val="37852192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Subtitle 2"/>
          <p:cNvSpPr>
            <a:spLocks noGrp="1"/>
          </p:cNvSpPr>
          <p:nvPr>
            <p:ph type="subTitle" idx="1" hasCustomPrompt="1"/>
          </p:nvPr>
        </p:nvSpPr>
        <p:spPr>
          <a:xfrm>
            <a:off x="1371600" y="3886200"/>
            <a:ext cx="6400800" cy="457200"/>
          </a:xfrm>
          <a:prstGeom prst="rect">
            <a:avLst/>
          </a:prstGeom>
        </p:spPr>
        <p:txBody>
          <a:bodyPr/>
          <a:lstStyle>
            <a:lvl1pPr marL="0" indent="0" algn="ctr">
              <a:buNone/>
              <a:defRPr sz="2000" b="1" baseline="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Presenters Name – Myriad Pro, Bold, 20pt</a:t>
            </a:r>
          </a:p>
        </p:txBody>
      </p:sp>
      <p:sp>
        <p:nvSpPr>
          <p:cNvPr id="9" name="Text Placeholder 8"/>
          <p:cNvSpPr>
            <a:spLocks noGrp="1"/>
          </p:cNvSpPr>
          <p:nvPr>
            <p:ph type="body" sz="quarter" idx="10" hasCustomPrompt="1"/>
          </p:nvPr>
        </p:nvSpPr>
        <p:spPr>
          <a:xfrm>
            <a:off x="1371600" y="4267200"/>
            <a:ext cx="6400800" cy="1295400"/>
          </a:xfrm>
          <a:prstGeom prst="rect">
            <a:avLst/>
          </a:prstGeom>
        </p:spPr>
        <p:txBody>
          <a:bodyPr/>
          <a:lstStyle>
            <a:lvl1pPr algn="ctr">
              <a:lnSpc>
                <a:spcPts val="2000"/>
              </a:lnSpc>
              <a:buNone/>
              <a:defRPr sz="18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sz="1800" dirty="0" smtClean="0"/>
              <a:t>Title of Presenter –Myriad Pro, 18pt</a:t>
            </a:r>
          </a:p>
          <a:p>
            <a:pPr lvl="0"/>
            <a:endParaRPr lang="en-US" sz="1800" dirty="0" smtClean="0"/>
          </a:p>
          <a:p>
            <a:pPr lvl="0"/>
            <a:r>
              <a:rPr lang="en-US" sz="1800" dirty="0" smtClean="0"/>
              <a:t>Title of Event</a:t>
            </a:r>
          </a:p>
          <a:p>
            <a:pPr lvl="0"/>
            <a:r>
              <a:rPr lang="en-US" sz="1800" dirty="0" smtClean="0"/>
              <a:t>Date of Event</a:t>
            </a:r>
            <a:endParaRPr lang="en-US" dirty="0"/>
          </a:p>
        </p:txBody>
      </p:sp>
      <p:sp>
        <p:nvSpPr>
          <p:cNvPr id="11" name="Title 1"/>
          <p:cNvSpPr>
            <a:spLocks noGrp="1"/>
          </p:cNvSpPr>
          <p:nvPr>
            <p:ph type="title" hasCustomPrompt="1"/>
          </p:nvPr>
        </p:nvSpPr>
        <p:spPr>
          <a:xfrm>
            <a:off x="457200" y="1981200"/>
            <a:ext cx="8229600" cy="1676400"/>
          </a:xfrm>
          <a:prstGeom prst="rect">
            <a:avLst/>
          </a:prstGeom>
        </p:spPr>
        <p:txBody>
          <a:bodyPr/>
          <a:lstStyle>
            <a:lvl1pPr>
              <a:lnSpc>
                <a:spcPts val="3000"/>
              </a:lnSpc>
              <a:defRPr sz="2800" b="1" baseline="0">
                <a:solidFill>
                  <a:schemeClr val="tx1"/>
                </a:solidFill>
                <a:effectLst/>
              </a:defRPr>
            </a:lvl1pPr>
          </a:lstStyle>
          <a:p>
            <a:r>
              <a:rPr lang="en-US" dirty="0" smtClean="0"/>
              <a:t>Title of Presentation – Myriad Pro</a:t>
            </a:r>
            <a:br>
              <a:rPr lang="en-US" dirty="0" smtClean="0"/>
            </a:br>
            <a:r>
              <a:rPr lang="en-US" dirty="0" smtClean="0"/>
              <a:t> Bold, Shadow 28pt</a:t>
            </a:r>
            <a:endParaRPr lang="en-US" dirty="0"/>
          </a:p>
        </p:txBody>
      </p:sp>
      <p:sp>
        <p:nvSpPr>
          <p:cNvPr id="6" name="Text Placeholder 5"/>
          <p:cNvSpPr>
            <a:spLocks noGrp="1"/>
          </p:cNvSpPr>
          <p:nvPr userDrawn="1">
            <p:ph type="body" sz="quarter" idx="11" hasCustomPrompt="1"/>
          </p:nvPr>
        </p:nvSpPr>
        <p:spPr>
          <a:xfrm>
            <a:off x="2286000" y="6272784"/>
            <a:ext cx="5105400" cy="182880"/>
          </a:xfrm>
          <a:prstGeom prst="rect">
            <a:avLst/>
          </a:prstGeom>
        </p:spPr>
        <p:txBody>
          <a:bodyPr/>
          <a:lstStyle>
            <a:lvl1pPr>
              <a:buNone/>
              <a:defRPr sz="1000" baseline="0">
                <a:solidFill>
                  <a:schemeClr val="accent1">
                    <a:lumMod val="50000"/>
                  </a:schemeClr>
                </a:solidFill>
              </a:defRPr>
            </a:lvl1pPr>
          </a:lstStyle>
          <a:p>
            <a:r>
              <a:rPr lang="en-US" dirty="0" smtClean="0"/>
              <a:t>Place Descriptor Here</a:t>
            </a:r>
            <a:endParaRPr lang="en-US" dirty="0"/>
          </a:p>
        </p:txBody>
      </p:sp>
      <p:sp>
        <p:nvSpPr>
          <p:cNvPr id="7" name="Text Placeholder 6"/>
          <p:cNvSpPr>
            <a:spLocks noGrp="1"/>
          </p:cNvSpPr>
          <p:nvPr userDrawn="1">
            <p:ph type="body" sz="quarter" idx="12" hasCustomPrompt="1"/>
          </p:nvPr>
        </p:nvSpPr>
        <p:spPr>
          <a:xfrm>
            <a:off x="2286000" y="6464808"/>
            <a:ext cx="5105400" cy="228600"/>
          </a:xfrm>
          <a:prstGeom prst="rect">
            <a:avLst/>
          </a:prstGeom>
        </p:spPr>
        <p:txBody>
          <a:bodyPr/>
          <a:lstStyle>
            <a:lvl1pPr>
              <a:buNone/>
              <a:defRPr sz="1000" baseline="0">
                <a:solidFill>
                  <a:schemeClr val="accent1">
                    <a:lumMod val="50000"/>
                  </a:schemeClr>
                </a:solidFill>
              </a:defRPr>
            </a:lvl1pPr>
          </a:lstStyle>
          <a:p>
            <a:r>
              <a:rPr lang="en-US" dirty="0" smtClean="0"/>
              <a:t>Place Descriptor Here</a:t>
            </a:r>
            <a:endParaRPr lang="en-US" dirty="0"/>
          </a:p>
        </p:txBody>
      </p:sp>
    </p:spTree>
    <p:extLst>
      <p:ext uri="{BB962C8B-B14F-4D97-AF65-F5344CB8AC3E}">
        <p14:creationId xmlns:p14="http://schemas.microsoft.com/office/powerpoint/2010/main" val="2525075819"/>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asic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nchor="b" anchorCtr="0"/>
          <a:lstStyle>
            <a:lvl1pPr>
              <a:lnSpc>
                <a:spcPts val="3000"/>
              </a:lnSpc>
              <a:defRPr sz="2800" b="1" baseline="0">
                <a:solidFill>
                  <a:schemeClr val="tx1"/>
                </a:solidFill>
                <a:effectLst/>
              </a:defRPr>
            </a:lvl1pPr>
          </a:lstStyle>
          <a:p>
            <a:r>
              <a:rPr lang="en-US" dirty="0" smtClean="0"/>
              <a:t>Headline – Myriad Pro, Bold, Shadow, 28pt</a:t>
            </a:r>
            <a:endParaRPr lang="en-US" dirty="0"/>
          </a:p>
        </p:txBody>
      </p:sp>
      <p:sp>
        <p:nvSpPr>
          <p:cNvPr id="3" name="Content Placeholder 2"/>
          <p:cNvSpPr>
            <a:spLocks noGrp="1"/>
          </p:cNvSpPr>
          <p:nvPr>
            <p:ph idx="1" hasCustomPrompt="1"/>
          </p:nvPr>
        </p:nvSpPr>
        <p:spPr>
          <a:xfrm>
            <a:off x="457200" y="1600201"/>
            <a:ext cx="8229600" cy="4191000"/>
          </a:xfrm>
          <a:prstGeom prst="rect">
            <a:avLst/>
          </a:prstGeom>
        </p:spPr>
        <p:txBody>
          <a:bodyPr/>
          <a:lstStyle>
            <a:lvl1pPr>
              <a:buClr>
                <a:schemeClr val="tx1"/>
              </a:buClr>
              <a:buSzPct val="70000"/>
              <a:buFont typeface="Wingdings" pitchFamily="2" charset="2"/>
              <a:buChar char="q"/>
              <a:defRPr sz="2400" b="1" baseline="0">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baseline="0">
                <a:solidFill>
                  <a:schemeClr val="bg2"/>
                </a:solidFill>
              </a:defRPr>
            </a:lvl4pPr>
            <a:lvl5pPr>
              <a:buClr>
                <a:schemeClr val="tx1"/>
              </a:buClr>
              <a:buSzPct val="70000"/>
              <a:buFont typeface="Arial" pitchFamily="34" charset="0"/>
              <a:buChar char="•"/>
              <a:defRPr sz="1800">
                <a:solidFill>
                  <a:schemeClr val="bg2"/>
                </a:solidFill>
              </a:defRPr>
            </a:lvl5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7"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extLst>
      <p:ext uri="{BB962C8B-B14F-4D97-AF65-F5344CB8AC3E}">
        <p14:creationId xmlns:p14="http://schemas.microsoft.com/office/powerpoint/2010/main" val="1496206089"/>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Data Slide (for content heavy tables and chart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nchor="b" anchorCtr="0"/>
          <a:lstStyle>
            <a:lvl1pPr>
              <a:lnSpc>
                <a:spcPts val="3000"/>
              </a:lnSpc>
              <a:defRPr sz="2800" b="1" baseline="0">
                <a:solidFill>
                  <a:schemeClr val="tx1"/>
                </a:solidFill>
                <a:effectLst/>
              </a:defRPr>
            </a:lvl1pPr>
          </a:lstStyle>
          <a:p>
            <a:r>
              <a:rPr lang="en-US" dirty="0" smtClean="0"/>
              <a:t>Headline – Myriad Pro, Bold, Shadow, 28pt</a:t>
            </a:r>
            <a:endParaRPr lang="en-US" dirty="0"/>
          </a:p>
        </p:txBody>
      </p:sp>
      <p:sp>
        <p:nvSpPr>
          <p:cNvPr id="3" name="Content Placeholder 2"/>
          <p:cNvSpPr>
            <a:spLocks noGrp="1"/>
          </p:cNvSpPr>
          <p:nvPr>
            <p:ph idx="1" hasCustomPrompt="1"/>
          </p:nvPr>
        </p:nvSpPr>
        <p:spPr>
          <a:xfrm>
            <a:off x="457200" y="1600201"/>
            <a:ext cx="8229600" cy="4191000"/>
          </a:xfrm>
          <a:prstGeom prst="rect">
            <a:avLst/>
          </a:prstGeom>
        </p:spPr>
        <p:txBody>
          <a:bodyPr/>
          <a:lstStyle>
            <a:lvl1pPr>
              <a:buClr>
                <a:schemeClr val="tx1"/>
              </a:buClr>
              <a:buSzPct val="70000"/>
              <a:buFont typeface="Wingdings" pitchFamily="2" charset="2"/>
              <a:buChar char="q"/>
              <a:defRPr sz="2400" b="1" baseline="0">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baseline="0">
                <a:solidFill>
                  <a:schemeClr val="bg2"/>
                </a:solidFill>
              </a:defRPr>
            </a:lvl4pPr>
            <a:lvl5pPr>
              <a:buClr>
                <a:schemeClr val="tx1"/>
              </a:buClr>
              <a:buSzPct val="70000"/>
              <a:buFont typeface="Arial" pitchFamily="34" charset="0"/>
              <a:buChar char="•"/>
              <a:defRPr sz="1800">
                <a:solidFill>
                  <a:schemeClr val="bg2"/>
                </a:solidFill>
              </a:defRPr>
            </a:lvl5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7"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extLst>
      <p:ext uri="{BB962C8B-B14F-4D97-AF65-F5344CB8AC3E}">
        <p14:creationId xmlns:p14="http://schemas.microsoft.com/office/powerpoint/2010/main" val="2744545533"/>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Slide Badg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Subtitle 2"/>
          <p:cNvSpPr>
            <a:spLocks noGrp="1"/>
          </p:cNvSpPr>
          <p:nvPr>
            <p:ph type="subTitle" idx="1" hasCustomPrompt="1"/>
          </p:nvPr>
        </p:nvSpPr>
        <p:spPr>
          <a:xfrm>
            <a:off x="1371600" y="3886200"/>
            <a:ext cx="6400800" cy="457200"/>
          </a:xfrm>
          <a:prstGeom prst="rect">
            <a:avLst/>
          </a:prstGeom>
        </p:spPr>
        <p:txBody>
          <a:bodyPr/>
          <a:lstStyle>
            <a:lvl1pPr marL="0" indent="0" algn="ctr">
              <a:buNone/>
              <a:defRPr sz="2000" b="1" baseline="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Presenters Name – Myriad Pro, Bold, 20pt</a:t>
            </a:r>
          </a:p>
        </p:txBody>
      </p:sp>
      <p:sp>
        <p:nvSpPr>
          <p:cNvPr id="9" name="Text Placeholder 8"/>
          <p:cNvSpPr>
            <a:spLocks noGrp="1"/>
          </p:cNvSpPr>
          <p:nvPr>
            <p:ph type="body" sz="quarter" idx="10" hasCustomPrompt="1"/>
          </p:nvPr>
        </p:nvSpPr>
        <p:spPr>
          <a:xfrm>
            <a:off x="1371600" y="4267200"/>
            <a:ext cx="6400800" cy="1295400"/>
          </a:xfrm>
          <a:prstGeom prst="rect">
            <a:avLst/>
          </a:prstGeom>
        </p:spPr>
        <p:txBody>
          <a:bodyPr/>
          <a:lstStyle>
            <a:lvl1pPr algn="ctr">
              <a:lnSpc>
                <a:spcPts val="2000"/>
              </a:lnSpc>
              <a:buNone/>
              <a:defRPr sz="18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sz="1800" dirty="0" smtClean="0"/>
              <a:t>Title of Presenter –Myriad Pro, 18pt</a:t>
            </a:r>
          </a:p>
          <a:p>
            <a:pPr lvl="0"/>
            <a:endParaRPr lang="en-US" sz="1800" dirty="0" smtClean="0"/>
          </a:p>
          <a:p>
            <a:pPr lvl="0"/>
            <a:r>
              <a:rPr lang="en-US" sz="1800" dirty="0" smtClean="0"/>
              <a:t>Title of Event</a:t>
            </a:r>
          </a:p>
          <a:p>
            <a:pPr lvl="0"/>
            <a:r>
              <a:rPr lang="en-US" sz="1800" dirty="0" smtClean="0"/>
              <a:t>Date of Event</a:t>
            </a:r>
            <a:endParaRPr lang="en-US" dirty="0"/>
          </a:p>
        </p:txBody>
      </p:sp>
      <p:sp>
        <p:nvSpPr>
          <p:cNvPr id="11" name="Title 1"/>
          <p:cNvSpPr>
            <a:spLocks noGrp="1"/>
          </p:cNvSpPr>
          <p:nvPr>
            <p:ph type="title" hasCustomPrompt="1"/>
          </p:nvPr>
        </p:nvSpPr>
        <p:spPr>
          <a:xfrm>
            <a:off x="457200" y="1981200"/>
            <a:ext cx="8229600" cy="1676400"/>
          </a:xfrm>
          <a:prstGeom prst="rect">
            <a:avLst/>
          </a:prstGeom>
        </p:spPr>
        <p:txBody>
          <a:bodyPr/>
          <a:lstStyle>
            <a:lvl1pPr>
              <a:lnSpc>
                <a:spcPts val="3000"/>
              </a:lnSpc>
              <a:defRPr sz="2800" b="1" baseline="0">
                <a:solidFill>
                  <a:schemeClr val="tx1"/>
                </a:solidFill>
                <a:effectLst/>
              </a:defRPr>
            </a:lvl1pPr>
          </a:lstStyle>
          <a:p>
            <a:r>
              <a:rPr lang="en-US" dirty="0" smtClean="0"/>
              <a:t>Title of Presentation – Myriad Pro</a:t>
            </a:r>
            <a:br>
              <a:rPr lang="en-US" dirty="0" smtClean="0"/>
            </a:br>
            <a:r>
              <a:rPr lang="en-US" dirty="0" smtClean="0"/>
              <a:t> Bold, Shadow 28pt</a:t>
            </a:r>
            <a:endParaRPr lang="en-US" dirty="0"/>
          </a:p>
        </p:txBody>
      </p:sp>
    </p:spTree>
    <p:extLst>
      <p:ext uri="{BB962C8B-B14F-4D97-AF65-F5344CB8AC3E}">
        <p14:creationId xmlns:p14="http://schemas.microsoft.com/office/powerpoint/2010/main" val="4260113449"/>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asic Content Badg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nchor="b" anchorCtr="0"/>
          <a:lstStyle>
            <a:lvl1pPr>
              <a:lnSpc>
                <a:spcPts val="3000"/>
              </a:lnSpc>
              <a:defRPr sz="2800" b="1" baseline="0">
                <a:solidFill>
                  <a:schemeClr val="tx1"/>
                </a:solidFill>
                <a:effectLst/>
              </a:defRPr>
            </a:lvl1pPr>
          </a:lstStyle>
          <a:p>
            <a:r>
              <a:rPr lang="en-US" dirty="0" smtClean="0"/>
              <a:t>Headline – Myriad Pro, Bold, Shadow, 28pt</a:t>
            </a:r>
            <a:endParaRPr lang="en-US" dirty="0"/>
          </a:p>
        </p:txBody>
      </p:sp>
      <p:sp>
        <p:nvSpPr>
          <p:cNvPr id="3" name="Content Placeholder 2"/>
          <p:cNvSpPr>
            <a:spLocks noGrp="1"/>
          </p:cNvSpPr>
          <p:nvPr>
            <p:ph idx="1" hasCustomPrompt="1"/>
          </p:nvPr>
        </p:nvSpPr>
        <p:spPr>
          <a:xfrm>
            <a:off x="457200" y="1600201"/>
            <a:ext cx="8229600" cy="4191000"/>
          </a:xfrm>
          <a:prstGeom prst="rect">
            <a:avLst/>
          </a:prstGeom>
        </p:spPr>
        <p:txBody>
          <a:bodyPr/>
          <a:lstStyle>
            <a:lvl1pPr>
              <a:buClr>
                <a:schemeClr val="tx1"/>
              </a:buClr>
              <a:buSzPct val="70000"/>
              <a:buFont typeface="Wingdings" pitchFamily="2" charset="2"/>
              <a:buChar char="q"/>
              <a:defRPr sz="2400" b="1" baseline="0">
                <a:solidFill>
                  <a:schemeClr val="bg2"/>
                </a:solidFill>
              </a:defRPr>
            </a:lvl1pPr>
            <a:lvl2pPr>
              <a:buClr>
                <a:schemeClr val="tx1"/>
              </a:buClr>
              <a:buSzPct val="125000"/>
              <a:buFont typeface="Arial" pitchFamily="34" charset="0"/>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baseline="0">
                <a:solidFill>
                  <a:schemeClr val="bg2"/>
                </a:solidFill>
              </a:defRPr>
            </a:lvl4pPr>
            <a:lvl5pPr>
              <a:buClr>
                <a:schemeClr val="tx1"/>
              </a:buClr>
              <a:buSzPct val="70000"/>
              <a:buFont typeface="Arial" pitchFamily="34" charset="0"/>
              <a:buChar char="•"/>
              <a:defRPr sz="1800">
                <a:solidFill>
                  <a:schemeClr val="bg2"/>
                </a:solidFill>
              </a:defRPr>
            </a:lvl5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7" name="Text Placeholder 8"/>
          <p:cNvSpPr>
            <a:spLocks noGrp="1"/>
          </p:cNvSpPr>
          <p:nvPr>
            <p:ph type="body" sz="quarter" idx="10" hasCustomPrompt="1"/>
          </p:nvPr>
        </p:nvSpPr>
        <p:spPr>
          <a:xfrm>
            <a:off x="457200" y="5791200"/>
            <a:ext cx="6705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extLst>
      <p:ext uri="{BB962C8B-B14F-4D97-AF65-F5344CB8AC3E}">
        <p14:creationId xmlns:p14="http://schemas.microsoft.com/office/powerpoint/2010/main" val="3085637375"/>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4406900"/>
            <a:ext cx="7772400" cy="1362075"/>
          </a:xfrm>
          <a:prstGeom prst="rect">
            <a:avLst/>
          </a:prstGeom>
        </p:spPr>
        <p:txBody>
          <a:bodyPr anchor="t"/>
          <a:lstStyle>
            <a:lvl1pPr algn="l">
              <a:lnSpc>
                <a:spcPts val="3800"/>
              </a:lnSpc>
              <a:defRPr sz="3600" b="1" cap="all" baseline="0">
                <a:solidFill>
                  <a:schemeClr val="tx1"/>
                </a:solidFill>
                <a:effectLst/>
              </a:defRPr>
            </a:lvl1pPr>
          </a:lstStyle>
          <a:p>
            <a:r>
              <a:rPr lang="en-US" dirty="0" smtClean="0"/>
              <a:t>Section Header</a:t>
            </a:r>
            <a:br>
              <a:rPr lang="en-US" dirty="0" smtClean="0"/>
            </a:br>
            <a:r>
              <a:rPr lang="en-US" dirty="0" smtClean="0"/>
              <a:t>Myriad Pro, bold, shadow, 36pt </a:t>
            </a:r>
            <a:endParaRPr lang="en-US" dirty="0"/>
          </a:p>
        </p:txBody>
      </p:sp>
      <p:sp>
        <p:nvSpPr>
          <p:cNvPr id="3" name="Text Placeholder 2"/>
          <p:cNvSpPr>
            <a:spLocks noGrp="1"/>
          </p:cNvSpPr>
          <p:nvPr>
            <p:ph type="body" idx="1" hasCustomPrompt="1"/>
          </p:nvPr>
        </p:nvSpPr>
        <p:spPr>
          <a:xfrm>
            <a:off x="722313" y="2906713"/>
            <a:ext cx="7772400" cy="1500187"/>
          </a:xfrm>
          <a:prstGeom prst="rect">
            <a:avLst/>
          </a:prstGeom>
        </p:spPr>
        <p:txBody>
          <a:bodyPr anchor="b"/>
          <a:lstStyle>
            <a:lvl1pPr marL="0" indent="0">
              <a:lnSpc>
                <a:spcPts val="2200"/>
              </a:lnSpc>
              <a:buNone/>
              <a:defRPr sz="2000" baseline="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Subhead – Myriad Pro, 20pt</a:t>
            </a:r>
          </a:p>
        </p:txBody>
      </p:sp>
    </p:spTree>
    <p:extLst>
      <p:ext uri="{BB962C8B-B14F-4D97-AF65-F5344CB8AC3E}">
        <p14:creationId xmlns:p14="http://schemas.microsoft.com/office/powerpoint/2010/main" val="1693354361"/>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asic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nchor="b" anchorCtr="0"/>
          <a:lstStyle>
            <a:lvl1pPr>
              <a:lnSpc>
                <a:spcPts val="3000"/>
              </a:lnSpc>
              <a:defRPr sz="2800" b="1" baseline="0">
                <a:solidFill>
                  <a:schemeClr val="tx1"/>
                </a:solidFill>
                <a:effectLst/>
              </a:defRPr>
            </a:lvl1pPr>
          </a:lstStyle>
          <a:p>
            <a:r>
              <a:rPr lang="en-US" dirty="0" smtClean="0"/>
              <a:t>Headline – Myriad Pro, Bold, Shadow, 28pt</a:t>
            </a:r>
            <a:endParaRPr lang="en-US" dirty="0"/>
          </a:p>
        </p:txBody>
      </p:sp>
      <p:sp>
        <p:nvSpPr>
          <p:cNvPr id="3" name="Content Placeholder 2"/>
          <p:cNvSpPr>
            <a:spLocks noGrp="1"/>
          </p:cNvSpPr>
          <p:nvPr>
            <p:ph idx="1" hasCustomPrompt="1"/>
          </p:nvPr>
        </p:nvSpPr>
        <p:spPr>
          <a:xfrm>
            <a:off x="457200" y="1600201"/>
            <a:ext cx="8229600" cy="4191000"/>
          </a:xfrm>
          <a:prstGeom prst="rect">
            <a:avLst/>
          </a:prstGeom>
        </p:spPr>
        <p:txBody>
          <a:bodyPr/>
          <a:lstStyle>
            <a:lvl1pPr>
              <a:buClr>
                <a:schemeClr val="tx1"/>
              </a:buClr>
              <a:buSzPct val="70000"/>
              <a:buFont typeface="Wingdings" pitchFamily="2" charset="2"/>
              <a:buChar char="q"/>
              <a:defRPr sz="2400" b="1" baseline="0">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baseline="0">
                <a:solidFill>
                  <a:schemeClr val="bg2"/>
                </a:solidFill>
              </a:defRPr>
            </a:lvl4pPr>
            <a:lvl5pPr>
              <a:buClr>
                <a:schemeClr val="tx1"/>
              </a:buClr>
              <a:buSzPct val="70000"/>
              <a:buFont typeface="Arial" pitchFamily="34" charset="0"/>
              <a:buChar char="•"/>
              <a:defRPr sz="1800">
                <a:solidFill>
                  <a:schemeClr val="bg2"/>
                </a:solidFill>
              </a:defRPr>
            </a:lvl5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7"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extLst>
      <p:ext uri="{BB962C8B-B14F-4D97-AF65-F5344CB8AC3E}">
        <p14:creationId xmlns:p14="http://schemas.microsoft.com/office/powerpoint/2010/main" val="501243395"/>
      </p:ext>
    </p:extLst>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3050"/>
            <a:ext cx="3008313" cy="1162050"/>
          </a:xfrm>
          <a:prstGeom prst="rect">
            <a:avLst/>
          </a:prstGeom>
        </p:spPr>
        <p:txBody>
          <a:bodyPr anchor="b"/>
          <a:lstStyle>
            <a:lvl1pPr algn="l">
              <a:defRPr sz="2000" b="1" baseline="0">
                <a:solidFill>
                  <a:schemeClr val="tx1"/>
                </a:solidFill>
                <a:effectLst/>
              </a:defRPr>
            </a:lvl1pPr>
          </a:lstStyle>
          <a:p>
            <a:r>
              <a:rPr lang="en-US" dirty="0" smtClean="0"/>
              <a:t>Header – Myriad Pro, bold, shadow, 20pt</a:t>
            </a:r>
            <a:endParaRPr lang="en-US" dirty="0"/>
          </a:p>
        </p:txBody>
      </p:sp>
      <p:sp>
        <p:nvSpPr>
          <p:cNvPr id="3" name="Content Placeholder 2"/>
          <p:cNvSpPr>
            <a:spLocks noGrp="1"/>
          </p:cNvSpPr>
          <p:nvPr>
            <p:ph idx="1" hasCustomPrompt="1"/>
          </p:nvPr>
        </p:nvSpPr>
        <p:spPr>
          <a:xfrm>
            <a:off x="3575050" y="273051"/>
            <a:ext cx="5111750" cy="5518150"/>
          </a:xfrm>
          <a:prstGeom prst="rect">
            <a:avLst/>
          </a:prstGeom>
        </p:spPr>
        <p:txBody>
          <a:bodyPr anchor="ctr" anchorCtr="0"/>
          <a:lstStyle>
            <a:lvl1pPr>
              <a:buClr>
                <a:schemeClr val="tx1"/>
              </a:buClr>
              <a:buSzPct val="70000"/>
              <a:buFont typeface="Wingdings" pitchFamily="2" charset="2"/>
              <a:buChar char="q"/>
              <a:defRPr sz="2400" b="1">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a:solidFill>
                  <a:schemeClr val="bg2"/>
                </a:solidFill>
              </a:defRPr>
            </a:lvl4pPr>
            <a:lvl5pPr>
              <a:buClr>
                <a:schemeClr val="tx1"/>
              </a:buClr>
              <a:buSzPct val="70000"/>
              <a:buFont typeface="Arial" pitchFamily="34" charset="0"/>
              <a:buChar char="•"/>
              <a:defRPr sz="1800">
                <a:solidFill>
                  <a:schemeClr val="bg2"/>
                </a:solidFill>
              </a:defRPr>
            </a:lvl5pPr>
            <a:lvl6pPr>
              <a:defRPr sz="2000"/>
            </a:lvl6pPr>
            <a:lvl7pPr>
              <a:defRPr sz="2000"/>
            </a:lvl7pPr>
            <a:lvl8pPr>
              <a:defRPr sz="2000"/>
            </a:lvl8pPr>
            <a:lvl9pPr>
              <a:defRPr sz="2000"/>
            </a:lvl9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4" name="Text Placeholder 3"/>
          <p:cNvSpPr>
            <a:spLocks noGrp="1"/>
          </p:cNvSpPr>
          <p:nvPr>
            <p:ph type="body" sz="half" idx="2" hasCustomPrompt="1"/>
          </p:nvPr>
        </p:nvSpPr>
        <p:spPr>
          <a:xfrm>
            <a:off x="457200" y="1435101"/>
            <a:ext cx="3008313" cy="4356099"/>
          </a:xfrm>
          <a:prstGeom prst="rect">
            <a:avLst/>
          </a:prstGeom>
        </p:spPr>
        <p:txBody>
          <a:bodyPr/>
          <a:lstStyle>
            <a:lvl1pPr marL="0" indent="0">
              <a:buNone/>
              <a:defRPr sz="1400" baseline="0">
                <a:solidFill>
                  <a:schemeClr val="bg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Paragraph of type</a:t>
            </a:r>
          </a:p>
          <a:p>
            <a:pPr lvl="0"/>
            <a:r>
              <a:rPr lang="en-US" dirty="0" smtClean="0"/>
              <a:t>Myriad Pro, 14pt</a:t>
            </a:r>
          </a:p>
        </p:txBody>
      </p:sp>
      <p:sp>
        <p:nvSpPr>
          <p:cNvPr id="7"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extLst>
      <p:ext uri="{BB962C8B-B14F-4D97-AF65-F5344CB8AC3E}">
        <p14:creationId xmlns:p14="http://schemas.microsoft.com/office/powerpoint/2010/main" val="614150386"/>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792288" y="4800600"/>
            <a:ext cx="5486400" cy="566738"/>
          </a:xfrm>
          <a:prstGeom prst="rect">
            <a:avLst/>
          </a:prstGeom>
        </p:spPr>
        <p:txBody>
          <a:bodyPr anchor="b"/>
          <a:lstStyle>
            <a:lvl1pPr algn="l">
              <a:defRPr sz="2000" b="1" baseline="0">
                <a:solidFill>
                  <a:schemeClr val="tx1"/>
                </a:solidFill>
                <a:effectLst/>
              </a:defRPr>
            </a:lvl1pPr>
          </a:lstStyle>
          <a:p>
            <a:r>
              <a:rPr lang="en-US" dirty="0" smtClean="0"/>
              <a:t>Photo Title – Myriad Pro, Bold, Shadow, 20pt</a:t>
            </a:r>
            <a:endParaRPr lang="en-US" dirty="0"/>
          </a:p>
        </p:txBody>
      </p:sp>
      <p:sp>
        <p:nvSpPr>
          <p:cNvPr id="3" name="Picture Placeholder 2"/>
          <p:cNvSpPr>
            <a:spLocks noGrp="1"/>
          </p:cNvSpPr>
          <p:nvPr>
            <p:ph type="pic" idx="1"/>
          </p:nvPr>
        </p:nvSpPr>
        <p:spPr>
          <a:xfrm>
            <a:off x="1792288" y="612775"/>
            <a:ext cx="5486400" cy="4114800"/>
          </a:xfrm>
          <a:prstGeom prst="rect">
            <a:avLst/>
          </a:prstGeom>
          <a:ln w="25400">
            <a:solidFill>
              <a:schemeClr val="bg2"/>
            </a:solidFill>
          </a:ln>
          <a:effectLst>
            <a:outerShdw blurRad="44450" dist="27940" dir="5400000" algn="ctr">
              <a:srgbClr val="000000">
                <a:alpha val="32000"/>
              </a:srgbClr>
            </a:outerShdw>
          </a:effectLst>
        </p:spPr>
        <p:txBody>
          <a:bodyPr/>
          <a:lstStyle>
            <a:lvl1pPr marL="0" indent="0">
              <a:buNone/>
              <a:defRPr sz="3200">
                <a:solidFill>
                  <a:schemeClr val="tx1"/>
                </a:solidFill>
                <a:effectLst/>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hasCustomPrompt="1"/>
          </p:nvPr>
        </p:nvSpPr>
        <p:spPr>
          <a:xfrm>
            <a:off x="1792288" y="5367338"/>
            <a:ext cx="5486400" cy="804862"/>
          </a:xfrm>
          <a:prstGeom prst="rect">
            <a:avLst/>
          </a:prstGeom>
        </p:spPr>
        <p:txBody>
          <a:bodyPr/>
          <a:lstStyle>
            <a:lvl1pPr marL="0" indent="0">
              <a:buNone/>
              <a:defRPr sz="1400" baseline="0">
                <a:solidFill>
                  <a:schemeClr val="bg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Caption or credits for photo – Myriad Pro, 14pt</a:t>
            </a:r>
          </a:p>
        </p:txBody>
      </p:sp>
    </p:spTree>
    <p:extLst>
      <p:ext uri="{BB962C8B-B14F-4D97-AF65-F5344CB8AC3E}">
        <p14:creationId xmlns:p14="http://schemas.microsoft.com/office/powerpoint/2010/main" val="450655092"/>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losing">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1371600" y="1981200"/>
            <a:ext cx="6400800" cy="2057400"/>
          </a:xfrm>
          <a:prstGeom prst="rect">
            <a:avLst/>
          </a:prstGeom>
        </p:spPr>
        <p:txBody>
          <a:bodyPr/>
          <a:lstStyle>
            <a:lvl1pPr marL="0" indent="0" algn="ctr">
              <a:buNone/>
              <a:defRPr sz="2800" b="1" baseline="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Closing– Myriad Pro, Bold, 28pt</a:t>
            </a:r>
          </a:p>
        </p:txBody>
      </p:sp>
      <p:sp>
        <p:nvSpPr>
          <p:cNvPr id="9" name="Rectangle 8"/>
          <p:cNvSpPr/>
          <p:nvPr userDrawn="1"/>
        </p:nvSpPr>
        <p:spPr>
          <a:xfrm>
            <a:off x="1371600" y="4343400"/>
            <a:ext cx="6400800" cy="292388"/>
          </a:xfrm>
          <a:prstGeom prst="rect">
            <a:avLst/>
          </a:prstGeom>
        </p:spPr>
        <p:txBody>
          <a:bodyPr wrap="square">
            <a:spAutoFit/>
          </a:bodyPr>
          <a:lstStyle/>
          <a:p>
            <a:r>
              <a:rPr lang="en-US" sz="1300" b="1" dirty="0" smtClean="0">
                <a:solidFill>
                  <a:srgbClr val="FFFFFF"/>
                </a:solidFill>
              </a:rPr>
              <a:t>For more information please contact Centers for Disease Control and Prevention</a:t>
            </a:r>
          </a:p>
        </p:txBody>
      </p:sp>
      <p:sp>
        <p:nvSpPr>
          <p:cNvPr id="11" name="Rectangle 10"/>
          <p:cNvSpPr/>
          <p:nvPr userDrawn="1"/>
        </p:nvSpPr>
        <p:spPr>
          <a:xfrm>
            <a:off x="1371600" y="4706034"/>
            <a:ext cx="5943600" cy="646331"/>
          </a:xfrm>
          <a:prstGeom prst="rect">
            <a:avLst/>
          </a:prstGeom>
        </p:spPr>
        <p:txBody>
          <a:bodyPr wrap="square">
            <a:spAutoFit/>
          </a:bodyPr>
          <a:lstStyle/>
          <a:p>
            <a:r>
              <a:rPr lang="en-US" sz="1200" dirty="0" smtClean="0">
                <a:solidFill>
                  <a:srgbClr val="FFFFFF"/>
                </a:solidFill>
              </a:rPr>
              <a:t>1600 Clifton Road NE, Atlanta, GA 30333</a:t>
            </a:r>
          </a:p>
          <a:p>
            <a:r>
              <a:rPr lang="en-US" sz="1200" dirty="0" smtClean="0">
                <a:solidFill>
                  <a:srgbClr val="FFFFFF"/>
                </a:solidFill>
              </a:rPr>
              <a:t>Telephone, 1-800-CDC-INFO (232-4636)/TTY: 1-888-232-6348</a:t>
            </a:r>
          </a:p>
          <a:p>
            <a:r>
              <a:rPr lang="en-US" sz="1200" dirty="0" smtClean="0">
                <a:solidFill>
                  <a:srgbClr val="FFFFFF"/>
                </a:solidFill>
              </a:rPr>
              <a:t>E-mail: cdcinfo@cdc.gov 	Web: www.cdc.gov</a:t>
            </a:r>
          </a:p>
        </p:txBody>
      </p:sp>
      <p:sp>
        <p:nvSpPr>
          <p:cNvPr id="10" name="Text Placeholder 5"/>
          <p:cNvSpPr>
            <a:spLocks noGrp="1"/>
          </p:cNvSpPr>
          <p:nvPr>
            <p:ph type="body" sz="quarter" idx="11" hasCustomPrompt="1"/>
          </p:nvPr>
        </p:nvSpPr>
        <p:spPr>
          <a:xfrm>
            <a:off x="2286000" y="6272784"/>
            <a:ext cx="5105400" cy="182880"/>
          </a:xfrm>
          <a:prstGeom prst="rect">
            <a:avLst/>
          </a:prstGeom>
        </p:spPr>
        <p:txBody>
          <a:bodyPr/>
          <a:lstStyle>
            <a:lvl1pPr>
              <a:buNone/>
              <a:defRPr sz="1000" baseline="0">
                <a:solidFill>
                  <a:schemeClr val="accent1">
                    <a:lumMod val="50000"/>
                  </a:schemeClr>
                </a:solidFill>
              </a:defRPr>
            </a:lvl1pPr>
          </a:lstStyle>
          <a:p>
            <a:r>
              <a:rPr lang="en-US" dirty="0" smtClean="0"/>
              <a:t>Place Descriptor Here</a:t>
            </a:r>
            <a:endParaRPr lang="en-US" dirty="0"/>
          </a:p>
        </p:txBody>
      </p:sp>
      <p:sp>
        <p:nvSpPr>
          <p:cNvPr id="12" name="Text Placeholder 6"/>
          <p:cNvSpPr>
            <a:spLocks noGrp="1"/>
          </p:cNvSpPr>
          <p:nvPr>
            <p:ph type="body" sz="quarter" idx="12" hasCustomPrompt="1"/>
          </p:nvPr>
        </p:nvSpPr>
        <p:spPr>
          <a:xfrm>
            <a:off x="2286000" y="6464808"/>
            <a:ext cx="5105400" cy="228600"/>
          </a:xfrm>
          <a:prstGeom prst="rect">
            <a:avLst/>
          </a:prstGeom>
        </p:spPr>
        <p:txBody>
          <a:bodyPr/>
          <a:lstStyle>
            <a:lvl1pPr>
              <a:buNone/>
              <a:defRPr sz="1000" baseline="0">
                <a:solidFill>
                  <a:schemeClr val="accent1">
                    <a:lumMod val="50000"/>
                  </a:schemeClr>
                </a:solidFill>
              </a:defRPr>
            </a:lvl1pPr>
          </a:lstStyle>
          <a:p>
            <a:r>
              <a:rPr lang="en-US" dirty="0" smtClean="0"/>
              <a:t>Place Descriptor Here</a:t>
            </a:r>
            <a:endParaRPr lang="en-US" dirty="0"/>
          </a:p>
        </p:txBody>
      </p:sp>
      <p:sp>
        <p:nvSpPr>
          <p:cNvPr id="7" name="Rectangle 6"/>
          <p:cNvSpPr/>
          <p:nvPr userDrawn="1"/>
        </p:nvSpPr>
        <p:spPr>
          <a:xfrm>
            <a:off x="1371600" y="5421868"/>
            <a:ext cx="5943600" cy="369332"/>
          </a:xfrm>
          <a:prstGeom prst="rect">
            <a:avLst/>
          </a:prstGeom>
        </p:spPr>
        <p:txBody>
          <a:bodyPr wrap="square">
            <a:spAutoFit/>
          </a:bodyPr>
          <a:lstStyle/>
          <a:p>
            <a:r>
              <a:rPr lang="en-US" sz="900" dirty="0" smtClean="0">
                <a:solidFill>
                  <a:srgbClr val="FFFFFF"/>
                </a:solidFill>
              </a:rPr>
              <a:t>The findings and conclusions in this report are those of the authors and do not necessarily represent the official position of the Centers for Disease Control and Prevention.</a:t>
            </a:r>
          </a:p>
        </p:txBody>
      </p:sp>
    </p:spTree>
    <p:extLst>
      <p:ext uri="{BB962C8B-B14F-4D97-AF65-F5344CB8AC3E}">
        <p14:creationId xmlns:p14="http://schemas.microsoft.com/office/powerpoint/2010/main" val="4289531793"/>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3072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243638"/>
            <a:ext cx="2133600" cy="457200"/>
          </a:xfrm>
          <a:prstGeom prst="rect">
            <a:avLst/>
          </a:prstGeom>
        </p:spPr>
        <p:txBody>
          <a:bodyPr/>
          <a:lstStyle>
            <a:lvl1pPr>
              <a:defRPr/>
            </a:lvl1pPr>
          </a:lstStyle>
          <a:p>
            <a:endParaRPr lang="en-US">
              <a:solidFill>
                <a:srgbClr val="FFC000"/>
              </a:solidFill>
            </a:endParaRPr>
          </a:p>
        </p:txBody>
      </p:sp>
      <p:sp>
        <p:nvSpPr>
          <p:cNvPr id="5" name="Footer Placeholder 4"/>
          <p:cNvSpPr>
            <a:spLocks noGrp="1"/>
          </p:cNvSpPr>
          <p:nvPr>
            <p:ph type="ftr" sz="quarter" idx="11"/>
          </p:nvPr>
        </p:nvSpPr>
        <p:spPr>
          <a:xfrm>
            <a:off x="3124200" y="6248400"/>
            <a:ext cx="2895600" cy="457200"/>
          </a:xfrm>
          <a:prstGeom prst="rect">
            <a:avLst/>
          </a:prstGeom>
        </p:spPr>
        <p:txBody>
          <a:bodyPr/>
          <a:lstStyle>
            <a:lvl1pPr>
              <a:defRPr/>
            </a:lvl1pPr>
          </a:lstStyle>
          <a:p>
            <a:endParaRPr lang="en-US">
              <a:solidFill>
                <a:srgbClr val="FFC000"/>
              </a:solidFill>
            </a:endParaRPr>
          </a:p>
        </p:txBody>
      </p:sp>
      <p:sp>
        <p:nvSpPr>
          <p:cNvPr id="6" name="Slide Number Placeholder 5"/>
          <p:cNvSpPr>
            <a:spLocks noGrp="1"/>
          </p:cNvSpPr>
          <p:nvPr>
            <p:ph type="sldNum" sz="quarter" idx="12"/>
          </p:nvPr>
        </p:nvSpPr>
        <p:spPr>
          <a:xfrm>
            <a:off x="6553200" y="6243638"/>
            <a:ext cx="2133600" cy="457200"/>
          </a:xfrm>
          <a:prstGeom prst="rect">
            <a:avLst/>
          </a:prstGeom>
        </p:spPr>
        <p:txBody>
          <a:bodyPr/>
          <a:lstStyle>
            <a:lvl1pPr>
              <a:defRPr/>
            </a:lvl1pPr>
          </a:lstStyle>
          <a:p>
            <a:fld id="{99E03B60-EC36-47F9-92BD-887103BBA264}" type="slidenum">
              <a:rPr lang="en-US">
                <a:solidFill>
                  <a:srgbClr val="FFC000"/>
                </a:solidFill>
              </a:rPr>
              <a:pPr/>
              <a:t>‹#›</a:t>
            </a:fld>
            <a:endParaRPr lang="en-US">
              <a:solidFill>
                <a:srgbClr val="FFC000"/>
              </a:solidFill>
            </a:endParaRPr>
          </a:p>
        </p:txBody>
      </p:sp>
    </p:spTree>
    <p:extLst>
      <p:ext uri="{BB962C8B-B14F-4D97-AF65-F5344CB8AC3E}">
        <p14:creationId xmlns:p14="http://schemas.microsoft.com/office/powerpoint/2010/main" val="217242992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a:prstGeom prst="rect">
            <a:avLst/>
          </a:prstGeo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3638"/>
            <a:ext cx="2133600" cy="457200"/>
          </a:xfrm>
          <a:prstGeom prst="rect">
            <a:avLst/>
          </a:prstGeom>
        </p:spPr>
        <p:txBody>
          <a:bodyPr/>
          <a:lstStyle>
            <a:lvl1pPr>
              <a:defRPr/>
            </a:lvl1pPr>
          </a:lstStyle>
          <a:p>
            <a:endParaRPr lang="en-US">
              <a:solidFill>
                <a:srgbClr val="FFC000"/>
              </a:solidFill>
            </a:endParaRPr>
          </a:p>
        </p:txBody>
      </p:sp>
      <p:sp>
        <p:nvSpPr>
          <p:cNvPr id="6" name="Footer Placeholder 5"/>
          <p:cNvSpPr>
            <a:spLocks noGrp="1"/>
          </p:cNvSpPr>
          <p:nvPr>
            <p:ph type="ftr" sz="quarter" idx="11"/>
          </p:nvPr>
        </p:nvSpPr>
        <p:spPr>
          <a:xfrm>
            <a:off x="3124200" y="6248400"/>
            <a:ext cx="2895600" cy="457200"/>
          </a:xfrm>
          <a:prstGeom prst="rect">
            <a:avLst/>
          </a:prstGeom>
        </p:spPr>
        <p:txBody>
          <a:bodyPr/>
          <a:lstStyle>
            <a:lvl1pPr>
              <a:defRPr/>
            </a:lvl1pPr>
          </a:lstStyle>
          <a:p>
            <a:endParaRPr lang="en-US">
              <a:solidFill>
                <a:srgbClr val="FFC000"/>
              </a:solidFill>
            </a:endParaRPr>
          </a:p>
        </p:txBody>
      </p:sp>
      <p:sp>
        <p:nvSpPr>
          <p:cNvPr id="7" name="Slide Number Placeholder 6"/>
          <p:cNvSpPr>
            <a:spLocks noGrp="1"/>
          </p:cNvSpPr>
          <p:nvPr>
            <p:ph type="sldNum" sz="quarter" idx="12"/>
          </p:nvPr>
        </p:nvSpPr>
        <p:spPr>
          <a:xfrm>
            <a:off x="6553200" y="6243638"/>
            <a:ext cx="2133600" cy="457200"/>
          </a:xfrm>
          <a:prstGeom prst="rect">
            <a:avLst/>
          </a:prstGeom>
        </p:spPr>
        <p:txBody>
          <a:bodyPr/>
          <a:lstStyle>
            <a:lvl1pPr>
              <a:defRPr/>
            </a:lvl1pPr>
          </a:lstStyle>
          <a:p>
            <a:fld id="{9EC71CB7-AF26-43EB-8087-D6737D51AF34}" type="slidenum">
              <a:rPr lang="en-US">
                <a:solidFill>
                  <a:srgbClr val="FFC000"/>
                </a:solidFill>
              </a:rPr>
              <a:pPr/>
              <a:t>‹#›</a:t>
            </a:fld>
            <a:endParaRPr lang="en-US">
              <a:solidFill>
                <a:srgbClr val="FFC000"/>
              </a:solidFill>
            </a:endParaRPr>
          </a:p>
        </p:txBody>
      </p:sp>
    </p:spTree>
    <p:extLst>
      <p:ext uri="{BB962C8B-B14F-4D97-AF65-F5344CB8AC3E}">
        <p14:creationId xmlns:p14="http://schemas.microsoft.com/office/powerpoint/2010/main" val="231340819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77091" y="537882"/>
            <a:ext cx="8589818" cy="605118"/>
          </a:xfrm>
          <a:prstGeom prst="rect">
            <a:avLst/>
          </a:prstGeom>
        </p:spPr>
        <p:txBody>
          <a:bodyPr lIns="82058" tIns="41029" rIns="82058" bIns="41029"/>
          <a:lstStyle/>
          <a:p>
            <a:r>
              <a:rPr lang="en-US" smtClean="0"/>
              <a:t>Click to edit Master title style</a:t>
            </a:r>
            <a:endParaRPr lang="en-US"/>
          </a:p>
        </p:txBody>
      </p:sp>
      <p:sp>
        <p:nvSpPr>
          <p:cNvPr id="3" name="Content Placeholder 2"/>
          <p:cNvSpPr>
            <a:spLocks noGrp="1"/>
          </p:cNvSpPr>
          <p:nvPr>
            <p:ph sz="half" idx="1"/>
          </p:nvPr>
        </p:nvSpPr>
        <p:spPr>
          <a:xfrm>
            <a:off x="692727" y="1479176"/>
            <a:ext cx="3913909" cy="4504765"/>
          </a:xfrm>
          <a:prstGeom prst="rect">
            <a:avLst/>
          </a:prstGeom>
        </p:spPr>
        <p:txBody>
          <a:bodyPr lIns="82058" tIns="41029" rIns="82058" bIns="41029"/>
          <a:lstStyle>
            <a:lvl1pPr>
              <a:defRPr sz="2500"/>
            </a:lvl1pPr>
            <a:lvl2pPr>
              <a:defRPr sz="22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45182" y="1479176"/>
            <a:ext cx="3913909" cy="4504765"/>
          </a:xfrm>
          <a:prstGeom prst="rect">
            <a:avLst/>
          </a:prstGeom>
        </p:spPr>
        <p:txBody>
          <a:bodyPr lIns="82058" tIns="41029" rIns="82058" bIns="41029"/>
          <a:lstStyle>
            <a:lvl1pPr>
              <a:defRPr sz="2500"/>
            </a:lvl1pPr>
            <a:lvl2pPr>
              <a:defRPr sz="22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07181814"/>
      </p:ext>
    </p:extLst>
  </p:cSld>
  <p:clrMapOvr>
    <a:masterClrMapping/>
  </p:clrMapOvr>
  <p:transition>
    <p:cut/>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600200"/>
            <a:ext cx="8229600" cy="4525963"/>
          </a:xfrm>
          <a:prstGeom prst="rect">
            <a:avLst/>
          </a:prstGeom>
        </p:spPr>
        <p:txBody>
          <a:bodyPr/>
          <a:lstStyle/>
          <a:p>
            <a:endParaRPr lang="en-US"/>
          </a:p>
        </p:txBody>
      </p:sp>
      <p:sp>
        <p:nvSpPr>
          <p:cNvPr id="4" name="Date Placeholder 3"/>
          <p:cNvSpPr>
            <a:spLocks noGrp="1"/>
          </p:cNvSpPr>
          <p:nvPr>
            <p:ph type="dt" sz="half" idx="10"/>
          </p:nvPr>
        </p:nvSpPr>
        <p:spPr>
          <a:xfrm>
            <a:off x="457200" y="6245225"/>
            <a:ext cx="2133600" cy="476250"/>
          </a:xfrm>
          <a:prstGeom prst="rect">
            <a:avLst/>
          </a:prstGeom>
        </p:spPr>
        <p:txBody>
          <a:bodyPr/>
          <a:lstStyle>
            <a:lvl1pPr>
              <a:defRPr/>
            </a:lvl1pPr>
          </a:lstStyle>
          <a:p>
            <a:endParaRPr lang="en-US">
              <a:solidFill>
                <a:srgbClr val="FFC000"/>
              </a:solidFill>
            </a:endParaRPr>
          </a:p>
        </p:txBody>
      </p:sp>
      <p:sp>
        <p:nvSpPr>
          <p:cNvPr id="5" name="Footer Placeholder 4"/>
          <p:cNvSpPr>
            <a:spLocks noGrp="1"/>
          </p:cNvSpPr>
          <p:nvPr>
            <p:ph type="ftr" sz="quarter" idx="11"/>
          </p:nvPr>
        </p:nvSpPr>
        <p:spPr>
          <a:xfrm>
            <a:off x="3124200" y="6245225"/>
            <a:ext cx="2895600" cy="476250"/>
          </a:xfrm>
          <a:prstGeom prst="rect">
            <a:avLst/>
          </a:prstGeom>
        </p:spPr>
        <p:txBody>
          <a:bodyPr/>
          <a:lstStyle>
            <a:lvl1pPr>
              <a:defRPr/>
            </a:lvl1pPr>
          </a:lstStyle>
          <a:p>
            <a:endParaRPr lang="en-US">
              <a:solidFill>
                <a:srgbClr val="FFC000"/>
              </a:solidFill>
            </a:endParaRPr>
          </a:p>
        </p:txBody>
      </p:sp>
      <p:sp>
        <p:nvSpPr>
          <p:cNvPr id="6" name="Slide Number Placeholder 5"/>
          <p:cNvSpPr>
            <a:spLocks noGrp="1"/>
          </p:cNvSpPr>
          <p:nvPr>
            <p:ph type="sldNum" sz="quarter" idx="12"/>
          </p:nvPr>
        </p:nvSpPr>
        <p:spPr>
          <a:xfrm>
            <a:off x="6553200" y="6245225"/>
            <a:ext cx="2133600" cy="476250"/>
          </a:xfrm>
          <a:prstGeom prst="rect">
            <a:avLst/>
          </a:prstGeom>
        </p:spPr>
        <p:txBody>
          <a:bodyPr/>
          <a:lstStyle>
            <a:lvl1pPr>
              <a:defRPr/>
            </a:lvl1pPr>
          </a:lstStyle>
          <a:p>
            <a:fld id="{A6A6A646-AE1F-4D25-A466-53556B026FBB}" type="slidenum">
              <a:rPr lang="en-US">
                <a:solidFill>
                  <a:srgbClr val="FFC000"/>
                </a:solidFill>
              </a:rPr>
              <a:pPr/>
              <a:t>‹#›</a:t>
            </a:fld>
            <a:endParaRPr lang="en-US">
              <a:solidFill>
                <a:srgbClr val="FFC000"/>
              </a:solidFill>
            </a:endParaRPr>
          </a:p>
        </p:txBody>
      </p:sp>
    </p:spTree>
    <p:extLst>
      <p:ext uri="{BB962C8B-B14F-4D97-AF65-F5344CB8AC3E}">
        <p14:creationId xmlns:p14="http://schemas.microsoft.com/office/powerpoint/2010/main" val="365499189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882562" name="Rectangle 2"/>
          <p:cNvSpPr>
            <a:spLocks noGrp="1" noChangeArrowheads="1"/>
          </p:cNvSpPr>
          <p:nvPr>
            <p:ph type="ctrTitle" sz="quarter"/>
          </p:nvPr>
        </p:nvSpPr>
        <p:spPr>
          <a:xfrm>
            <a:off x="457200" y="1600200"/>
            <a:ext cx="8229600" cy="1828800"/>
          </a:xfrm>
          <a:prstGeom prst="rect">
            <a:avLst/>
          </a:prstGeom>
          <a:effectLst>
            <a:outerShdw dist="35921" dir="2700000" algn="ctr" rotWithShape="0">
              <a:srgbClr val="000000"/>
            </a:outerShdw>
          </a:effectLst>
        </p:spPr>
        <p:txBody>
          <a:bodyPr/>
          <a:lstStyle>
            <a:lvl1pPr>
              <a:defRPr/>
            </a:lvl1pPr>
          </a:lstStyle>
          <a:p>
            <a:r>
              <a:rPr lang="en-US"/>
              <a:t>Click to edit Master title style</a:t>
            </a:r>
          </a:p>
        </p:txBody>
      </p:sp>
      <p:sp>
        <p:nvSpPr>
          <p:cNvPr id="2882563" name="Rectangle 3"/>
          <p:cNvSpPr>
            <a:spLocks noGrp="1" noChangeArrowheads="1"/>
          </p:cNvSpPr>
          <p:nvPr>
            <p:ph type="subTitle" sz="quarter" idx="1"/>
          </p:nvPr>
        </p:nvSpPr>
        <p:spPr>
          <a:xfrm>
            <a:off x="1371600" y="3886200"/>
            <a:ext cx="6400800" cy="1752600"/>
          </a:xfrm>
          <a:prstGeom prst="rect">
            <a:avLst/>
          </a:prstGeom>
        </p:spPr>
        <p:txBody>
          <a:bodyPr/>
          <a:lstStyle>
            <a:lvl1pPr marL="0" indent="0" algn="ctr">
              <a:buFont typeface="Wingdings" pitchFamily="2" charset="2"/>
              <a:buNone/>
              <a:defRPr/>
            </a:lvl1pPr>
          </a:lstStyle>
          <a:p>
            <a:r>
              <a:rPr lang="en-US"/>
              <a:t>Click to edit Master subtitle style</a:t>
            </a:r>
          </a:p>
        </p:txBody>
      </p:sp>
      <p:sp>
        <p:nvSpPr>
          <p:cNvPr id="2882564" name="Rectangle 4"/>
          <p:cNvSpPr>
            <a:spLocks noGrp="1" noChangeArrowheads="1"/>
          </p:cNvSpPr>
          <p:nvPr>
            <p:ph type="dt" sz="quarter" idx="2"/>
          </p:nvPr>
        </p:nvSpPr>
        <p:spPr>
          <a:xfrm>
            <a:off x="457200" y="6243638"/>
            <a:ext cx="2133600" cy="457200"/>
          </a:xfrm>
          <a:prstGeom prst="rect">
            <a:avLst/>
          </a:prstGeom>
        </p:spPr>
        <p:txBody>
          <a:bodyPr/>
          <a:lstStyle>
            <a:lvl1pPr>
              <a:defRPr/>
            </a:lvl1pPr>
          </a:lstStyle>
          <a:p>
            <a:endParaRPr lang="en-US">
              <a:solidFill>
                <a:srgbClr val="FFC000"/>
              </a:solidFill>
            </a:endParaRPr>
          </a:p>
        </p:txBody>
      </p:sp>
      <p:sp>
        <p:nvSpPr>
          <p:cNvPr id="2882565" name="Rectangle 5"/>
          <p:cNvSpPr>
            <a:spLocks noGrp="1" noChangeArrowheads="1"/>
          </p:cNvSpPr>
          <p:nvPr>
            <p:ph type="ftr" sz="quarter" idx="3"/>
          </p:nvPr>
        </p:nvSpPr>
        <p:spPr>
          <a:xfrm>
            <a:off x="3124200" y="6248400"/>
            <a:ext cx="2895600" cy="457200"/>
          </a:xfrm>
          <a:prstGeom prst="rect">
            <a:avLst/>
          </a:prstGeom>
        </p:spPr>
        <p:txBody>
          <a:bodyPr/>
          <a:lstStyle>
            <a:lvl1pPr>
              <a:defRPr/>
            </a:lvl1pPr>
          </a:lstStyle>
          <a:p>
            <a:endParaRPr lang="en-US">
              <a:solidFill>
                <a:srgbClr val="FFC000"/>
              </a:solidFill>
            </a:endParaRPr>
          </a:p>
        </p:txBody>
      </p:sp>
      <p:sp>
        <p:nvSpPr>
          <p:cNvPr id="2882566" name="Rectangle 6"/>
          <p:cNvSpPr>
            <a:spLocks noGrp="1" noChangeArrowheads="1"/>
          </p:cNvSpPr>
          <p:nvPr>
            <p:ph type="sldNum" sz="quarter" idx="4"/>
          </p:nvPr>
        </p:nvSpPr>
        <p:spPr>
          <a:xfrm>
            <a:off x="6553200" y="6243638"/>
            <a:ext cx="2133600" cy="457200"/>
          </a:xfrm>
          <a:prstGeom prst="rect">
            <a:avLst/>
          </a:prstGeom>
        </p:spPr>
        <p:txBody>
          <a:bodyPr/>
          <a:lstStyle>
            <a:lvl1pPr>
              <a:defRPr/>
            </a:lvl1pPr>
          </a:lstStyle>
          <a:p>
            <a:fld id="{362C15AB-4356-400F-A6BC-75F0C2283F3B}" type="slidenum">
              <a:rPr lang="en-US">
                <a:solidFill>
                  <a:srgbClr val="FFC000"/>
                </a:solidFill>
              </a:rPr>
              <a:pPr/>
              <a:t>‹#›</a:t>
            </a:fld>
            <a:endParaRPr lang="en-US">
              <a:solidFill>
                <a:srgbClr val="FFC000"/>
              </a:solidFill>
            </a:endParaRPr>
          </a:p>
        </p:txBody>
      </p:sp>
      <p:pic>
        <p:nvPicPr>
          <p:cNvPr id="2882567" name="Picture 7" descr="Walt's tag-blue"/>
          <p:cNvPicPr>
            <a:picLocks noChangeAspect="1" noChangeArrowheads="1"/>
          </p:cNvPicPr>
          <p:nvPr/>
        </p:nvPicPr>
        <p:blipFill>
          <a:blip r:embed="rId2" cstate="print"/>
          <a:srcRect/>
          <a:stretch>
            <a:fillRect/>
          </a:stretch>
        </p:blipFill>
        <p:spPr bwMode="auto">
          <a:xfrm>
            <a:off x="-12700" y="6089650"/>
            <a:ext cx="9169400" cy="768350"/>
          </a:xfrm>
          <a:prstGeom prst="rect">
            <a:avLst/>
          </a:prstGeom>
          <a:noFill/>
        </p:spPr>
      </p:pic>
    </p:spTree>
    <p:extLst>
      <p:ext uri="{BB962C8B-B14F-4D97-AF65-F5344CB8AC3E}">
        <p14:creationId xmlns:p14="http://schemas.microsoft.com/office/powerpoint/2010/main" val="290097779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a:prstGeom prst="rect">
            <a:avLst/>
          </a:prstGeo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30725"/>
          </a:xfrm>
          <a:prstGeom prst="rect">
            <a:avLst/>
          </a:prstGeom>
        </p:spPr>
        <p:txBody>
          <a:bodyPr/>
          <a:lstStyle/>
          <a:p>
            <a:endParaRPr lang="en-US"/>
          </a:p>
        </p:txBody>
      </p:sp>
      <p:sp>
        <p:nvSpPr>
          <p:cNvPr id="4" name="Date Placeholder 3"/>
          <p:cNvSpPr>
            <a:spLocks noGrp="1"/>
          </p:cNvSpPr>
          <p:nvPr>
            <p:ph type="dt" sz="half" idx="10"/>
          </p:nvPr>
        </p:nvSpPr>
        <p:spPr>
          <a:xfrm>
            <a:off x="457200" y="6243638"/>
            <a:ext cx="2133600" cy="457200"/>
          </a:xfrm>
          <a:prstGeom prst="rect">
            <a:avLst/>
          </a:prstGeom>
        </p:spPr>
        <p:txBody>
          <a:bodyPr/>
          <a:lstStyle>
            <a:lvl1pPr>
              <a:defRPr/>
            </a:lvl1pPr>
          </a:lstStyle>
          <a:p>
            <a:endParaRPr lang="en-US">
              <a:solidFill>
                <a:srgbClr val="FFC000"/>
              </a:solidFill>
            </a:endParaRPr>
          </a:p>
        </p:txBody>
      </p:sp>
      <p:sp>
        <p:nvSpPr>
          <p:cNvPr id="5" name="Footer Placeholder 4"/>
          <p:cNvSpPr>
            <a:spLocks noGrp="1"/>
          </p:cNvSpPr>
          <p:nvPr>
            <p:ph type="ftr" sz="quarter" idx="11"/>
          </p:nvPr>
        </p:nvSpPr>
        <p:spPr>
          <a:xfrm>
            <a:off x="3124200" y="6248400"/>
            <a:ext cx="2895600" cy="457200"/>
          </a:xfrm>
          <a:prstGeom prst="rect">
            <a:avLst/>
          </a:prstGeom>
        </p:spPr>
        <p:txBody>
          <a:bodyPr/>
          <a:lstStyle>
            <a:lvl1pPr>
              <a:defRPr/>
            </a:lvl1pPr>
          </a:lstStyle>
          <a:p>
            <a:endParaRPr lang="en-US">
              <a:solidFill>
                <a:srgbClr val="FFC000"/>
              </a:solidFill>
            </a:endParaRPr>
          </a:p>
        </p:txBody>
      </p:sp>
      <p:sp>
        <p:nvSpPr>
          <p:cNvPr id="6" name="Slide Number Placeholder 5"/>
          <p:cNvSpPr>
            <a:spLocks noGrp="1"/>
          </p:cNvSpPr>
          <p:nvPr>
            <p:ph type="sldNum" sz="quarter" idx="12"/>
          </p:nvPr>
        </p:nvSpPr>
        <p:spPr>
          <a:xfrm>
            <a:off x="6553200" y="6243638"/>
            <a:ext cx="2133600" cy="457200"/>
          </a:xfrm>
          <a:prstGeom prst="rect">
            <a:avLst/>
          </a:prstGeom>
        </p:spPr>
        <p:txBody>
          <a:bodyPr/>
          <a:lstStyle>
            <a:lvl1pPr>
              <a:defRPr/>
            </a:lvl1pPr>
          </a:lstStyle>
          <a:p>
            <a:fld id="{7C8CAFA9-52D5-4872-9A83-AF71373EBC7E}" type="slidenum">
              <a:rPr lang="en-US">
                <a:solidFill>
                  <a:srgbClr val="FFC000"/>
                </a:solidFill>
              </a:rPr>
              <a:pPr/>
              <a:t>‹#›</a:t>
            </a:fld>
            <a:endParaRPr lang="en-US">
              <a:solidFill>
                <a:srgbClr val="FFC000"/>
              </a:solidFill>
            </a:endParaRPr>
          </a:p>
        </p:txBody>
      </p:sp>
    </p:spTree>
    <p:extLst>
      <p:ext uri="{BB962C8B-B14F-4D97-AF65-F5344CB8AC3E}">
        <p14:creationId xmlns:p14="http://schemas.microsoft.com/office/powerpoint/2010/main" val="106388804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a:prstGeom prst="rect">
            <a:avLst/>
          </a:prstGeo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600200"/>
            <a:ext cx="4038600" cy="4530725"/>
          </a:xfrm>
          <a:prstGeom prst="rect">
            <a:avLst/>
          </a:prstGeom>
        </p:spPr>
        <p:txBody>
          <a:bodyPr/>
          <a:lstStyle/>
          <a:p>
            <a:endParaRPr lang="en-US"/>
          </a:p>
        </p:txBody>
      </p:sp>
      <p:sp>
        <p:nvSpPr>
          <p:cNvPr id="5" name="Date Placeholder 4"/>
          <p:cNvSpPr>
            <a:spLocks noGrp="1"/>
          </p:cNvSpPr>
          <p:nvPr>
            <p:ph type="dt" sz="half" idx="10"/>
          </p:nvPr>
        </p:nvSpPr>
        <p:spPr>
          <a:xfrm>
            <a:off x="457200" y="6243638"/>
            <a:ext cx="2133600" cy="457200"/>
          </a:xfrm>
          <a:prstGeom prst="rect">
            <a:avLst/>
          </a:prstGeom>
        </p:spPr>
        <p:txBody>
          <a:bodyPr/>
          <a:lstStyle>
            <a:lvl1pPr>
              <a:defRPr/>
            </a:lvl1pPr>
          </a:lstStyle>
          <a:p>
            <a:endParaRPr lang="en-US">
              <a:solidFill>
                <a:srgbClr val="FFC000"/>
              </a:solidFill>
            </a:endParaRPr>
          </a:p>
        </p:txBody>
      </p:sp>
      <p:sp>
        <p:nvSpPr>
          <p:cNvPr id="6" name="Footer Placeholder 5"/>
          <p:cNvSpPr>
            <a:spLocks noGrp="1"/>
          </p:cNvSpPr>
          <p:nvPr>
            <p:ph type="ftr" sz="quarter" idx="11"/>
          </p:nvPr>
        </p:nvSpPr>
        <p:spPr>
          <a:xfrm>
            <a:off x="3124200" y="6248400"/>
            <a:ext cx="2895600" cy="457200"/>
          </a:xfrm>
          <a:prstGeom prst="rect">
            <a:avLst/>
          </a:prstGeom>
        </p:spPr>
        <p:txBody>
          <a:bodyPr/>
          <a:lstStyle>
            <a:lvl1pPr>
              <a:defRPr/>
            </a:lvl1pPr>
          </a:lstStyle>
          <a:p>
            <a:endParaRPr lang="en-US">
              <a:solidFill>
                <a:srgbClr val="FFC000"/>
              </a:solidFill>
            </a:endParaRPr>
          </a:p>
        </p:txBody>
      </p:sp>
      <p:sp>
        <p:nvSpPr>
          <p:cNvPr id="7" name="Slide Number Placeholder 6"/>
          <p:cNvSpPr>
            <a:spLocks noGrp="1"/>
          </p:cNvSpPr>
          <p:nvPr>
            <p:ph type="sldNum" sz="quarter" idx="12"/>
          </p:nvPr>
        </p:nvSpPr>
        <p:spPr>
          <a:xfrm>
            <a:off x="6553200" y="6243638"/>
            <a:ext cx="2133600" cy="457200"/>
          </a:xfrm>
          <a:prstGeom prst="rect">
            <a:avLst/>
          </a:prstGeom>
        </p:spPr>
        <p:txBody>
          <a:bodyPr/>
          <a:lstStyle>
            <a:lvl1pPr>
              <a:defRPr/>
            </a:lvl1pPr>
          </a:lstStyle>
          <a:p>
            <a:fld id="{D32FEC60-1106-441F-9699-279E9E6D5F50}" type="slidenum">
              <a:rPr lang="en-US">
                <a:solidFill>
                  <a:srgbClr val="FFC000"/>
                </a:solidFill>
              </a:rPr>
              <a:pPr/>
              <a:t>‹#›</a:t>
            </a:fld>
            <a:endParaRPr lang="en-US">
              <a:solidFill>
                <a:srgbClr val="FFC000"/>
              </a:solidFill>
            </a:endParaRPr>
          </a:p>
        </p:txBody>
      </p:sp>
    </p:spTree>
    <p:extLst>
      <p:ext uri="{BB962C8B-B14F-4D97-AF65-F5344CB8AC3E}">
        <p14:creationId xmlns:p14="http://schemas.microsoft.com/office/powerpoint/2010/main" val="3084070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ata Slide (for content heavy tables and chart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nchor="b" anchorCtr="0"/>
          <a:lstStyle>
            <a:lvl1pPr>
              <a:lnSpc>
                <a:spcPts val="3000"/>
              </a:lnSpc>
              <a:defRPr sz="2800" b="1" baseline="0">
                <a:solidFill>
                  <a:schemeClr val="tx1"/>
                </a:solidFill>
                <a:effectLst/>
              </a:defRPr>
            </a:lvl1pPr>
          </a:lstStyle>
          <a:p>
            <a:r>
              <a:rPr lang="en-US" dirty="0" smtClean="0"/>
              <a:t>Headline – Myriad Pro, Bold, Shadow, 28pt</a:t>
            </a:r>
            <a:endParaRPr lang="en-US" dirty="0"/>
          </a:p>
        </p:txBody>
      </p:sp>
      <p:sp>
        <p:nvSpPr>
          <p:cNvPr id="3" name="Content Placeholder 2"/>
          <p:cNvSpPr>
            <a:spLocks noGrp="1"/>
          </p:cNvSpPr>
          <p:nvPr>
            <p:ph idx="1" hasCustomPrompt="1"/>
          </p:nvPr>
        </p:nvSpPr>
        <p:spPr>
          <a:xfrm>
            <a:off x="457200" y="1600201"/>
            <a:ext cx="8229600" cy="4191000"/>
          </a:xfrm>
          <a:prstGeom prst="rect">
            <a:avLst/>
          </a:prstGeom>
        </p:spPr>
        <p:txBody>
          <a:bodyPr/>
          <a:lstStyle>
            <a:lvl1pPr>
              <a:buClr>
                <a:schemeClr val="tx1"/>
              </a:buClr>
              <a:buSzPct val="70000"/>
              <a:buFont typeface="Wingdings" pitchFamily="2" charset="2"/>
              <a:buChar char="q"/>
              <a:defRPr sz="2400" b="1" baseline="0">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baseline="0">
                <a:solidFill>
                  <a:schemeClr val="bg2"/>
                </a:solidFill>
              </a:defRPr>
            </a:lvl4pPr>
            <a:lvl5pPr>
              <a:buClr>
                <a:schemeClr val="tx1"/>
              </a:buClr>
              <a:buSzPct val="70000"/>
              <a:buFont typeface="Arial" pitchFamily="34" charset="0"/>
              <a:buChar char="•"/>
              <a:defRPr sz="1800">
                <a:solidFill>
                  <a:schemeClr val="bg2"/>
                </a:solidFill>
              </a:defRPr>
            </a:lvl5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7"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extLst>
      <p:ext uri="{BB962C8B-B14F-4D97-AF65-F5344CB8AC3E}">
        <p14:creationId xmlns:p14="http://schemas.microsoft.com/office/powerpoint/2010/main" val="2894589596"/>
      </p:ext>
    </p:extLst>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3825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42913" y="1541463"/>
            <a:ext cx="4068762" cy="4310062"/>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64075" y="1541463"/>
            <a:ext cx="4070350" cy="4310062"/>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974401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Subtitle 2"/>
          <p:cNvSpPr>
            <a:spLocks noGrp="1"/>
          </p:cNvSpPr>
          <p:nvPr>
            <p:ph type="subTitle" idx="1" hasCustomPrompt="1"/>
          </p:nvPr>
        </p:nvSpPr>
        <p:spPr>
          <a:xfrm>
            <a:off x="1371600" y="3886200"/>
            <a:ext cx="6400800" cy="457200"/>
          </a:xfrm>
          <a:prstGeom prst="rect">
            <a:avLst/>
          </a:prstGeom>
        </p:spPr>
        <p:txBody>
          <a:bodyPr/>
          <a:lstStyle>
            <a:lvl1pPr marL="0" indent="0" algn="ctr">
              <a:buNone/>
              <a:defRPr sz="2000" b="1" baseline="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Presenters Name – Myriad Pro, Bold, 20pt</a:t>
            </a:r>
          </a:p>
        </p:txBody>
      </p:sp>
      <p:sp>
        <p:nvSpPr>
          <p:cNvPr id="9" name="Text Placeholder 8"/>
          <p:cNvSpPr>
            <a:spLocks noGrp="1"/>
          </p:cNvSpPr>
          <p:nvPr>
            <p:ph type="body" sz="quarter" idx="10" hasCustomPrompt="1"/>
          </p:nvPr>
        </p:nvSpPr>
        <p:spPr>
          <a:xfrm>
            <a:off x="1371600" y="4267200"/>
            <a:ext cx="6400800" cy="1295400"/>
          </a:xfrm>
          <a:prstGeom prst="rect">
            <a:avLst/>
          </a:prstGeom>
        </p:spPr>
        <p:txBody>
          <a:bodyPr/>
          <a:lstStyle>
            <a:lvl1pPr algn="ctr">
              <a:lnSpc>
                <a:spcPts val="2000"/>
              </a:lnSpc>
              <a:buNone/>
              <a:defRPr sz="18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sz="1800" dirty="0" smtClean="0"/>
              <a:t>Title of Presenter –Myriad Pro, 18pt</a:t>
            </a:r>
          </a:p>
          <a:p>
            <a:pPr lvl="0"/>
            <a:endParaRPr lang="en-US" sz="1800" dirty="0" smtClean="0"/>
          </a:p>
          <a:p>
            <a:pPr lvl="0"/>
            <a:r>
              <a:rPr lang="en-US" sz="1800" dirty="0" smtClean="0"/>
              <a:t>Title of Event</a:t>
            </a:r>
          </a:p>
          <a:p>
            <a:pPr lvl="0"/>
            <a:r>
              <a:rPr lang="en-US" sz="1800" dirty="0" smtClean="0"/>
              <a:t>Date of Event</a:t>
            </a:r>
            <a:endParaRPr lang="en-US" dirty="0"/>
          </a:p>
        </p:txBody>
      </p:sp>
      <p:sp>
        <p:nvSpPr>
          <p:cNvPr id="11" name="Title 1"/>
          <p:cNvSpPr>
            <a:spLocks noGrp="1"/>
          </p:cNvSpPr>
          <p:nvPr>
            <p:ph type="title" hasCustomPrompt="1"/>
          </p:nvPr>
        </p:nvSpPr>
        <p:spPr>
          <a:xfrm>
            <a:off x="457200" y="1981200"/>
            <a:ext cx="8229600" cy="1676400"/>
          </a:xfrm>
          <a:prstGeom prst="rect">
            <a:avLst/>
          </a:prstGeom>
        </p:spPr>
        <p:txBody>
          <a:bodyPr/>
          <a:lstStyle>
            <a:lvl1pPr>
              <a:lnSpc>
                <a:spcPts val="3000"/>
              </a:lnSpc>
              <a:defRPr sz="2800" b="1" baseline="0">
                <a:solidFill>
                  <a:schemeClr val="tx1"/>
                </a:solidFill>
                <a:effectLst/>
              </a:defRPr>
            </a:lvl1pPr>
          </a:lstStyle>
          <a:p>
            <a:r>
              <a:rPr lang="en-US" dirty="0" smtClean="0"/>
              <a:t>Title of Presentation – Myriad Pro</a:t>
            </a:r>
            <a:br>
              <a:rPr lang="en-US" dirty="0" smtClean="0"/>
            </a:br>
            <a:r>
              <a:rPr lang="en-US" dirty="0" smtClean="0"/>
              <a:t> Bold, Shadow 28pt</a:t>
            </a:r>
            <a:endParaRPr lang="en-US" dirty="0"/>
          </a:p>
        </p:txBody>
      </p:sp>
      <p:sp>
        <p:nvSpPr>
          <p:cNvPr id="6" name="Text Placeholder 5"/>
          <p:cNvSpPr>
            <a:spLocks noGrp="1"/>
          </p:cNvSpPr>
          <p:nvPr>
            <p:ph type="body" sz="quarter" idx="11" hasCustomPrompt="1"/>
          </p:nvPr>
        </p:nvSpPr>
        <p:spPr>
          <a:xfrm>
            <a:off x="2286000" y="6272784"/>
            <a:ext cx="5105400" cy="182880"/>
          </a:xfrm>
          <a:prstGeom prst="rect">
            <a:avLst/>
          </a:prstGeom>
        </p:spPr>
        <p:txBody>
          <a:bodyPr/>
          <a:lstStyle>
            <a:lvl1pPr>
              <a:buNone/>
              <a:defRPr sz="1000" baseline="0">
                <a:solidFill>
                  <a:schemeClr val="accent1">
                    <a:lumMod val="50000"/>
                  </a:schemeClr>
                </a:solidFill>
              </a:defRPr>
            </a:lvl1pPr>
          </a:lstStyle>
          <a:p>
            <a:r>
              <a:rPr lang="en-US" dirty="0" smtClean="0"/>
              <a:t>Place Descriptor Here</a:t>
            </a:r>
            <a:endParaRPr lang="en-US" dirty="0"/>
          </a:p>
        </p:txBody>
      </p:sp>
      <p:sp>
        <p:nvSpPr>
          <p:cNvPr id="7" name="Text Placeholder 6"/>
          <p:cNvSpPr>
            <a:spLocks noGrp="1"/>
          </p:cNvSpPr>
          <p:nvPr>
            <p:ph type="body" sz="quarter" idx="12" hasCustomPrompt="1"/>
          </p:nvPr>
        </p:nvSpPr>
        <p:spPr>
          <a:xfrm>
            <a:off x="2286000" y="6464808"/>
            <a:ext cx="5105400" cy="228600"/>
          </a:xfrm>
          <a:prstGeom prst="rect">
            <a:avLst/>
          </a:prstGeom>
        </p:spPr>
        <p:txBody>
          <a:bodyPr/>
          <a:lstStyle>
            <a:lvl1pPr>
              <a:buNone/>
              <a:defRPr sz="1000" baseline="0">
                <a:solidFill>
                  <a:schemeClr val="accent1">
                    <a:lumMod val="50000"/>
                  </a:schemeClr>
                </a:solidFill>
              </a:defRPr>
            </a:lvl1pPr>
          </a:lstStyle>
          <a:p>
            <a:r>
              <a:rPr lang="en-US" dirty="0" smtClean="0"/>
              <a:t>Place Descriptor Here</a:t>
            </a:r>
            <a:endParaRPr lang="en-US" dirty="0"/>
          </a:p>
        </p:txBody>
      </p:sp>
    </p:spTree>
    <p:extLst>
      <p:ext uri="{BB962C8B-B14F-4D97-AF65-F5344CB8AC3E}">
        <p14:creationId xmlns:p14="http://schemas.microsoft.com/office/powerpoint/2010/main" val="3875431685"/>
      </p:ext>
    </p:extLst>
  </p:cSld>
  <p:clrMapOvr>
    <a:masterClrMapping/>
  </p:clrMapOvr>
  <p:transition>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Basic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nchor="b" anchorCtr="0"/>
          <a:lstStyle>
            <a:lvl1pPr>
              <a:lnSpc>
                <a:spcPts val="3000"/>
              </a:lnSpc>
              <a:defRPr sz="2800" b="1" baseline="0">
                <a:solidFill>
                  <a:schemeClr val="tx1"/>
                </a:solidFill>
                <a:effectLst/>
              </a:defRPr>
            </a:lvl1pPr>
          </a:lstStyle>
          <a:p>
            <a:r>
              <a:rPr lang="en-US" dirty="0" smtClean="0"/>
              <a:t>Headline – Myriad Pro, Bold, Shadow, 28pt</a:t>
            </a:r>
            <a:endParaRPr lang="en-US" dirty="0"/>
          </a:p>
        </p:txBody>
      </p:sp>
      <p:sp>
        <p:nvSpPr>
          <p:cNvPr id="3" name="Content Placeholder 2"/>
          <p:cNvSpPr>
            <a:spLocks noGrp="1"/>
          </p:cNvSpPr>
          <p:nvPr>
            <p:ph idx="1" hasCustomPrompt="1"/>
          </p:nvPr>
        </p:nvSpPr>
        <p:spPr>
          <a:xfrm>
            <a:off x="457200" y="1600201"/>
            <a:ext cx="8229600" cy="4191000"/>
          </a:xfrm>
          <a:prstGeom prst="rect">
            <a:avLst/>
          </a:prstGeom>
        </p:spPr>
        <p:txBody>
          <a:bodyPr/>
          <a:lstStyle>
            <a:lvl1pPr>
              <a:buClr>
                <a:schemeClr val="tx1"/>
              </a:buClr>
              <a:buSzPct val="70000"/>
              <a:buFont typeface="Wingdings" pitchFamily="2" charset="2"/>
              <a:buChar char="q"/>
              <a:defRPr sz="2400" b="1" baseline="0">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baseline="0">
                <a:solidFill>
                  <a:schemeClr val="bg2"/>
                </a:solidFill>
              </a:defRPr>
            </a:lvl4pPr>
            <a:lvl5pPr>
              <a:buClr>
                <a:schemeClr val="tx1"/>
              </a:buClr>
              <a:buSzPct val="70000"/>
              <a:buFont typeface="Arial" pitchFamily="34" charset="0"/>
              <a:buChar char="•"/>
              <a:defRPr sz="1800">
                <a:solidFill>
                  <a:schemeClr val="bg2"/>
                </a:solidFill>
              </a:defRPr>
            </a:lvl5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7"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extLst>
      <p:ext uri="{BB962C8B-B14F-4D97-AF65-F5344CB8AC3E}">
        <p14:creationId xmlns:p14="http://schemas.microsoft.com/office/powerpoint/2010/main" val="3386263496"/>
      </p:ext>
    </p:extLst>
  </p:cSld>
  <p:clrMapOvr>
    <a:masterClrMapping/>
  </p:clrMapOvr>
  <p:transition>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Data Slide (for content heavy tables and chart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nchor="b" anchorCtr="0"/>
          <a:lstStyle>
            <a:lvl1pPr>
              <a:lnSpc>
                <a:spcPts val="3000"/>
              </a:lnSpc>
              <a:defRPr sz="2800" b="1" baseline="0">
                <a:solidFill>
                  <a:schemeClr val="tx1"/>
                </a:solidFill>
                <a:effectLst/>
              </a:defRPr>
            </a:lvl1pPr>
          </a:lstStyle>
          <a:p>
            <a:r>
              <a:rPr lang="en-US" dirty="0" smtClean="0"/>
              <a:t>Headline – Myriad Pro, Bold, Shadow, 28pt</a:t>
            </a:r>
            <a:endParaRPr lang="en-US" dirty="0"/>
          </a:p>
        </p:txBody>
      </p:sp>
      <p:sp>
        <p:nvSpPr>
          <p:cNvPr id="3" name="Content Placeholder 2"/>
          <p:cNvSpPr>
            <a:spLocks noGrp="1"/>
          </p:cNvSpPr>
          <p:nvPr>
            <p:ph idx="1" hasCustomPrompt="1"/>
          </p:nvPr>
        </p:nvSpPr>
        <p:spPr>
          <a:xfrm>
            <a:off x="457200" y="1600201"/>
            <a:ext cx="8229600" cy="4191000"/>
          </a:xfrm>
          <a:prstGeom prst="rect">
            <a:avLst/>
          </a:prstGeom>
        </p:spPr>
        <p:txBody>
          <a:bodyPr/>
          <a:lstStyle>
            <a:lvl1pPr>
              <a:buClr>
                <a:schemeClr val="tx1"/>
              </a:buClr>
              <a:buSzPct val="70000"/>
              <a:buFont typeface="Wingdings" pitchFamily="2" charset="2"/>
              <a:buChar char="q"/>
              <a:defRPr sz="2400" b="1" baseline="0">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baseline="0">
                <a:solidFill>
                  <a:schemeClr val="bg2"/>
                </a:solidFill>
              </a:defRPr>
            </a:lvl4pPr>
            <a:lvl5pPr>
              <a:buClr>
                <a:schemeClr val="tx1"/>
              </a:buClr>
              <a:buSzPct val="70000"/>
              <a:buFont typeface="Arial" pitchFamily="34" charset="0"/>
              <a:buChar char="•"/>
              <a:defRPr sz="1800">
                <a:solidFill>
                  <a:schemeClr val="bg2"/>
                </a:solidFill>
              </a:defRPr>
            </a:lvl5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7"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extLst>
      <p:ext uri="{BB962C8B-B14F-4D97-AF65-F5344CB8AC3E}">
        <p14:creationId xmlns:p14="http://schemas.microsoft.com/office/powerpoint/2010/main" val="2609721683"/>
      </p:ext>
    </p:extLst>
  </p:cSld>
  <p:clrMapOvr>
    <a:masterClrMapping/>
  </p:clrMapOvr>
  <p:transition>
    <p:fad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Title Slide Badg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Subtitle 2"/>
          <p:cNvSpPr>
            <a:spLocks noGrp="1"/>
          </p:cNvSpPr>
          <p:nvPr>
            <p:ph type="subTitle" idx="1" hasCustomPrompt="1"/>
          </p:nvPr>
        </p:nvSpPr>
        <p:spPr>
          <a:xfrm>
            <a:off x="1371600" y="3886200"/>
            <a:ext cx="6400800" cy="457200"/>
          </a:xfrm>
          <a:prstGeom prst="rect">
            <a:avLst/>
          </a:prstGeom>
        </p:spPr>
        <p:txBody>
          <a:bodyPr/>
          <a:lstStyle>
            <a:lvl1pPr marL="0" indent="0" algn="ctr">
              <a:buNone/>
              <a:defRPr sz="2000" b="1" baseline="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Presenters Name – Myriad Pro, Bold, 20pt</a:t>
            </a:r>
          </a:p>
        </p:txBody>
      </p:sp>
      <p:sp>
        <p:nvSpPr>
          <p:cNvPr id="9" name="Text Placeholder 8"/>
          <p:cNvSpPr>
            <a:spLocks noGrp="1"/>
          </p:cNvSpPr>
          <p:nvPr>
            <p:ph type="body" sz="quarter" idx="10" hasCustomPrompt="1"/>
          </p:nvPr>
        </p:nvSpPr>
        <p:spPr>
          <a:xfrm>
            <a:off x="1371600" y="4267200"/>
            <a:ext cx="6400800" cy="1295400"/>
          </a:xfrm>
          <a:prstGeom prst="rect">
            <a:avLst/>
          </a:prstGeom>
        </p:spPr>
        <p:txBody>
          <a:bodyPr/>
          <a:lstStyle>
            <a:lvl1pPr algn="ctr">
              <a:lnSpc>
                <a:spcPts val="2000"/>
              </a:lnSpc>
              <a:buNone/>
              <a:defRPr sz="18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sz="1800" dirty="0" smtClean="0"/>
              <a:t>Title of Presenter –Myriad Pro, 18pt</a:t>
            </a:r>
          </a:p>
          <a:p>
            <a:pPr lvl="0"/>
            <a:endParaRPr lang="en-US" sz="1800" dirty="0" smtClean="0"/>
          </a:p>
          <a:p>
            <a:pPr lvl="0"/>
            <a:r>
              <a:rPr lang="en-US" sz="1800" dirty="0" smtClean="0"/>
              <a:t>Title of Event</a:t>
            </a:r>
          </a:p>
          <a:p>
            <a:pPr lvl="0"/>
            <a:r>
              <a:rPr lang="en-US" sz="1800" dirty="0" smtClean="0"/>
              <a:t>Date of Event</a:t>
            </a:r>
            <a:endParaRPr lang="en-US" dirty="0"/>
          </a:p>
        </p:txBody>
      </p:sp>
      <p:sp>
        <p:nvSpPr>
          <p:cNvPr id="11" name="Title 1"/>
          <p:cNvSpPr>
            <a:spLocks noGrp="1"/>
          </p:cNvSpPr>
          <p:nvPr>
            <p:ph type="title" hasCustomPrompt="1"/>
          </p:nvPr>
        </p:nvSpPr>
        <p:spPr>
          <a:xfrm>
            <a:off x="457200" y="1981200"/>
            <a:ext cx="8229600" cy="1676400"/>
          </a:xfrm>
          <a:prstGeom prst="rect">
            <a:avLst/>
          </a:prstGeom>
        </p:spPr>
        <p:txBody>
          <a:bodyPr/>
          <a:lstStyle>
            <a:lvl1pPr>
              <a:lnSpc>
                <a:spcPts val="3000"/>
              </a:lnSpc>
              <a:defRPr sz="2800" b="1" baseline="0">
                <a:solidFill>
                  <a:schemeClr val="tx1"/>
                </a:solidFill>
                <a:effectLst/>
              </a:defRPr>
            </a:lvl1pPr>
          </a:lstStyle>
          <a:p>
            <a:r>
              <a:rPr lang="en-US" dirty="0" smtClean="0"/>
              <a:t>Title of Presentation – Myriad Pro</a:t>
            </a:r>
            <a:br>
              <a:rPr lang="en-US" dirty="0" smtClean="0"/>
            </a:br>
            <a:r>
              <a:rPr lang="en-US" dirty="0" smtClean="0"/>
              <a:t> Bold, Shadow 28pt</a:t>
            </a:r>
            <a:endParaRPr lang="en-US" dirty="0"/>
          </a:p>
        </p:txBody>
      </p:sp>
    </p:spTree>
    <p:extLst>
      <p:ext uri="{BB962C8B-B14F-4D97-AF65-F5344CB8AC3E}">
        <p14:creationId xmlns:p14="http://schemas.microsoft.com/office/powerpoint/2010/main" val="3959144499"/>
      </p:ext>
    </p:extLst>
  </p:cSld>
  <p:clrMapOvr>
    <a:masterClrMapping/>
  </p:clrMapOvr>
  <p:transition>
    <p:fad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Basic Content Badg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nchor="b" anchorCtr="0"/>
          <a:lstStyle>
            <a:lvl1pPr>
              <a:lnSpc>
                <a:spcPts val="3000"/>
              </a:lnSpc>
              <a:defRPr sz="2800" b="1" baseline="0">
                <a:solidFill>
                  <a:schemeClr val="tx1"/>
                </a:solidFill>
                <a:effectLst/>
              </a:defRPr>
            </a:lvl1pPr>
          </a:lstStyle>
          <a:p>
            <a:r>
              <a:rPr lang="en-US" dirty="0" smtClean="0"/>
              <a:t>Headline – Myriad Pro, Bold, Shadow, 28pt</a:t>
            </a:r>
            <a:endParaRPr lang="en-US" dirty="0"/>
          </a:p>
        </p:txBody>
      </p:sp>
      <p:sp>
        <p:nvSpPr>
          <p:cNvPr id="3" name="Content Placeholder 2"/>
          <p:cNvSpPr>
            <a:spLocks noGrp="1"/>
          </p:cNvSpPr>
          <p:nvPr>
            <p:ph idx="1" hasCustomPrompt="1"/>
          </p:nvPr>
        </p:nvSpPr>
        <p:spPr>
          <a:xfrm>
            <a:off x="457200" y="1600201"/>
            <a:ext cx="8229600" cy="4191000"/>
          </a:xfrm>
          <a:prstGeom prst="rect">
            <a:avLst/>
          </a:prstGeom>
        </p:spPr>
        <p:txBody>
          <a:bodyPr/>
          <a:lstStyle>
            <a:lvl1pPr>
              <a:buClr>
                <a:schemeClr val="tx1"/>
              </a:buClr>
              <a:buSzPct val="70000"/>
              <a:buFont typeface="Wingdings" pitchFamily="2" charset="2"/>
              <a:buChar char="q"/>
              <a:defRPr sz="2400" b="1" baseline="0">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baseline="0">
                <a:solidFill>
                  <a:schemeClr val="bg2"/>
                </a:solidFill>
              </a:defRPr>
            </a:lvl4pPr>
            <a:lvl5pPr>
              <a:buClr>
                <a:schemeClr val="tx1"/>
              </a:buClr>
              <a:buSzPct val="70000"/>
              <a:buFont typeface="Arial" pitchFamily="34" charset="0"/>
              <a:buChar char="•"/>
              <a:defRPr sz="1800">
                <a:solidFill>
                  <a:schemeClr val="bg2"/>
                </a:solidFill>
              </a:defRPr>
            </a:lvl5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7" name="Text Placeholder 8"/>
          <p:cNvSpPr>
            <a:spLocks noGrp="1"/>
          </p:cNvSpPr>
          <p:nvPr>
            <p:ph type="body" sz="quarter" idx="10" hasCustomPrompt="1"/>
          </p:nvPr>
        </p:nvSpPr>
        <p:spPr>
          <a:xfrm>
            <a:off x="457200" y="5791200"/>
            <a:ext cx="6705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extLst>
      <p:ext uri="{BB962C8B-B14F-4D97-AF65-F5344CB8AC3E}">
        <p14:creationId xmlns:p14="http://schemas.microsoft.com/office/powerpoint/2010/main" val="3314654818"/>
      </p:ext>
    </p:extLst>
  </p:cSld>
  <p:clrMapOvr>
    <a:masterClrMapping/>
  </p:clrMapOvr>
  <p:transition>
    <p:fad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4406900"/>
            <a:ext cx="7772400" cy="1362075"/>
          </a:xfrm>
          <a:prstGeom prst="rect">
            <a:avLst/>
          </a:prstGeom>
        </p:spPr>
        <p:txBody>
          <a:bodyPr anchor="t"/>
          <a:lstStyle>
            <a:lvl1pPr algn="l">
              <a:lnSpc>
                <a:spcPts val="3800"/>
              </a:lnSpc>
              <a:defRPr sz="3600" b="1" cap="all" baseline="0">
                <a:solidFill>
                  <a:schemeClr val="tx1"/>
                </a:solidFill>
                <a:effectLst/>
              </a:defRPr>
            </a:lvl1pPr>
          </a:lstStyle>
          <a:p>
            <a:r>
              <a:rPr lang="en-US" dirty="0" smtClean="0"/>
              <a:t>Section Header</a:t>
            </a:r>
            <a:br>
              <a:rPr lang="en-US" dirty="0" smtClean="0"/>
            </a:br>
            <a:r>
              <a:rPr lang="en-US" dirty="0" smtClean="0"/>
              <a:t>Myriad Pro, bold, shadow, 36pt </a:t>
            </a:r>
            <a:endParaRPr lang="en-US" dirty="0"/>
          </a:p>
        </p:txBody>
      </p:sp>
      <p:sp>
        <p:nvSpPr>
          <p:cNvPr id="3" name="Text Placeholder 2"/>
          <p:cNvSpPr>
            <a:spLocks noGrp="1"/>
          </p:cNvSpPr>
          <p:nvPr>
            <p:ph type="body" idx="1" hasCustomPrompt="1"/>
          </p:nvPr>
        </p:nvSpPr>
        <p:spPr>
          <a:xfrm>
            <a:off x="722313" y="2906713"/>
            <a:ext cx="7772400" cy="1500187"/>
          </a:xfrm>
          <a:prstGeom prst="rect">
            <a:avLst/>
          </a:prstGeom>
        </p:spPr>
        <p:txBody>
          <a:bodyPr anchor="b"/>
          <a:lstStyle>
            <a:lvl1pPr marL="0" indent="0">
              <a:lnSpc>
                <a:spcPts val="2200"/>
              </a:lnSpc>
              <a:buNone/>
              <a:defRPr sz="2000" baseline="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Subhead – Myriad Pro, 20pt</a:t>
            </a:r>
          </a:p>
        </p:txBody>
      </p:sp>
    </p:spTree>
    <p:extLst>
      <p:ext uri="{BB962C8B-B14F-4D97-AF65-F5344CB8AC3E}">
        <p14:creationId xmlns:p14="http://schemas.microsoft.com/office/powerpoint/2010/main" val="2469955078"/>
      </p:ext>
    </p:extLst>
  </p:cSld>
  <p:clrMapOvr>
    <a:masterClrMapping/>
  </p:clrMapOvr>
  <p:transition>
    <p:fade/>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3050"/>
            <a:ext cx="3008313" cy="1162050"/>
          </a:xfrm>
          <a:prstGeom prst="rect">
            <a:avLst/>
          </a:prstGeom>
        </p:spPr>
        <p:txBody>
          <a:bodyPr anchor="b"/>
          <a:lstStyle>
            <a:lvl1pPr algn="l">
              <a:defRPr sz="2000" b="1" baseline="0">
                <a:solidFill>
                  <a:schemeClr val="tx1"/>
                </a:solidFill>
                <a:effectLst/>
              </a:defRPr>
            </a:lvl1pPr>
          </a:lstStyle>
          <a:p>
            <a:r>
              <a:rPr lang="en-US" dirty="0" smtClean="0"/>
              <a:t>Header – Myriad Pro, bold, shadow, 20pt</a:t>
            </a:r>
            <a:endParaRPr lang="en-US" dirty="0"/>
          </a:p>
        </p:txBody>
      </p:sp>
      <p:sp>
        <p:nvSpPr>
          <p:cNvPr id="3" name="Content Placeholder 2"/>
          <p:cNvSpPr>
            <a:spLocks noGrp="1"/>
          </p:cNvSpPr>
          <p:nvPr>
            <p:ph idx="1" hasCustomPrompt="1"/>
          </p:nvPr>
        </p:nvSpPr>
        <p:spPr>
          <a:xfrm>
            <a:off x="3575050" y="273051"/>
            <a:ext cx="5111750" cy="5518150"/>
          </a:xfrm>
          <a:prstGeom prst="rect">
            <a:avLst/>
          </a:prstGeom>
        </p:spPr>
        <p:txBody>
          <a:bodyPr anchor="ctr" anchorCtr="0"/>
          <a:lstStyle>
            <a:lvl1pPr>
              <a:buClr>
                <a:schemeClr val="tx1"/>
              </a:buClr>
              <a:buSzPct val="70000"/>
              <a:buFont typeface="Wingdings" pitchFamily="2" charset="2"/>
              <a:buChar char="q"/>
              <a:defRPr sz="2400" b="1">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a:solidFill>
                  <a:schemeClr val="bg2"/>
                </a:solidFill>
              </a:defRPr>
            </a:lvl4pPr>
            <a:lvl5pPr>
              <a:buClr>
                <a:schemeClr val="tx1"/>
              </a:buClr>
              <a:buSzPct val="70000"/>
              <a:buFont typeface="Arial" pitchFamily="34" charset="0"/>
              <a:buChar char="•"/>
              <a:defRPr sz="1800">
                <a:solidFill>
                  <a:schemeClr val="bg2"/>
                </a:solidFill>
              </a:defRPr>
            </a:lvl5pPr>
            <a:lvl6pPr>
              <a:defRPr sz="2000"/>
            </a:lvl6pPr>
            <a:lvl7pPr>
              <a:defRPr sz="2000"/>
            </a:lvl7pPr>
            <a:lvl8pPr>
              <a:defRPr sz="2000"/>
            </a:lvl8pPr>
            <a:lvl9pPr>
              <a:defRPr sz="2000"/>
            </a:lvl9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4" name="Text Placeholder 3"/>
          <p:cNvSpPr>
            <a:spLocks noGrp="1"/>
          </p:cNvSpPr>
          <p:nvPr>
            <p:ph type="body" sz="half" idx="2" hasCustomPrompt="1"/>
          </p:nvPr>
        </p:nvSpPr>
        <p:spPr>
          <a:xfrm>
            <a:off x="457200" y="1435101"/>
            <a:ext cx="3008313" cy="4356099"/>
          </a:xfrm>
          <a:prstGeom prst="rect">
            <a:avLst/>
          </a:prstGeom>
        </p:spPr>
        <p:txBody>
          <a:bodyPr/>
          <a:lstStyle>
            <a:lvl1pPr marL="0" indent="0">
              <a:buNone/>
              <a:defRPr sz="1400" baseline="0">
                <a:solidFill>
                  <a:schemeClr val="bg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Paragraph of type</a:t>
            </a:r>
          </a:p>
          <a:p>
            <a:pPr lvl="0"/>
            <a:r>
              <a:rPr lang="en-US" dirty="0" smtClean="0"/>
              <a:t>Myriad Pro, 14pt</a:t>
            </a:r>
          </a:p>
        </p:txBody>
      </p:sp>
      <p:sp>
        <p:nvSpPr>
          <p:cNvPr id="7"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extLst>
      <p:ext uri="{BB962C8B-B14F-4D97-AF65-F5344CB8AC3E}">
        <p14:creationId xmlns:p14="http://schemas.microsoft.com/office/powerpoint/2010/main" val="1045548536"/>
      </p:ext>
    </p:extLst>
  </p:cSld>
  <p:clrMapOvr>
    <a:masterClrMapping/>
  </p:clrMapOvr>
  <p:transition>
    <p:fad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792288" y="4800600"/>
            <a:ext cx="5486400" cy="566738"/>
          </a:xfrm>
          <a:prstGeom prst="rect">
            <a:avLst/>
          </a:prstGeom>
        </p:spPr>
        <p:txBody>
          <a:bodyPr anchor="b"/>
          <a:lstStyle>
            <a:lvl1pPr algn="l">
              <a:defRPr sz="2000" b="1" baseline="0">
                <a:solidFill>
                  <a:schemeClr val="tx1"/>
                </a:solidFill>
                <a:effectLst/>
              </a:defRPr>
            </a:lvl1pPr>
          </a:lstStyle>
          <a:p>
            <a:r>
              <a:rPr lang="en-US" dirty="0" smtClean="0"/>
              <a:t>Photo Title – Myriad Pro, Bold, Shadow, 20pt</a:t>
            </a:r>
            <a:endParaRPr lang="en-US" dirty="0"/>
          </a:p>
        </p:txBody>
      </p:sp>
      <p:sp>
        <p:nvSpPr>
          <p:cNvPr id="3" name="Picture Placeholder 2"/>
          <p:cNvSpPr>
            <a:spLocks noGrp="1"/>
          </p:cNvSpPr>
          <p:nvPr>
            <p:ph type="pic" idx="1"/>
          </p:nvPr>
        </p:nvSpPr>
        <p:spPr>
          <a:xfrm>
            <a:off x="1792288" y="612775"/>
            <a:ext cx="5486400" cy="4114800"/>
          </a:xfrm>
          <a:prstGeom prst="rect">
            <a:avLst/>
          </a:prstGeom>
          <a:ln w="25400">
            <a:solidFill>
              <a:schemeClr val="bg2"/>
            </a:solidFill>
          </a:ln>
          <a:effectLst>
            <a:outerShdw blurRad="44450" dist="27940" dir="5400000" algn="ctr">
              <a:srgbClr val="000000">
                <a:alpha val="32000"/>
              </a:srgbClr>
            </a:outerShdw>
          </a:effectLst>
        </p:spPr>
        <p:txBody>
          <a:bodyPr/>
          <a:lstStyle>
            <a:lvl1pPr marL="0" indent="0">
              <a:buNone/>
              <a:defRPr sz="3200">
                <a:solidFill>
                  <a:schemeClr val="tx1"/>
                </a:solidFill>
                <a:effectLst/>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hasCustomPrompt="1"/>
          </p:nvPr>
        </p:nvSpPr>
        <p:spPr>
          <a:xfrm>
            <a:off x="1792288" y="5367338"/>
            <a:ext cx="5486400" cy="804862"/>
          </a:xfrm>
          <a:prstGeom prst="rect">
            <a:avLst/>
          </a:prstGeom>
        </p:spPr>
        <p:txBody>
          <a:bodyPr/>
          <a:lstStyle>
            <a:lvl1pPr marL="0" indent="0">
              <a:buNone/>
              <a:defRPr sz="1400" baseline="0">
                <a:solidFill>
                  <a:schemeClr val="bg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Caption or credits for photo – Myriad Pro, 14pt</a:t>
            </a:r>
          </a:p>
        </p:txBody>
      </p:sp>
    </p:spTree>
    <p:extLst>
      <p:ext uri="{BB962C8B-B14F-4D97-AF65-F5344CB8AC3E}">
        <p14:creationId xmlns:p14="http://schemas.microsoft.com/office/powerpoint/2010/main" val="2150944014"/>
      </p:ext>
    </p:extLst>
  </p:cSld>
  <p:clrMapOvr>
    <a:masterClrMapping/>
  </p:clrMapOvr>
  <p:transition>
    <p:fad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Closing">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1371600" y="1981200"/>
            <a:ext cx="6400800" cy="2057400"/>
          </a:xfrm>
          <a:prstGeom prst="rect">
            <a:avLst/>
          </a:prstGeom>
        </p:spPr>
        <p:txBody>
          <a:bodyPr/>
          <a:lstStyle>
            <a:lvl1pPr marL="0" indent="0" algn="ctr">
              <a:buNone/>
              <a:defRPr sz="2800" b="1" baseline="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Closing– Myriad Pro, Bold, 28pt</a:t>
            </a:r>
          </a:p>
        </p:txBody>
      </p:sp>
      <p:sp>
        <p:nvSpPr>
          <p:cNvPr id="9" name="Rectangle 8"/>
          <p:cNvSpPr/>
          <p:nvPr/>
        </p:nvSpPr>
        <p:spPr>
          <a:xfrm>
            <a:off x="1371600" y="4343400"/>
            <a:ext cx="6400800" cy="292388"/>
          </a:xfrm>
          <a:prstGeom prst="rect">
            <a:avLst/>
          </a:prstGeom>
        </p:spPr>
        <p:txBody>
          <a:bodyPr wrap="square">
            <a:spAutoFit/>
          </a:bodyPr>
          <a:lstStyle/>
          <a:p>
            <a:r>
              <a:rPr lang="en-US" sz="1300" b="1" dirty="0" smtClean="0">
                <a:solidFill>
                  <a:srgbClr val="FFFFFF"/>
                </a:solidFill>
              </a:rPr>
              <a:t>For more information please contact Centers for Disease Control and Prevention</a:t>
            </a:r>
          </a:p>
        </p:txBody>
      </p:sp>
      <p:sp>
        <p:nvSpPr>
          <p:cNvPr id="11" name="Rectangle 10"/>
          <p:cNvSpPr/>
          <p:nvPr/>
        </p:nvSpPr>
        <p:spPr>
          <a:xfrm>
            <a:off x="1371600" y="4706034"/>
            <a:ext cx="5943600" cy="646331"/>
          </a:xfrm>
          <a:prstGeom prst="rect">
            <a:avLst/>
          </a:prstGeom>
        </p:spPr>
        <p:txBody>
          <a:bodyPr wrap="square">
            <a:spAutoFit/>
          </a:bodyPr>
          <a:lstStyle/>
          <a:p>
            <a:r>
              <a:rPr lang="en-US" sz="1200" dirty="0" smtClean="0">
                <a:solidFill>
                  <a:srgbClr val="FFFFFF"/>
                </a:solidFill>
              </a:rPr>
              <a:t>1600 Clifton Road NE, Atlanta, GA 30333</a:t>
            </a:r>
          </a:p>
          <a:p>
            <a:r>
              <a:rPr lang="en-US" sz="1200" dirty="0" smtClean="0">
                <a:solidFill>
                  <a:srgbClr val="FFFFFF"/>
                </a:solidFill>
              </a:rPr>
              <a:t>Telephone, 1-800-CDC-INFO (232-4636)/TTY: 1-888-232-6348</a:t>
            </a:r>
          </a:p>
          <a:p>
            <a:r>
              <a:rPr lang="en-US" sz="1200" dirty="0" smtClean="0">
                <a:solidFill>
                  <a:srgbClr val="FFFFFF"/>
                </a:solidFill>
              </a:rPr>
              <a:t>E-mail: cdcinfo@cdc.gov 	Web: www.cdc.gov</a:t>
            </a:r>
          </a:p>
        </p:txBody>
      </p:sp>
      <p:sp>
        <p:nvSpPr>
          <p:cNvPr id="10" name="Text Placeholder 5"/>
          <p:cNvSpPr>
            <a:spLocks noGrp="1"/>
          </p:cNvSpPr>
          <p:nvPr>
            <p:ph type="body" sz="quarter" idx="11" hasCustomPrompt="1"/>
          </p:nvPr>
        </p:nvSpPr>
        <p:spPr>
          <a:xfrm>
            <a:off x="2286000" y="6272784"/>
            <a:ext cx="5105400" cy="182880"/>
          </a:xfrm>
          <a:prstGeom prst="rect">
            <a:avLst/>
          </a:prstGeom>
        </p:spPr>
        <p:txBody>
          <a:bodyPr/>
          <a:lstStyle>
            <a:lvl1pPr>
              <a:buNone/>
              <a:defRPr sz="1000" baseline="0">
                <a:solidFill>
                  <a:schemeClr val="accent1">
                    <a:lumMod val="50000"/>
                  </a:schemeClr>
                </a:solidFill>
              </a:defRPr>
            </a:lvl1pPr>
          </a:lstStyle>
          <a:p>
            <a:r>
              <a:rPr lang="en-US" dirty="0" smtClean="0"/>
              <a:t>Place Descriptor Here</a:t>
            </a:r>
            <a:endParaRPr lang="en-US" dirty="0"/>
          </a:p>
        </p:txBody>
      </p:sp>
      <p:sp>
        <p:nvSpPr>
          <p:cNvPr id="12" name="Text Placeholder 6"/>
          <p:cNvSpPr>
            <a:spLocks noGrp="1"/>
          </p:cNvSpPr>
          <p:nvPr>
            <p:ph type="body" sz="quarter" idx="12" hasCustomPrompt="1"/>
          </p:nvPr>
        </p:nvSpPr>
        <p:spPr>
          <a:xfrm>
            <a:off x="2286000" y="6464808"/>
            <a:ext cx="5105400" cy="228600"/>
          </a:xfrm>
          <a:prstGeom prst="rect">
            <a:avLst/>
          </a:prstGeom>
        </p:spPr>
        <p:txBody>
          <a:bodyPr/>
          <a:lstStyle>
            <a:lvl1pPr>
              <a:buNone/>
              <a:defRPr sz="1000" baseline="0">
                <a:solidFill>
                  <a:schemeClr val="accent1">
                    <a:lumMod val="50000"/>
                  </a:schemeClr>
                </a:solidFill>
              </a:defRPr>
            </a:lvl1pPr>
          </a:lstStyle>
          <a:p>
            <a:r>
              <a:rPr lang="en-US" dirty="0" smtClean="0"/>
              <a:t>Place Descriptor Here</a:t>
            </a:r>
            <a:endParaRPr lang="en-US" dirty="0"/>
          </a:p>
        </p:txBody>
      </p:sp>
      <p:sp>
        <p:nvSpPr>
          <p:cNvPr id="7" name="Rectangle 6"/>
          <p:cNvSpPr/>
          <p:nvPr/>
        </p:nvSpPr>
        <p:spPr>
          <a:xfrm>
            <a:off x="1371600" y="5421868"/>
            <a:ext cx="5943600" cy="369332"/>
          </a:xfrm>
          <a:prstGeom prst="rect">
            <a:avLst/>
          </a:prstGeom>
        </p:spPr>
        <p:txBody>
          <a:bodyPr wrap="square">
            <a:spAutoFit/>
          </a:bodyPr>
          <a:lstStyle/>
          <a:p>
            <a:r>
              <a:rPr lang="en-US" sz="900" dirty="0" smtClean="0">
                <a:solidFill>
                  <a:srgbClr val="FFFFFF"/>
                </a:solidFill>
              </a:rPr>
              <a:t>The findings and conclusions in this report are those of the authors and do not necessarily represent the official position of the Centers for Disease Control and Prevention.</a:t>
            </a:r>
          </a:p>
        </p:txBody>
      </p:sp>
    </p:spTree>
    <p:extLst>
      <p:ext uri="{BB962C8B-B14F-4D97-AF65-F5344CB8AC3E}">
        <p14:creationId xmlns:p14="http://schemas.microsoft.com/office/powerpoint/2010/main" val="1902459614"/>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Badg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Subtitle 2"/>
          <p:cNvSpPr>
            <a:spLocks noGrp="1"/>
          </p:cNvSpPr>
          <p:nvPr>
            <p:ph type="subTitle" idx="1" hasCustomPrompt="1"/>
          </p:nvPr>
        </p:nvSpPr>
        <p:spPr>
          <a:xfrm>
            <a:off x="1371600" y="3886200"/>
            <a:ext cx="6400800" cy="457200"/>
          </a:xfrm>
          <a:prstGeom prst="rect">
            <a:avLst/>
          </a:prstGeom>
        </p:spPr>
        <p:txBody>
          <a:bodyPr/>
          <a:lstStyle>
            <a:lvl1pPr marL="0" indent="0" algn="ctr">
              <a:buNone/>
              <a:defRPr sz="2000" b="1" baseline="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Presenters Name – Myriad Pro, Bold, 20pt</a:t>
            </a:r>
          </a:p>
        </p:txBody>
      </p:sp>
      <p:sp>
        <p:nvSpPr>
          <p:cNvPr id="9" name="Text Placeholder 8"/>
          <p:cNvSpPr>
            <a:spLocks noGrp="1"/>
          </p:cNvSpPr>
          <p:nvPr>
            <p:ph type="body" sz="quarter" idx="10" hasCustomPrompt="1"/>
          </p:nvPr>
        </p:nvSpPr>
        <p:spPr>
          <a:xfrm>
            <a:off x="1371600" y="4267200"/>
            <a:ext cx="6400800" cy="1295400"/>
          </a:xfrm>
          <a:prstGeom prst="rect">
            <a:avLst/>
          </a:prstGeom>
        </p:spPr>
        <p:txBody>
          <a:bodyPr/>
          <a:lstStyle>
            <a:lvl1pPr algn="ctr">
              <a:lnSpc>
                <a:spcPts val="2000"/>
              </a:lnSpc>
              <a:buNone/>
              <a:defRPr sz="18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sz="1800" dirty="0" smtClean="0"/>
              <a:t>Title of Presenter –Myriad Pro, 18pt</a:t>
            </a:r>
          </a:p>
          <a:p>
            <a:pPr lvl="0"/>
            <a:endParaRPr lang="en-US" sz="1800" dirty="0" smtClean="0"/>
          </a:p>
          <a:p>
            <a:pPr lvl="0"/>
            <a:r>
              <a:rPr lang="en-US" sz="1800" dirty="0" smtClean="0"/>
              <a:t>Title of Event</a:t>
            </a:r>
          </a:p>
          <a:p>
            <a:pPr lvl="0"/>
            <a:r>
              <a:rPr lang="en-US" sz="1800" dirty="0" smtClean="0"/>
              <a:t>Date of Event</a:t>
            </a:r>
            <a:endParaRPr lang="en-US" dirty="0"/>
          </a:p>
        </p:txBody>
      </p:sp>
      <p:sp>
        <p:nvSpPr>
          <p:cNvPr id="11" name="Title 1"/>
          <p:cNvSpPr>
            <a:spLocks noGrp="1"/>
          </p:cNvSpPr>
          <p:nvPr>
            <p:ph type="title" hasCustomPrompt="1"/>
          </p:nvPr>
        </p:nvSpPr>
        <p:spPr>
          <a:xfrm>
            <a:off x="457200" y="1981200"/>
            <a:ext cx="8229600" cy="1676400"/>
          </a:xfrm>
          <a:prstGeom prst="rect">
            <a:avLst/>
          </a:prstGeom>
        </p:spPr>
        <p:txBody>
          <a:bodyPr/>
          <a:lstStyle>
            <a:lvl1pPr>
              <a:lnSpc>
                <a:spcPts val="3000"/>
              </a:lnSpc>
              <a:defRPr sz="2800" b="1" baseline="0">
                <a:solidFill>
                  <a:schemeClr val="tx1"/>
                </a:solidFill>
                <a:effectLst/>
              </a:defRPr>
            </a:lvl1pPr>
          </a:lstStyle>
          <a:p>
            <a:r>
              <a:rPr lang="en-US" dirty="0" smtClean="0"/>
              <a:t>Title of Presentation – Myriad Pro</a:t>
            </a:r>
            <a:br>
              <a:rPr lang="en-US" dirty="0" smtClean="0"/>
            </a:br>
            <a:r>
              <a:rPr lang="en-US" dirty="0" smtClean="0"/>
              <a:t> Bold, Shadow 28pt</a:t>
            </a:r>
            <a:endParaRPr lang="en-US" dirty="0"/>
          </a:p>
        </p:txBody>
      </p:sp>
    </p:spTree>
    <p:extLst>
      <p:ext uri="{BB962C8B-B14F-4D97-AF65-F5344CB8AC3E}">
        <p14:creationId xmlns:p14="http://schemas.microsoft.com/office/powerpoint/2010/main" val="2456347658"/>
      </p:ext>
    </p:extLst>
  </p:cSld>
  <p:clrMapOvr>
    <a:masterClrMapping/>
  </p:clrMapOvr>
  <p:transition>
    <p:fade/>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solidFill>
                <a:srgbClr val="FFC000"/>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srgbClr val="FFC000"/>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8691D3B7-929E-4336-BFE6-AC6C1AD74571}" type="slidenum">
              <a:rPr lang="en-US" smtClean="0">
                <a:solidFill>
                  <a:srgbClr val="FFC000"/>
                </a:solidFill>
              </a:rPr>
              <a:pPr/>
              <a:t>‹#›</a:t>
            </a:fld>
            <a:endParaRPr lang="en-US">
              <a:solidFill>
                <a:srgbClr val="FFC000"/>
              </a:solidFill>
            </a:endParaRPr>
          </a:p>
        </p:txBody>
      </p:sp>
    </p:spTree>
    <p:extLst>
      <p:ext uri="{BB962C8B-B14F-4D97-AF65-F5344CB8AC3E}">
        <p14:creationId xmlns:p14="http://schemas.microsoft.com/office/powerpoint/2010/main" val="187060857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solidFill>
                <a:srgbClr val="FFC000"/>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srgbClr val="FFC000"/>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8691D3B7-929E-4336-BFE6-AC6C1AD74571}" type="slidenum">
              <a:rPr lang="en-US" smtClean="0">
                <a:solidFill>
                  <a:srgbClr val="FFC000"/>
                </a:solidFill>
              </a:rPr>
              <a:pPr/>
              <a:t>‹#›</a:t>
            </a:fld>
            <a:endParaRPr lang="en-US">
              <a:solidFill>
                <a:srgbClr val="FFC000"/>
              </a:solidFill>
            </a:endParaRPr>
          </a:p>
        </p:txBody>
      </p:sp>
    </p:spTree>
    <p:extLst>
      <p:ext uri="{BB962C8B-B14F-4D97-AF65-F5344CB8AC3E}">
        <p14:creationId xmlns:p14="http://schemas.microsoft.com/office/powerpoint/2010/main" val="183793439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Subtitle 2"/>
          <p:cNvSpPr>
            <a:spLocks noGrp="1"/>
          </p:cNvSpPr>
          <p:nvPr>
            <p:ph type="subTitle" idx="1" hasCustomPrompt="1"/>
          </p:nvPr>
        </p:nvSpPr>
        <p:spPr>
          <a:xfrm>
            <a:off x="1371600" y="3886200"/>
            <a:ext cx="6400800" cy="457200"/>
          </a:xfrm>
          <a:prstGeom prst="rect">
            <a:avLst/>
          </a:prstGeom>
        </p:spPr>
        <p:txBody>
          <a:bodyPr/>
          <a:lstStyle>
            <a:lvl1pPr marL="0" indent="0" algn="ctr">
              <a:buNone/>
              <a:defRPr sz="2000" b="1" baseline="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Presenters Name – Myriad Pro, Bold, 20pt</a:t>
            </a:r>
          </a:p>
        </p:txBody>
      </p:sp>
      <p:sp>
        <p:nvSpPr>
          <p:cNvPr id="9" name="Text Placeholder 8"/>
          <p:cNvSpPr>
            <a:spLocks noGrp="1"/>
          </p:cNvSpPr>
          <p:nvPr>
            <p:ph type="body" sz="quarter" idx="10" hasCustomPrompt="1"/>
          </p:nvPr>
        </p:nvSpPr>
        <p:spPr>
          <a:xfrm>
            <a:off x="1371600" y="4267200"/>
            <a:ext cx="6400800" cy="1295400"/>
          </a:xfrm>
          <a:prstGeom prst="rect">
            <a:avLst/>
          </a:prstGeom>
        </p:spPr>
        <p:txBody>
          <a:bodyPr/>
          <a:lstStyle>
            <a:lvl1pPr algn="ctr">
              <a:lnSpc>
                <a:spcPts val="2000"/>
              </a:lnSpc>
              <a:buNone/>
              <a:defRPr sz="18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sz="1800" dirty="0" smtClean="0"/>
              <a:t>Title of Presenter –Myriad Pro, 18pt</a:t>
            </a:r>
          </a:p>
          <a:p>
            <a:pPr lvl="0"/>
            <a:endParaRPr lang="en-US" sz="1800" dirty="0" smtClean="0"/>
          </a:p>
          <a:p>
            <a:pPr lvl="0"/>
            <a:r>
              <a:rPr lang="en-US" sz="1800" dirty="0" smtClean="0"/>
              <a:t>Title of Event</a:t>
            </a:r>
          </a:p>
          <a:p>
            <a:pPr lvl="0"/>
            <a:r>
              <a:rPr lang="en-US" sz="1800" dirty="0" smtClean="0"/>
              <a:t>Date of Event</a:t>
            </a:r>
            <a:endParaRPr lang="en-US" dirty="0"/>
          </a:p>
        </p:txBody>
      </p:sp>
      <p:sp>
        <p:nvSpPr>
          <p:cNvPr id="11" name="Title 1"/>
          <p:cNvSpPr>
            <a:spLocks noGrp="1"/>
          </p:cNvSpPr>
          <p:nvPr>
            <p:ph type="title" hasCustomPrompt="1"/>
          </p:nvPr>
        </p:nvSpPr>
        <p:spPr>
          <a:xfrm>
            <a:off x="457200" y="1981200"/>
            <a:ext cx="8229600" cy="1676400"/>
          </a:xfrm>
          <a:prstGeom prst="rect">
            <a:avLst/>
          </a:prstGeom>
        </p:spPr>
        <p:txBody>
          <a:bodyPr/>
          <a:lstStyle>
            <a:lvl1pPr>
              <a:lnSpc>
                <a:spcPts val="3000"/>
              </a:lnSpc>
              <a:defRPr sz="2800" b="1" baseline="0">
                <a:solidFill>
                  <a:schemeClr val="tx1"/>
                </a:solidFill>
                <a:effectLst/>
              </a:defRPr>
            </a:lvl1pPr>
          </a:lstStyle>
          <a:p>
            <a:r>
              <a:rPr lang="en-US" dirty="0" smtClean="0"/>
              <a:t>Title of Presentation – Myriad Pro</a:t>
            </a:r>
            <a:br>
              <a:rPr lang="en-US" dirty="0" smtClean="0"/>
            </a:br>
            <a:r>
              <a:rPr lang="en-US" dirty="0" smtClean="0"/>
              <a:t> Bold, Shadow 28pt</a:t>
            </a:r>
            <a:endParaRPr lang="en-US" dirty="0"/>
          </a:p>
        </p:txBody>
      </p:sp>
      <p:sp>
        <p:nvSpPr>
          <p:cNvPr id="6" name="Text Placeholder 5"/>
          <p:cNvSpPr>
            <a:spLocks noGrp="1"/>
          </p:cNvSpPr>
          <p:nvPr>
            <p:ph type="body" sz="quarter" idx="11" hasCustomPrompt="1"/>
          </p:nvPr>
        </p:nvSpPr>
        <p:spPr>
          <a:xfrm>
            <a:off x="2286000" y="6272784"/>
            <a:ext cx="5105400" cy="182880"/>
          </a:xfrm>
          <a:prstGeom prst="rect">
            <a:avLst/>
          </a:prstGeom>
        </p:spPr>
        <p:txBody>
          <a:bodyPr/>
          <a:lstStyle>
            <a:lvl1pPr>
              <a:buNone/>
              <a:defRPr sz="1000" baseline="0">
                <a:solidFill>
                  <a:schemeClr val="accent1">
                    <a:lumMod val="50000"/>
                  </a:schemeClr>
                </a:solidFill>
              </a:defRPr>
            </a:lvl1pPr>
          </a:lstStyle>
          <a:p>
            <a:r>
              <a:rPr lang="en-US" dirty="0" smtClean="0"/>
              <a:t>Place Descriptor Here</a:t>
            </a:r>
            <a:endParaRPr lang="en-US" dirty="0"/>
          </a:p>
        </p:txBody>
      </p:sp>
      <p:sp>
        <p:nvSpPr>
          <p:cNvPr id="7" name="Text Placeholder 6"/>
          <p:cNvSpPr>
            <a:spLocks noGrp="1"/>
          </p:cNvSpPr>
          <p:nvPr>
            <p:ph type="body" sz="quarter" idx="12" hasCustomPrompt="1"/>
          </p:nvPr>
        </p:nvSpPr>
        <p:spPr>
          <a:xfrm>
            <a:off x="2286000" y="6464808"/>
            <a:ext cx="5105400" cy="228600"/>
          </a:xfrm>
          <a:prstGeom prst="rect">
            <a:avLst/>
          </a:prstGeom>
        </p:spPr>
        <p:txBody>
          <a:bodyPr/>
          <a:lstStyle>
            <a:lvl1pPr>
              <a:buNone/>
              <a:defRPr sz="1000" baseline="0">
                <a:solidFill>
                  <a:schemeClr val="accent1">
                    <a:lumMod val="50000"/>
                  </a:schemeClr>
                </a:solidFill>
              </a:defRPr>
            </a:lvl1pPr>
          </a:lstStyle>
          <a:p>
            <a:r>
              <a:rPr lang="en-US" dirty="0" smtClean="0"/>
              <a:t>Place Descriptor Here</a:t>
            </a:r>
            <a:endParaRPr lang="en-US" dirty="0"/>
          </a:p>
        </p:txBody>
      </p:sp>
    </p:spTree>
    <p:extLst>
      <p:ext uri="{BB962C8B-B14F-4D97-AF65-F5344CB8AC3E}">
        <p14:creationId xmlns:p14="http://schemas.microsoft.com/office/powerpoint/2010/main" val="2689316681"/>
      </p:ext>
    </p:extLst>
  </p:cSld>
  <p:clrMapOvr>
    <a:masterClrMapping/>
  </p:clrMapOvr>
  <p:transition>
    <p:fade/>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Basic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nchor="b" anchorCtr="0"/>
          <a:lstStyle>
            <a:lvl1pPr>
              <a:lnSpc>
                <a:spcPts val="3000"/>
              </a:lnSpc>
              <a:defRPr sz="2800" b="1" baseline="0">
                <a:solidFill>
                  <a:schemeClr val="tx1"/>
                </a:solidFill>
                <a:effectLst/>
              </a:defRPr>
            </a:lvl1pPr>
          </a:lstStyle>
          <a:p>
            <a:r>
              <a:rPr lang="en-US" dirty="0" smtClean="0"/>
              <a:t>Headline – Myriad Pro, Bold, Shadow, 28pt</a:t>
            </a:r>
            <a:endParaRPr lang="en-US" dirty="0"/>
          </a:p>
        </p:txBody>
      </p:sp>
      <p:sp>
        <p:nvSpPr>
          <p:cNvPr id="3" name="Content Placeholder 2"/>
          <p:cNvSpPr>
            <a:spLocks noGrp="1"/>
          </p:cNvSpPr>
          <p:nvPr>
            <p:ph idx="1" hasCustomPrompt="1"/>
          </p:nvPr>
        </p:nvSpPr>
        <p:spPr>
          <a:xfrm>
            <a:off x="457200" y="1600201"/>
            <a:ext cx="8229600" cy="4191000"/>
          </a:xfrm>
          <a:prstGeom prst="rect">
            <a:avLst/>
          </a:prstGeom>
        </p:spPr>
        <p:txBody>
          <a:bodyPr/>
          <a:lstStyle>
            <a:lvl1pPr>
              <a:buClr>
                <a:schemeClr val="tx1"/>
              </a:buClr>
              <a:buSzPct val="70000"/>
              <a:buFont typeface="Wingdings" pitchFamily="2" charset="2"/>
              <a:buChar char="q"/>
              <a:defRPr sz="2400" b="1" baseline="0">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baseline="0">
                <a:solidFill>
                  <a:schemeClr val="bg2"/>
                </a:solidFill>
              </a:defRPr>
            </a:lvl4pPr>
            <a:lvl5pPr>
              <a:buClr>
                <a:schemeClr val="tx1"/>
              </a:buClr>
              <a:buSzPct val="70000"/>
              <a:buFont typeface="Arial" pitchFamily="34" charset="0"/>
              <a:buChar char="•"/>
              <a:defRPr sz="1800">
                <a:solidFill>
                  <a:schemeClr val="bg2"/>
                </a:solidFill>
              </a:defRPr>
            </a:lvl5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7"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extLst>
      <p:ext uri="{BB962C8B-B14F-4D97-AF65-F5344CB8AC3E}">
        <p14:creationId xmlns:p14="http://schemas.microsoft.com/office/powerpoint/2010/main" val="2131348473"/>
      </p:ext>
    </p:extLst>
  </p:cSld>
  <p:clrMapOvr>
    <a:masterClrMapping/>
  </p:clrMapOvr>
  <p:transition>
    <p:fade/>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Data Slide (for content heavy tables and chart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nchor="b" anchorCtr="0"/>
          <a:lstStyle>
            <a:lvl1pPr>
              <a:lnSpc>
                <a:spcPts val="3000"/>
              </a:lnSpc>
              <a:defRPr sz="2800" b="1" baseline="0">
                <a:solidFill>
                  <a:schemeClr val="tx1"/>
                </a:solidFill>
                <a:effectLst/>
              </a:defRPr>
            </a:lvl1pPr>
          </a:lstStyle>
          <a:p>
            <a:r>
              <a:rPr lang="en-US" dirty="0" smtClean="0"/>
              <a:t>Headline – Myriad Pro, Bold, Shadow, 28pt</a:t>
            </a:r>
            <a:endParaRPr lang="en-US" dirty="0"/>
          </a:p>
        </p:txBody>
      </p:sp>
      <p:sp>
        <p:nvSpPr>
          <p:cNvPr id="3" name="Content Placeholder 2"/>
          <p:cNvSpPr>
            <a:spLocks noGrp="1"/>
          </p:cNvSpPr>
          <p:nvPr>
            <p:ph idx="1" hasCustomPrompt="1"/>
          </p:nvPr>
        </p:nvSpPr>
        <p:spPr>
          <a:xfrm>
            <a:off x="457200" y="1600201"/>
            <a:ext cx="8229600" cy="4191000"/>
          </a:xfrm>
          <a:prstGeom prst="rect">
            <a:avLst/>
          </a:prstGeom>
        </p:spPr>
        <p:txBody>
          <a:bodyPr/>
          <a:lstStyle>
            <a:lvl1pPr>
              <a:buClr>
                <a:schemeClr val="tx1"/>
              </a:buClr>
              <a:buSzPct val="70000"/>
              <a:buFont typeface="Wingdings" pitchFamily="2" charset="2"/>
              <a:buChar char="q"/>
              <a:defRPr sz="2400" b="1" baseline="0">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baseline="0">
                <a:solidFill>
                  <a:schemeClr val="bg2"/>
                </a:solidFill>
              </a:defRPr>
            </a:lvl4pPr>
            <a:lvl5pPr>
              <a:buClr>
                <a:schemeClr val="tx1"/>
              </a:buClr>
              <a:buSzPct val="70000"/>
              <a:buFont typeface="Arial" pitchFamily="34" charset="0"/>
              <a:buChar char="•"/>
              <a:defRPr sz="1800">
                <a:solidFill>
                  <a:schemeClr val="bg2"/>
                </a:solidFill>
              </a:defRPr>
            </a:lvl5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7"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extLst>
      <p:ext uri="{BB962C8B-B14F-4D97-AF65-F5344CB8AC3E}">
        <p14:creationId xmlns:p14="http://schemas.microsoft.com/office/powerpoint/2010/main" val="2498829437"/>
      </p:ext>
    </p:extLst>
  </p:cSld>
  <p:clrMapOvr>
    <a:masterClrMapping/>
  </p:clrMapOvr>
  <p:transition>
    <p:fade/>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Title Slide Badg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Subtitle 2"/>
          <p:cNvSpPr>
            <a:spLocks noGrp="1"/>
          </p:cNvSpPr>
          <p:nvPr>
            <p:ph type="subTitle" idx="1" hasCustomPrompt="1"/>
          </p:nvPr>
        </p:nvSpPr>
        <p:spPr>
          <a:xfrm>
            <a:off x="1371600" y="3886200"/>
            <a:ext cx="6400800" cy="457200"/>
          </a:xfrm>
          <a:prstGeom prst="rect">
            <a:avLst/>
          </a:prstGeom>
        </p:spPr>
        <p:txBody>
          <a:bodyPr/>
          <a:lstStyle>
            <a:lvl1pPr marL="0" indent="0" algn="ctr">
              <a:buNone/>
              <a:defRPr sz="2000" b="1" baseline="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Presenters Name – Myriad Pro, Bold, 20pt</a:t>
            </a:r>
          </a:p>
        </p:txBody>
      </p:sp>
      <p:sp>
        <p:nvSpPr>
          <p:cNvPr id="9" name="Text Placeholder 8"/>
          <p:cNvSpPr>
            <a:spLocks noGrp="1"/>
          </p:cNvSpPr>
          <p:nvPr>
            <p:ph type="body" sz="quarter" idx="10" hasCustomPrompt="1"/>
          </p:nvPr>
        </p:nvSpPr>
        <p:spPr>
          <a:xfrm>
            <a:off x="1371600" y="4267200"/>
            <a:ext cx="6400800" cy="1295400"/>
          </a:xfrm>
          <a:prstGeom prst="rect">
            <a:avLst/>
          </a:prstGeom>
        </p:spPr>
        <p:txBody>
          <a:bodyPr/>
          <a:lstStyle>
            <a:lvl1pPr algn="ctr">
              <a:lnSpc>
                <a:spcPts val="2000"/>
              </a:lnSpc>
              <a:buNone/>
              <a:defRPr sz="18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sz="1800" dirty="0" smtClean="0"/>
              <a:t>Title of Presenter –Myriad Pro, 18pt</a:t>
            </a:r>
          </a:p>
          <a:p>
            <a:pPr lvl="0"/>
            <a:endParaRPr lang="en-US" sz="1800" dirty="0" smtClean="0"/>
          </a:p>
          <a:p>
            <a:pPr lvl="0"/>
            <a:r>
              <a:rPr lang="en-US" sz="1800" dirty="0" smtClean="0"/>
              <a:t>Title of Event</a:t>
            </a:r>
          </a:p>
          <a:p>
            <a:pPr lvl="0"/>
            <a:r>
              <a:rPr lang="en-US" sz="1800" dirty="0" smtClean="0"/>
              <a:t>Date of Event</a:t>
            </a:r>
            <a:endParaRPr lang="en-US" dirty="0"/>
          </a:p>
        </p:txBody>
      </p:sp>
      <p:sp>
        <p:nvSpPr>
          <p:cNvPr id="11" name="Title 1"/>
          <p:cNvSpPr>
            <a:spLocks noGrp="1"/>
          </p:cNvSpPr>
          <p:nvPr>
            <p:ph type="title" hasCustomPrompt="1"/>
          </p:nvPr>
        </p:nvSpPr>
        <p:spPr>
          <a:xfrm>
            <a:off x="457200" y="1981200"/>
            <a:ext cx="8229600" cy="1676400"/>
          </a:xfrm>
          <a:prstGeom prst="rect">
            <a:avLst/>
          </a:prstGeom>
        </p:spPr>
        <p:txBody>
          <a:bodyPr/>
          <a:lstStyle>
            <a:lvl1pPr>
              <a:lnSpc>
                <a:spcPts val="3000"/>
              </a:lnSpc>
              <a:defRPr sz="2800" b="1" baseline="0">
                <a:solidFill>
                  <a:schemeClr val="tx1"/>
                </a:solidFill>
                <a:effectLst/>
              </a:defRPr>
            </a:lvl1pPr>
          </a:lstStyle>
          <a:p>
            <a:r>
              <a:rPr lang="en-US" dirty="0" smtClean="0"/>
              <a:t>Title of Presentation – Myriad Pro</a:t>
            </a:r>
            <a:br>
              <a:rPr lang="en-US" dirty="0" smtClean="0"/>
            </a:br>
            <a:r>
              <a:rPr lang="en-US" dirty="0" smtClean="0"/>
              <a:t> Bold, Shadow 28pt</a:t>
            </a:r>
            <a:endParaRPr lang="en-US" dirty="0"/>
          </a:p>
        </p:txBody>
      </p:sp>
    </p:spTree>
    <p:extLst>
      <p:ext uri="{BB962C8B-B14F-4D97-AF65-F5344CB8AC3E}">
        <p14:creationId xmlns:p14="http://schemas.microsoft.com/office/powerpoint/2010/main" val="2079813010"/>
      </p:ext>
    </p:extLst>
  </p:cSld>
  <p:clrMapOvr>
    <a:masterClrMapping/>
  </p:clrMapOvr>
  <p:transition>
    <p:fade/>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Basic Content Badg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nchor="b" anchorCtr="0"/>
          <a:lstStyle>
            <a:lvl1pPr>
              <a:lnSpc>
                <a:spcPts val="3000"/>
              </a:lnSpc>
              <a:defRPr sz="2800" b="1" baseline="0">
                <a:solidFill>
                  <a:schemeClr val="tx1"/>
                </a:solidFill>
                <a:effectLst/>
              </a:defRPr>
            </a:lvl1pPr>
          </a:lstStyle>
          <a:p>
            <a:r>
              <a:rPr lang="en-US" dirty="0" smtClean="0"/>
              <a:t>Headline – Myriad Pro, Bold, Shadow, 28pt</a:t>
            </a:r>
            <a:endParaRPr lang="en-US" dirty="0"/>
          </a:p>
        </p:txBody>
      </p:sp>
      <p:sp>
        <p:nvSpPr>
          <p:cNvPr id="3" name="Content Placeholder 2"/>
          <p:cNvSpPr>
            <a:spLocks noGrp="1"/>
          </p:cNvSpPr>
          <p:nvPr>
            <p:ph idx="1" hasCustomPrompt="1"/>
          </p:nvPr>
        </p:nvSpPr>
        <p:spPr>
          <a:xfrm>
            <a:off x="457200" y="1600201"/>
            <a:ext cx="8229600" cy="4191000"/>
          </a:xfrm>
          <a:prstGeom prst="rect">
            <a:avLst/>
          </a:prstGeom>
        </p:spPr>
        <p:txBody>
          <a:bodyPr/>
          <a:lstStyle>
            <a:lvl1pPr>
              <a:buClr>
                <a:schemeClr val="tx1"/>
              </a:buClr>
              <a:buSzPct val="70000"/>
              <a:buFont typeface="Wingdings" pitchFamily="2" charset="2"/>
              <a:buChar char="q"/>
              <a:defRPr sz="2400" b="1" baseline="0">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baseline="0">
                <a:solidFill>
                  <a:schemeClr val="bg2"/>
                </a:solidFill>
              </a:defRPr>
            </a:lvl4pPr>
            <a:lvl5pPr>
              <a:buClr>
                <a:schemeClr val="tx1"/>
              </a:buClr>
              <a:buSzPct val="70000"/>
              <a:buFont typeface="Arial" pitchFamily="34" charset="0"/>
              <a:buChar char="•"/>
              <a:defRPr sz="1800">
                <a:solidFill>
                  <a:schemeClr val="bg2"/>
                </a:solidFill>
              </a:defRPr>
            </a:lvl5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7" name="Text Placeholder 8"/>
          <p:cNvSpPr>
            <a:spLocks noGrp="1"/>
          </p:cNvSpPr>
          <p:nvPr>
            <p:ph type="body" sz="quarter" idx="10" hasCustomPrompt="1"/>
          </p:nvPr>
        </p:nvSpPr>
        <p:spPr>
          <a:xfrm>
            <a:off x="457200" y="5791200"/>
            <a:ext cx="6705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extLst>
      <p:ext uri="{BB962C8B-B14F-4D97-AF65-F5344CB8AC3E}">
        <p14:creationId xmlns:p14="http://schemas.microsoft.com/office/powerpoint/2010/main" val="2846803169"/>
      </p:ext>
    </p:extLst>
  </p:cSld>
  <p:clrMapOvr>
    <a:masterClrMapping/>
  </p:clrMapOvr>
  <p:transition>
    <p:fade/>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4406900"/>
            <a:ext cx="7772400" cy="1362075"/>
          </a:xfrm>
          <a:prstGeom prst="rect">
            <a:avLst/>
          </a:prstGeom>
        </p:spPr>
        <p:txBody>
          <a:bodyPr anchor="t"/>
          <a:lstStyle>
            <a:lvl1pPr algn="l">
              <a:lnSpc>
                <a:spcPts val="3800"/>
              </a:lnSpc>
              <a:defRPr sz="3600" b="1" cap="all" baseline="0">
                <a:solidFill>
                  <a:schemeClr val="tx1"/>
                </a:solidFill>
                <a:effectLst/>
              </a:defRPr>
            </a:lvl1pPr>
          </a:lstStyle>
          <a:p>
            <a:r>
              <a:rPr lang="en-US" dirty="0" smtClean="0"/>
              <a:t>Section Header</a:t>
            </a:r>
            <a:br>
              <a:rPr lang="en-US" dirty="0" smtClean="0"/>
            </a:br>
            <a:r>
              <a:rPr lang="en-US" dirty="0" smtClean="0"/>
              <a:t>Myriad Pro, bold, shadow, 36pt </a:t>
            </a:r>
            <a:endParaRPr lang="en-US" dirty="0"/>
          </a:p>
        </p:txBody>
      </p:sp>
      <p:sp>
        <p:nvSpPr>
          <p:cNvPr id="3" name="Text Placeholder 2"/>
          <p:cNvSpPr>
            <a:spLocks noGrp="1"/>
          </p:cNvSpPr>
          <p:nvPr>
            <p:ph type="body" idx="1" hasCustomPrompt="1"/>
          </p:nvPr>
        </p:nvSpPr>
        <p:spPr>
          <a:xfrm>
            <a:off x="722313" y="2906713"/>
            <a:ext cx="7772400" cy="1500187"/>
          </a:xfrm>
          <a:prstGeom prst="rect">
            <a:avLst/>
          </a:prstGeom>
        </p:spPr>
        <p:txBody>
          <a:bodyPr anchor="b"/>
          <a:lstStyle>
            <a:lvl1pPr marL="0" indent="0">
              <a:lnSpc>
                <a:spcPts val="2200"/>
              </a:lnSpc>
              <a:buNone/>
              <a:defRPr sz="2000" baseline="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Subhead – Myriad Pro, 20pt</a:t>
            </a:r>
          </a:p>
        </p:txBody>
      </p:sp>
    </p:spTree>
    <p:extLst>
      <p:ext uri="{BB962C8B-B14F-4D97-AF65-F5344CB8AC3E}">
        <p14:creationId xmlns:p14="http://schemas.microsoft.com/office/powerpoint/2010/main" val="1270816247"/>
      </p:ext>
    </p:extLst>
  </p:cSld>
  <p:clrMapOvr>
    <a:masterClrMapping/>
  </p:clrMapOvr>
  <p:transition>
    <p:fade/>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3050"/>
            <a:ext cx="3008313" cy="1162050"/>
          </a:xfrm>
          <a:prstGeom prst="rect">
            <a:avLst/>
          </a:prstGeom>
        </p:spPr>
        <p:txBody>
          <a:bodyPr anchor="b"/>
          <a:lstStyle>
            <a:lvl1pPr algn="l">
              <a:defRPr sz="2000" b="1" baseline="0">
                <a:solidFill>
                  <a:schemeClr val="tx1"/>
                </a:solidFill>
                <a:effectLst/>
              </a:defRPr>
            </a:lvl1pPr>
          </a:lstStyle>
          <a:p>
            <a:r>
              <a:rPr lang="en-US" dirty="0" smtClean="0"/>
              <a:t>Header – Myriad Pro, bold, shadow, 20pt</a:t>
            </a:r>
            <a:endParaRPr lang="en-US" dirty="0"/>
          </a:p>
        </p:txBody>
      </p:sp>
      <p:sp>
        <p:nvSpPr>
          <p:cNvPr id="3" name="Content Placeholder 2"/>
          <p:cNvSpPr>
            <a:spLocks noGrp="1"/>
          </p:cNvSpPr>
          <p:nvPr>
            <p:ph idx="1" hasCustomPrompt="1"/>
          </p:nvPr>
        </p:nvSpPr>
        <p:spPr>
          <a:xfrm>
            <a:off x="3575050" y="273051"/>
            <a:ext cx="5111750" cy="5518150"/>
          </a:xfrm>
          <a:prstGeom prst="rect">
            <a:avLst/>
          </a:prstGeom>
        </p:spPr>
        <p:txBody>
          <a:bodyPr anchor="ctr" anchorCtr="0"/>
          <a:lstStyle>
            <a:lvl1pPr>
              <a:buClr>
                <a:schemeClr val="tx1"/>
              </a:buClr>
              <a:buSzPct val="70000"/>
              <a:buFont typeface="Wingdings" pitchFamily="2" charset="2"/>
              <a:buChar char="q"/>
              <a:defRPr sz="2400" b="1">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a:solidFill>
                  <a:schemeClr val="bg2"/>
                </a:solidFill>
              </a:defRPr>
            </a:lvl4pPr>
            <a:lvl5pPr>
              <a:buClr>
                <a:schemeClr val="tx1"/>
              </a:buClr>
              <a:buSzPct val="70000"/>
              <a:buFont typeface="Arial" pitchFamily="34" charset="0"/>
              <a:buChar char="•"/>
              <a:defRPr sz="1800">
                <a:solidFill>
                  <a:schemeClr val="bg2"/>
                </a:solidFill>
              </a:defRPr>
            </a:lvl5pPr>
            <a:lvl6pPr>
              <a:defRPr sz="2000"/>
            </a:lvl6pPr>
            <a:lvl7pPr>
              <a:defRPr sz="2000"/>
            </a:lvl7pPr>
            <a:lvl8pPr>
              <a:defRPr sz="2000"/>
            </a:lvl8pPr>
            <a:lvl9pPr>
              <a:defRPr sz="2000"/>
            </a:lvl9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4" name="Text Placeholder 3"/>
          <p:cNvSpPr>
            <a:spLocks noGrp="1"/>
          </p:cNvSpPr>
          <p:nvPr>
            <p:ph type="body" sz="half" idx="2" hasCustomPrompt="1"/>
          </p:nvPr>
        </p:nvSpPr>
        <p:spPr>
          <a:xfrm>
            <a:off x="457200" y="1435101"/>
            <a:ext cx="3008313" cy="4356099"/>
          </a:xfrm>
          <a:prstGeom prst="rect">
            <a:avLst/>
          </a:prstGeom>
        </p:spPr>
        <p:txBody>
          <a:bodyPr/>
          <a:lstStyle>
            <a:lvl1pPr marL="0" indent="0">
              <a:buNone/>
              <a:defRPr sz="1400" baseline="0">
                <a:solidFill>
                  <a:schemeClr val="bg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Paragraph of type</a:t>
            </a:r>
          </a:p>
          <a:p>
            <a:pPr lvl="0"/>
            <a:r>
              <a:rPr lang="en-US" dirty="0" smtClean="0"/>
              <a:t>Myriad Pro, 14pt</a:t>
            </a:r>
          </a:p>
        </p:txBody>
      </p:sp>
      <p:sp>
        <p:nvSpPr>
          <p:cNvPr id="7"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extLst>
      <p:ext uri="{BB962C8B-B14F-4D97-AF65-F5344CB8AC3E}">
        <p14:creationId xmlns:p14="http://schemas.microsoft.com/office/powerpoint/2010/main" val="695721641"/>
      </p:ext>
    </p:extLst>
  </p:cSld>
  <p:clrMapOvr>
    <a:masterClrMapping/>
  </p:clrMapOvr>
  <p:transition>
    <p:fade/>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792288" y="4800600"/>
            <a:ext cx="5486400" cy="566738"/>
          </a:xfrm>
          <a:prstGeom prst="rect">
            <a:avLst/>
          </a:prstGeom>
        </p:spPr>
        <p:txBody>
          <a:bodyPr anchor="b"/>
          <a:lstStyle>
            <a:lvl1pPr algn="l">
              <a:defRPr sz="2000" b="1" baseline="0">
                <a:solidFill>
                  <a:schemeClr val="tx1"/>
                </a:solidFill>
                <a:effectLst/>
              </a:defRPr>
            </a:lvl1pPr>
          </a:lstStyle>
          <a:p>
            <a:r>
              <a:rPr lang="en-US" dirty="0" smtClean="0"/>
              <a:t>Photo Title – Myriad Pro, Bold, Shadow, 20pt</a:t>
            </a:r>
            <a:endParaRPr lang="en-US" dirty="0"/>
          </a:p>
        </p:txBody>
      </p:sp>
      <p:sp>
        <p:nvSpPr>
          <p:cNvPr id="3" name="Picture Placeholder 2"/>
          <p:cNvSpPr>
            <a:spLocks noGrp="1"/>
          </p:cNvSpPr>
          <p:nvPr>
            <p:ph type="pic" idx="1"/>
          </p:nvPr>
        </p:nvSpPr>
        <p:spPr>
          <a:xfrm>
            <a:off x="1792288" y="612775"/>
            <a:ext cx="5486400" cy="4114800"/>
          </a:xfrm>
          <a:prstGeom prst="rect">
            <a:avLst/>
          </a:prstGeom>
          <a:ln w="25400">
            <a:solidFill>
              <a:schemeClr val="bg2"/>
            </a:solidFill>
          </a:ln>
          <a:effectLst>
            <a:outerShdw blurRad="44450" dist="27940" dir="5400000" algn="ctr">
              <a:srgbClr val="000000">
                <a:alpha val="32000"/>
              </a:srgbClr>
            </a:outerShdw>
          </a:effectLst>
        </p:spPr>
        <p:txBody>
          <a:bodyPr/>
          <a:lstStyle>
            <a:lvl1pPr marL="0" indent="0">
              <a:buNone/>
              <a:defRPr sz="3200">
                <a:solidFill>
                  <a:schemeClr val="tx1"/>
                </a:solidFill>
                <a:effectLst/>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hasCustomPrompt="1"/>
          </p:nvPr>
        </p:nvSpPr>
        <p:spPr>
          <a:xfrm>
            <a:off x="1792288" y="5367338"/>
            <a:ext cx="5486400" cy="804862"/>
          </a:xfrm>
          <a:prstGeom prst="rect">
            <a:avLst/>
          </a:prstGeom>
        </p:spPr>
        <p:txBody>
          <a:bodyPr/>
          <a:lstStyle>
            <a:lvl1pPr marL="0" indent="0">
              <a:buNone/>
              <a:defRPr sz="1400" baseline="0">
                <a:solidFill>
                  <a:schemeClr val="bg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Caption or credits for photo – Myriad Pro, 14pt</a:t>
            </a:r>
          </a:p>
        </p:txBody>
      </p:sp>
    </p:spTree>
    <p:extLst>
      <p:ext uri="{BB962C8B-B14F-4D97-AF65-F5344CB8AC3E}">
        <p14:creationId xmlns:p14="http://schemas.microsoft.com/office/powerpoint/2010/main" val="2728004142"/>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asic Content Badg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nchor="b" anchorCtr="0"/>
          <a:lstStyle>
            <a:lvl1pPr>
              <a:lnSpc>
                <a:spcPts val="3000"/>
              </a:lnSpc>
              <a:defRPr sz="2800" b="1" baseline="0">
                <a:solidFill>
                  <a:schemeClr val="tx1"/>
                </a:solidFill>
                <a:effectLst/>
              </a:defRPr>
            </a:lvl1pPr>
          </a:lstStyle>
          <a:p>
            <a:r>
              <a:rPr lang="en-US" dirty="0" smtClean="0"/>
              <a:t>Headline – Myriad Pro, Bold, Shadow, 28pt</a:t>
            </a:r>
            <a:endParaRPr lang="en-US" dirty="0"/>
          </a:p>
        </p:txBody>
      </p:sp>
      <p:sp>
        <p:nvSpPr>
          <p:cNvPr id="3" name="Content Placeholder 2"/>
          <p:cNvSpPr>
            <a:spLocks noGrp="1"/>
          </p:cNvSpPr>
          <p:nvPr>
            <p:ph idx="1" hasCustomPrompt="1"/>
          </p:nvPr>
        </p:nvSpPr>
        <p:spPr>
          <a:xfrm>
            <a:off x="457200" y="1600201"/>
            <a:ext cx="8229600" cy="4191000"/>
          </a:xfrm>
          <a:prstGeom prst="rect">
            <a:avLst/>
          </a:prstGeom>
        </p:spPr>
        <p:txBody>
          <a:bodyPr/>
          <a:lstStyle>
            <a:lvl1pPr>
              <a:buClr>
                <a:schemeClr val="tx1"/>
              </a:buClr>
              <a:buSzPct val="70000"/>
              <a:buFont typeface="Wingdings" pitchFamily="2" charset="2"/>
              <a:buChar char="q"/>
              <a:defRPr sz="2400" b="1" baseline="0">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baseline="0">
                <a:solidFill>
                  <a:schemeClr val="bg2"/>
                </a:solidFill>
              </a:defRPr>
            </a:lvl4pPr>
            <a:lvl5pPr>
              <a:buClr>
                <a:schemeClr val="tx1"/>
              </a:buClr>
              <a:buSzPct val="70000"/>
              <a:buFont typeface="Arial" pitchFamily="34" charset="0"/>
              <a:buChar char="•"/>
              <a:defRPr sz="1800">
                <a:solidFill>
                  <a:schemeClr val="bg2"/>
                </a:solidFill>
              </a:defRPr>
            </a:lvl5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7" name="Text Placeholder 8"/>
          <p:cNvSpPr>
            <a:spLocks noGrp="1"/>
          </p:cNvSpPr>
          <p:nvPr>
            <p:ph type="body" sz="quarter" idx="10" hasCustomPrompt="1"/>
          </p:nvPr>
        </p:nvSpPr>
        <p:spPr>
          <a:xfrm>
            <a:off x="457200" y="5791200"/>
            <a:ext cx="6705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extLst>
      <p:ext uri="{BB962C8B-B14F-4D97-AF65-F5344CB8AC3E}">
        <p14:creationId xmlns:p14="http://schemas.microsoft.com/office/powerpoint/2010/main" val="2482315550"/>
      </p:ext>
    </p:extLst>
  </p:cSld>
  <p:clrMapOvr>
    <a:masterClrMapping/>
  </p:clrMapOvr>
  <p:transition>
    <p:fade/>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Closing">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1371600" y="1981200"/>
            <a:ext cx="6400800" cy="2057400"/>
          </a:xfrm>
          <a:prstGeom prst="rect">
            <a:avLst/>
          </a:prstGeom>
        </p:spPr>
        <p:txBody>
          <a:bodyPr/>
          <a:lstStyle>
            <a:lvl1pPr marL="0" indent="0" algn="ctr">
              <a:buNone/>
              <a:defRPr sz="2800" b="1" baseline="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Closing– Myriad Pro, Bold, 28pt</a:t>
            </a:r>
          </a:p>
        </p:txBody>
      </p:sp>
      <p:sp>
        <p:nvSpPr>
          <p:cNvPr id="9" name="Rectangle 8"/>
          <p:cNvSpPr/>
          <p:nvPr/>
        </p:nvSpPr>
        <p:spPr>
          <a:xfrm>
            <a:off x="1371600" y="4343400"/>
            <a:ext cx="6400800" cy="292388"/>
          </a:xfrm>
          <a:prstGeom prst="rect">
            <a:avLst/>
          </a:prstGeom>
        </p:spPr>
        <p:txBody>
          <a:bodyPr wrap="square">
            <a:spAutoFit/>
          </a:bodyPr>
          <a:lstStyle/>
          <a:p>
            <a:r>
              <a:rPr lang="en-US" sz="1300" b="1" dirty="0" smtClean="0">
                <a:solidFill>
                  <a:srgbClr val="FFFFFF"/>
                </a:solidFill>
              </a:rPr>
              <a:t>For more information please contact Centers for Disease Control and Prevention</a:t>
            </a:r>
          </a:p>
        </p:txBody>
      </p:sp>
      <p:sp>
        <p:nvSpPr>
          <p:cNvPr id="11" name="Rectangle 10"/>
          <p:cNvSpPr/>
          <p:nvPr/>
        </p:nvSpPr>
        <p:spPr>
          <a:xfrm>
            <a:off x="1371600" y="4706034"/>
            <a:ext cx="5943600" cy="646331"/>
          </a:xfrm>
          <a:prstGeom prst="rect">
            <a:avLst/>
          </a:prstGeom>
        </p:spPr>
        <p:txBody>
          <a:bodyPr wrap="square">
            <a:spAutoFit/>
          </a:bodyPr>
          <a:lstStyle/>
          <a:p>
            <a:r>
              <a:rPr lang="en-US" sz="1200" dirty="0" smtClean="0">
                <a:solidFill>
                  <a:srgbClr val="FFFFFF"/>
                </a:solidFill>
              </a:rPr>
              <a:t>1600 Clifton Road NE, Atlanta, GA 30333</a:t>
            </a:r>
          </a:p>
          <a:p>
            <a:r>
              <a:rPr lang="en-US" sz="1200" dirty="0" smtClean="0">
                <a:solidFill>
                  <a:srgbClr val="FFFFFF"/>
                </a:solidFill>
              </a:rPr>
              <a:t>Telephone, 1-800-CDC-INFO (232-4636)/TTY: 1-888-232-6348</a:t>
            </a:r>
          </a:p>
          <a:p>
            <a:r>
              <a:rPr lang="en-US" sz="1200" dirty="0" smtClean="0">
                <a:solidFill>
                  <a:srgbClr val="FFFFFF"/>
                </a:solidFill>
              </a:rPr>
              <a:t>E-mail: cdcinfo@cdc.gov 	Web: www.cdc.gov</a:t>
            </a:r>
          </a:p>
        </p:txBody>
      </p:sp>
      <p:sp>
        <p:nvSpPr>
          <p:cNvPr id="10" name="Text Placeholder 5"/>
          <p:cNvSpPr>
            <a:spLocks noGrp="1"/>
          </p:cNvSpPr>
          <p:nvPr>
            <p:ph type="body" sz="quarter" idx="11" hasCustomPrompt="1"/>
          </p:nvPr>
        </p:nvSpPr>
        <p:spPr>
          <a:xfrm>
            <a:off x="2286000" y="6272784"/>
            <a:ext cx="5105400" cy="182880"/>
          </a:xfrm>
          <a:prstGeom prst="rect">
            <a:avLst/>
          </a:prstGeom>
        </p:spPr>
        <p:txBody>
          <a:bodyPr/>
          <a:lstStyle>
            <a:lvl1pPr>
              <a:buNone/>
              <a:defRPr sz="1000" baseline="0">
                <a:solidFill>
                  <a:schemeClr val="accent1">
                    <a:lumMod val="50000"/>
                  </a:schemeClr>
                </a:solidFill>
              </a:defRPr>
            </a:lvl1pPr>
          </a:lstStyle>
          <a:p>
            <a:r>
              <a:rPr lang="en-US" dirty="0" smtClean="0"/>
              <a:t>Place Descriptor Here</a:t>
            </a:r>
            <a:endParaRPr lang="en-US" dirty="0"/>
          </a:p>
        </p:txBody>
      </p:sp>
      <p:sp>
        <p:nvSpPr>
          <p:cNvPr id="12" name="Text Placeholder 6"/>
          <p:cNvSpPr>
            <a:spLocks noGrp="1"/>
          </p:cNvSpPr>
          <p:nvPr>
            <p:ph type="body" sz="quarter" idx="12" hasCustomPrompt="1"/>
          </p:nvPr>
        </p:nvSpPr>
        <p:spPr>
          <a:xfrm>
            <a:off x="2286000" y="6464808"/>
            <a:ext cx="5105400" cy="228600"/>
          </a:xfrm>
          <a:prstGeom prst="rect">
            <a:avLst/>
          </a:prstGeom>
        </p:spPr>
        <p:txBody>
          <a:bodyPr/>
          <a:lstStyle>
            <a:lvl1pPr>
              <a:buNone/>
              <a:defRPr sz="1000" baseline="0">
                <a:solidFill>
                  <a:schemeClr val="accent1">
                    <a:lumMod val="50000"/>
                  </a:schemeClr>
                </a:solidFill>
              </a:defRPr>
            </a:lvl1pPr>
          </a:lstStyle>
          <a:p>
            <a:r>
              <a:rPr lang="en-US" dirty="0" smtClean="0"/>
              <a:t>Place Descriptor Here</a:t>
            </a:r>
            <a:endParaRPr lang="en-US" dirty="0"/>
          </a:p>
        </p:txBody>
      </p:sp>
      <p:sp>
        <p:nvSpPr>
          <p:cNvPr id="7" name="Rectangle 6"/>
          <p:cNvSpPr/>
          <p:nvPr/>
        </p:nvSpPr>
        <p:spPr>
          <a:xfrm>
            <a:off x="1371600" y="5421868"/>
            <a:ext cx="5943600" cy="369332"/>
          </a:xfrm>
          <a:prstGeom prst="rect">
            <a:avLst/>
          </a:prstGeom>
        </p:spPr>
        <p:txBody>
          <a:bodyPr wrap="square">
            <a:spAutoFit/>
          </a:bodyPr>
          <a:lstStyle/>
          <a:p>
            <a:r>
              <a:rPr lang="en-US" sz="900" dirty="0" smtClean="0">
                <a:solidFill>
                  <a:srgbClr val="FFFFFF"/>
                </a:solidFill>
              </a:rPr>
              <a:t>The findings and conclusions in this report are those of the authors and do not necessarily represent the official position of the Centers for Disease Control and Prevention.</a:t>
            </a:r>
          </a:p>
        </p:txBody>
      </p:sp>
    </p:spTree>
    <p:extLst>
      <p:ext uri="{BB962C8B-B14F-4D97-AF65-F5344CB8AC3E}">
        <p14:creationId xmlns:p14="http://schemas.microsoft.com/office/powerpoint/2010/main" val="1718687061"/>
      </p:ext>
    </p:extLst>
  </p:cSld>
  <p:clrMapOvr>
    <a:masterClrMapping/>
  </p:clrMapOvr>
  <p:transition>
    <p:fade/>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solidFill>
                <a:srgbClr val="FFC000"/>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srgbClr val="FFC000"/>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8691D3B7-929E-4336-BFE6-AC6C1AD74571}" type="slidenum">
              <a:rPr lang="en-US" smtClean="0">
                <a:solidFill>
                  <a:srgbClr val="FFC000"/>
                </a:solidFill>
              </a:rPr>
              <a:pPr/>
              <a:t>‹#›</a:t>
            </a:fld>
            <a:endParaRPr lang="en-US">
              <a:solidFill>
                <a:srgbClr val="FFC000"/>
              </a:solidFill>
            </a:endParaRPr>
          </a:p>
        </p:txBody>
      </p:sp>
    </p:spTree>
    <p:extLst>
      <p:ext uri="{BB962C8B-B14F-4D97-AF65-F5344CB8AC3E}">
        <p14:creationId xmlns:p14="http://schemas.microsoft.com/office/powerpoint/2010/main" val="405990910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solidFill>
                <a:srgbClr val="FFC000"/>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srgbClr val="FFC000"/>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8691D3B7-929E-4336-BFE6-AC6C1AD74571}" type="slidenum">
              <a:rPr lang="en-US" smtClean="0">
                <a:solidFill>
                  <a:srgbClr val="FFC000"/>
                </a:solidFill>
              </a:rPr>
              <a:pPr/>
              <a:t>‹#›</a:t>
            </a:fld>
            <a:endParaRPr lang="en-US">
              <a:solidFill>
                <a:srgbClr val="FFC000"/>
              </a:solidFill>
            </a:endParaRPr>
          </a:p>
        </p:txBody>
      </p:sp>
    </p:spTree>
    <p:extLst>
      <p:ext uri="{BB962C8B-B14F-4D97-AF65-F5344CB8AC3E}">
        <p14:creationId xmlns:p14="http://schemas.microsoft.com/office/powerpoint/2010/main" val="192800371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Subtitle 2"/>
          <p:cNvSpPr>
            <a:spLocks noGrp="1"/>
          </p:cNvSpPr>
          <p:nvPr>
            <p:ph type="subTitle" idx="1" hasCustomPrompt="1"/>
          </p:nvPr>
        </p:nvSpPr>
        <p:spPr>
          <a:xfrm>
            <a:off x="1371600" y="3886200"/>
            <a:ext cx="6400800" cy="457200"/>
          </a:xfrm>
          <a:prstGeom prst="rect">
            <a:avLst/>
          </a:prstGeom>
        </p:spPr>
        <p:txBody>
          <a:bodyPr/>
          <a:lstStyle>
            <a:lvl1pPr marL="0" indent="0" algn="ctr">
              <a:buNone/>
              <a:defRPr sz="2000" b="1" baseline="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Presenters Name – Myriad Pro, Bold, 20pt</a:t>
            </a:r>
          </a:p>
        </p:txBody>
      </p:sp>
      <p:sp>
        <p:nvSpPr>
          <p:cNvPr id="9" name="Text Placeholder 8"/>
          <p:cNvSpPr>
            <a:spLocks noGrp="1"/>
          </p:cNvSpPr>
          <p:nvPr>
            <p:ph type="body" sz="quarter" idx="10" hasCustomPrompt="1"/>
          </p:nvPr>
        </p:nvSpPr>
        <p:spPr>
          <a:xfrm>
            <a:off x="1371600" y="4267200"/>
            <a:ext cx="6400800" cy="1295400"/>
          </a:xfrm>
          <a:prstGeom prst="rect">
            <a:avLst/>
          </a:prstGeom>
        </p:spPr>
        <p:txBody>
          <a:bodyPr/>
          <a:lstStyle>
            <a:lvl1pPr algn="ctr">
              <a:lnSpc>
                <a:spcPts val="2000"/>
              </a:lnSpc>
              <a:buNone/>
              <a:defRPr sz="18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sz="1800" dirty="0" smtClean="0"/>
              <a:t>Title of Presenter –Myriad Pro, 18pt</a:t>
            </a:r>
          </a:p>
          <a:p>
            <a:pPr lvl="0"/>
            <a:endParaRPr lang="en-US" sz="1800" dirty="0" smtClean="0"/>
          </a:p>
          <a:p>
            <a:pPr lvl="0"/>
            <a:r>
              <a:rPr lang="en-US" sz="1800" dirty="0" smtClean="0"/>
              <a:t>Title of Event</a:t>
            </a:r>
          </a:p>
          <a:p>
            <a:pPr lvl="0"/>
            <a:r>
              <a:rPr lang="en-US" sz="1800" dirty="0" smtClean="0"/>
              <a:t>Date of Event</a:t>
            </a:r>
            <a:endParaRPr lang="en-US" dirty="0"/>
          </a:p>
        </p:txBody>
      </p:sp>
      <p:sp>
        <p:nvSpPr>
          <p:cNvPr id="11" name="Title 1"/>
          <p:cNvSpPr>
            <a:spLocks noGrp="1"/>
          </p:cNvSpPr>
          <p:nvPr>
            <p:ph type="title" hasCustomPrompt="1"/>
          </p:nvPr>
        </p:nvSpPr>
        <p:spPr>
          <a:xfrm>
            <a:off x="457200" y="1981200"/>
            <a:ext cx="8229600" cy="1676400"/>
          </a:xfrm>
          <a:prstGeom prst="rect">
            <a:avLst/>
          </a:prstGeom>
        </p:spPr>
        <p:txBody>
          <a:bodyPr/>
          <a:lstStyle>
            <a:lvl1pPr>
              <a:lnSpc>
                <a:spcPts val="3000"/>
              </a:lnSpc>
              <a:defRPr sz="2800" b="1" baseline="0">
                <a:solidFill>
                  <a:schemeClr val="tx1"/>
                </a:solidFill>
                <a:effectLst/>
              </a:defRPr>
            </a:lvl1pPr>
          </a:lstStyle>
          <a:p>
            <a:r>
              <a:rPr lang="en-US" dirty="0" smtClean="0"/>
              <a:t>Title of Presentation – Myriad Pro</a:t>
            </a:r>
            <a:br>
              <a:rPr lang="en-US" dirty="0" smtClean="0"/>
            </a:br>
            <a:r>
              <a:rPr lang="en-US" dirty="0" smtClean="0"/>
              <a:t> Bold, Shadow 28pt</a:t>
            </a:r>
            <a:endParaRPr lang="en-US" dirty="0"/>
          </a:p>
        </p:txBody>
      </p:sp>
      <p:sp>
        <p:nvSpPr>
          <p:cNvPr id="6" name="Text Placeholder 5"/>
          <p:cNvSpPr>
            <a:spLocks noGrp="1"/>
          </p:cNvSpPr>
          <p:nvPr>
            <p:ph type="body" sz="quarter" idx="11" hasCustomPrompt="1"/>
          </p:nvPr>
        </p:nvSpPr>
        <p:spPr>
          <a:xfrm>
            <a:off x="2286000" y="6272784"/>
            <a:ext cx="5105400" cy="182880"/>
          </a:xfrm>
          <a:prstGeom prst="rect">
            <a:avLst/>
          </a:prstGeom>
        </p:spPr>
        <p:txBody>
          <a:bodyPr/>
          <a:lstStyle>
            <a:lvl1pPr>
              <a:buNone/>
              <a:defRPr sz="1000" baseline="0">
                <a:solidFill>
                  <a:schemeClr val="accent1">
                    <a:lumMod val="50000"/>
                  </a:schemeClr>
                </a:solidFill>
              </a:defRPr>
            </a:lvl1pPr>
          </a:lstStyle>
          <a:p>
            <a:r>
              <a:rPr lang="en-US" dirty="0" smtClean="0"/>
              <a:t>Place Descriptor Here</a:t>
            </a:r>
            <a:endParaRPr lang="en-US" dirty="0"/>
          </a:p>
        </p:txBody>
      </p:sp>
      <p:sp>
        <p:nvSpPr>
          <p:cNvPr id="7" name="Text Placeholder 6"/>
          <p:cNvSpPr>
            <a:spLocks noGrp="1"/>
          </p:cNvSpPr>
          <p:nvPr>
            <p:ph type="body" sz="quarter" idx="12" hasCustomPrompt="1"/>
          </p:nvPr>
        </p:nvSpPr>
        <p:spPr>
          <a:xfrm>
            <a:off x="2286000" y="6464808"/>
            <a:ext cx="5105400" cy="228600"/>
          </a:xfrm>
          <a:prstGeom prst="rect">
            <a:avLst/>
          </a:prstGeom>
        </p:spPr>
        <p:txBody>
          <a:bodyPr/>
          <a:lstStyle>
            <a:lvl1pPr>
              <a:buNone/>
              <a:defRPr sz="1000" baseline="0">
                <a:solidFill>
                  <a:schemeClr val="accent1">
                    <a:lumMod val="50000"/>
                  </a:schemeClr>
                </a:solidFill>
              </a:defRPr>
            </a:lvl1pPr>
          </a:lstStyle>
          <a:p>
            <a:r>
              <a:rPr lang="en-US" dirty="0" smtClean="0"/>
              <a:t>Place Descriptor Here</a:t>
            </a:r>
            <a:endParaRPr lang="en-US" dirty="0"/>
          </a:p>
        </p:txBody>
      </p:sp>
    </p:spTree>
    <p:extLst>
      <p:ext uri="{BB962C8B-B14F-4D97-AF65-F5344CB8AC3E}">
        <p14:creationId xmlns:p14="http://schemas.microsoft.com/office/powerpoint/2010/main" val="2881929818"/>
      </p:ext>
    </p:extLst>
  </p:cSld>
  <p:clrMapOvr>
    <a:masterClrMapping/>
  </p:clrMapOvr>
  <p:transition>
    <p:fade/>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p:cSld name="Basic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nchor="b" anchorCtr="0"/>
          <a:lstStyle>
            <a:lvl1pPr>
              <a:lnSpc>
                <a:spcPts val="3000"/>
              </a:lnSpc>
              <a:defRPr sz="2800" b="1" baseline="0">
                <a:solidFill>
                  <a:schemeClr val="tx1"/>
                </a:solidFill>
                <a:effectLst/>
              </a:defRPr>
            </a:lvl1pPr>
          </a:lstStyle>
          <a:p>
            <a:r>
              <a:rPr lang="en-US" dirty="0" smtClean="0"/>
              <a:t>Headline – Myriad Pro, Bold, Shadow, 28pt</a:t>
            </a:r>
            <a:endParaRPr lang="en-US" dirty="0"/>
          </a:p>
        </p:txBody>
      </p:sp>
      <p:sp>
        <p:nvSpPr>
          <p:cNvPr id="3" name="Content Placeholder 2"/>
          <p:cNvSpPr>
            <a:spLocks noGrp="1"/>
          </p:cNvSpPr>
          <p:nvPr>
            <p:ph idx="1" hasCustomPrompt="1"/>
          </p:nvPr>
        </p:nvSpPr>
        <p:spPr>
          <a:xfrm>
            <a:off x="457200" y="1600201"/>
            <a:ext cx="8229600" cy="4191000"/>
          </a:xfrm>
          <a:prstGeom prst="rect">
            <a:avLst/>
          </a:prstGeom>
        </p:spPr>
        <p:txBody>
          <a:bodyPr/>
          <a:lstStyle>
            <a:lvl1pPr>
              <a:buClr>
                <a:schemeClr val="tx1"/>
              </a:buClr>
              <a:buSzPct val="70000"/>
              <a:buFont typeface="Wingdings" pitchFamily="2" charset="2"/>
              <a:buChar char="q"/>
              <a:defRPr sz="2400" b="1" baseline="0">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baseline="0">
                <a:solidFill>
                  <a:schemeClr val="bg2"/>
                </a:solidFill>
              </a:defRPr>
            </a:lvl4pPr>
            <a:lvl5pPr>
              <a:buClr>
                <a:schemeClr val="tx1"/>
              </a:buClr>
              <a:buSzPct val="70000"/>
              <a:buFont typeface="Arial" pitchFamily="34" charset="0"/>
              <a:buChar char="•"/>
              <a:defRPr sz="1800">
                <a:solidFill>
                  <a:schemeClr val="bg2"/>
                </a:solidFill>
              </a:defRPr>
            </a:lvl5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7"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extLst>
      <p:ext uri="{BB962C8B-B14F-4D97-AF65-F5344CB8AC3E}">
        <p14:creationId xmlns:p14="http://schemas.microsoft.com/office/powerpoint/2010/main" val="4138353590"/>
      </p:ext>
    </p:extLst>
  </p:cSld>
  <p:clrMapOvr>
    <a:masterClrMapping/>
  </p:clrMapOvr>
  <p:transition>
    <p:fade/>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Data Slide (for content heavy tables and chart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nchor="b" anchorCtr="0"/>
          <a:lstStyle>
            <a:lvl1pPr>
              <a:lnSpc>
                <a:spcPts val="3000"/>
              </a:lnSpc>
              <a:defRPr sz="2800" b="1" baseline="0">
                <a:solidFill>
                  <a:schemeClr val="tx1"/>
                </a:solidFill>
                <a:effectLst/>
              </a:defRPr>
            </a:lvl1pPr>
          </a:lstStyle>
          <a:p>
            <a:r>
              <a:rPr lang="en-US" dirty="0" smtClean="0"/>
              <a:t>Headline – Myriad Pro, Bold, Shadow, 28pt</a:t>
            </a:r>
            <a:endParaRPr lang="en-US" dirty="0"/>
          </a:p>
        </p:txBody>
      </p:sp>
      <p:sp>
        <p:nvSpPr>
          <p:cNvPr id="3" name="Content Placeholder 2"/>
          <p:cNvSpPr>
            <a:spLocks noGrp="1"/>
          </p:cNvSpPr>
          <p:nvPr>
            <p:ph idx="1" hasCustomPrompt="1"/>
          </p:nvPr>
        </p:nvSpPr>
        <p:spPr>
          <a:xfrm>
            <a:off x="457200" y="1600201"/>
            <a:ext cx="8229600" cy="4191000"/>
          </a:xfrm>
          <a:prstGeom prst="rect">
            <a:avLst/>
          </a:prstGeom>
        </p:spPr>
        <p:txBody>
          <a:bodyPr/>
          <a:lstStyle>
            <a:lvl1pPr>
              <a:buClr>
                <a:schemeClr val="tx1"/>
              </a:buClr>
              <a:buSzPct val="70000"/>
              <a:buFont typeface="Wingdings" pitchFamily="2" charset="2"/>
              <a:buChar char="q"/>
              <a:defRPr sz="2400" b="1" baseline="0">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baseline="0">
                <a:solidFill>
                  <a:schemeClr val="bg2"/>
                </a:solidFill>
              </a:defRPr>
            </a:lvl4pPr>
            <a:lvl5pPr>
              <a:buClr>
                <a:schemeClr val="tx1"/>
              </a:buClr>
              <a:buSzPct val="70000"/>
              <a:buFont typeface="Arial" pitchFamily="34" charset="0"/>
              <a:buChar char="•"/>
              <a:defRPr sz="1800">
                <a:solidFill>
                  <a:schemeClr val="bg2"/>
                </a:solidFill>
              </a:defRPr>
            </a:lvl5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7"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extLst>
      <p:ext uri="{BB962C8B-B14F-4D97-AF65-F5344CB8AC3E}">
        <p14:creationId xmlns:p14="http://schemas.microsoft.com/office/powerpoint/2010/main" val="1291219229"/>
      </p:ext>
    </p:extLst>
  </p:cSld>
  <p:clrMapOvr>
    <a:masterClrMapping/>
  </p:clrMapOvr>
  <p:transition>
    <p:fade/>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Title Slide Badg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Subtitle 2"/>
          <p:cNvSpPr>
            <a:spLocks noGrp="1"/>
          </p:cNvSpPr>
          <p:nvPr>
            <p:ph type="subTitle" idx="1" hasCustomPrompt="1"/>
          </p:nvPr>
        </p:nvSpPr>
        <p:spPr>
          <a:xfrm>
            <a:off x="1371600" y="3886200"/>
            <a:ext cx="6400800" cy="457200"/>
          </a:xfrm>
          <a:prstGeom prst="rect">
            <a:avLst/>
          </a:prstGeom>
        </p:spPr>
        <p:txBody>
          <a:bodyPr/>
          <a:lstStyle>
            <a:lvl1pPr marL="0" indent="0" algn="ctr">
              <a:buNone/>
              <a:defRPr sz="2000" b="1" baseline="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Presenters Name – Myriad Pro, Bold, 20pt</a:t>
            </a:r>
          </a:p>
        </p:txBody>
      </p:sp>
      <p:sp>
        <p:nvSpPr>
          <p:cNvPr id="9" name="Text Placeholder 8"/>
          <p:cNvSpPr>
            <a:spLocks noGrp="1"/>
          </p:cNvSpPr>
          <p:nvPr>
            <p:ph type="body" sz="quarter" idx="10" hasCustomPrompt="1"/>
          </p:nvPr>
        </p:nvSpPr>
        <p:spPr>
          <a:xfrm>
            <a:off x="1371600" y="4267200"/>
            <a:ext cx="6400800" cy="1295400"/>
          </a:xfrm>
          <a:prstGeom prst="rect">
            <a:avLst/>
          </a:prstGeom>
        </p:spPr>
        <p:txBody>
          <a:bodyPr/>
          <a:lstStyle>
            <a:lvl1pPr algn="ctr">
              <a:lnSpc>
                <a:spcPts val="2000"/>
              </a:lnSpc>
              <a:buNone/>
              <a:defRPr sz="18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sz="1800" dirty="0" smtClean="0"/>
              <a:t>Title of Presenter –Myriad Pro, 18pt</a:t>
            </a:r>
          </a:p>
          <a:p>
            <a:pPr lvl="0"/>
            <a:endParaRPr lang="en-US" sz="1800" dirty="0" smtClean="0"/>
          </a:p>
          <a:p>
            <a:pPr lvl="0"/>
            <a:r>
              <a:rPr lang="en-US" sz="1800" dirty="0" smtClean="0"/>
              <a:t>Title of Event</a:t>
            </a:r>
          </a:p>
          <a:p>
            <a:pPr lvl="0"/>
            <a:r>
              <a:rPr lang="en-US" sz="1800" dirty="0" smtClean="0"/>
              <a:t>Date of Event</a:t>
            </a:r>
            <a:endParaRPr lang="en-US" dirty="0"/>
          </a:p>
        </p:txBody>
      </p:sp>
      <p:sp>
        <p:nvSpPr>
          <p:cNvPr id="11" name="Title 1"/>
          <p:cNvSpPr>
            <a:spLocks noGrp="1"/>
          </p:cNvSpPr>
          <p:nvPr>
            <p:ph type="title" hasCustomPrompt="1"/>
          </p:nvPr>
        </p:nvSpPr>
        <p:spPr>
          <a:xfrm>
            <a:off x="457200" y="1981200"/>
            <a:ext cx="8229600" cy="1676400"/>
          </a:xfrm>
          <a:prstGeom prst="rect">
            <a:avLst/>
          </a:prstGeom>
        </p:spPr>
        <p:txBody>
          <a:bodyPr/>
          <a:lstStyle>
            <a:lvl1pPr>
              <a:lnSpc>
                <a:spcPts val="3000"/>
              </a:lnSpc>
              <a:defRPr sz="2800" b="1" baseline="0">
                <a:solidFill>
                  <a:schemeClr val="tx1"/>
                </a:solidFill>
                <a:effectLst/>
              </a:defRPr>
            </a:lvl1pPr>
          </a:lstStyle>
          <a:p>
            <a:r>
              <a:rPr lang="en-US" dirty="0" smtClean="0"/>
              <a:t>Title of Presentation – Myriad Pro</a:t>
            </a:r>
            <a:br>
              <a:rPr lang="en-US" dirty="0" smtClean="0"/>
            </a:br>
            <a:r>
              <a:rPr lang="en-US" dirty="0" smtClean="0"/>
              <a:t> Bold, Shadow 28pt</a:t>
            </a:r>
            <a:endParaRPr lang="en-US" dirty="0"/>
          </a:p>
        </p:txBody>
      </p:sp>
    </p:spTree>
    <p:extLst>
      <p:ext uri="{BB962C8B-B14F-4D97-AF65-F5344CB8AC3E}">
        <p14:creationId xmlns:p14="http://schemas.microsoft.com/office/powerpoint/2010/main" val="4139886880"/>
      </p:ext>
    </p:extLst>
  </p:cSld>
  <p:clrMapOvr>
    <a:masterClrMapping/>
  </p:clrMapOvr>
  <p:transition>
    <p:fade/>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p:cSld name="Basic Content Badg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nchor="b" anchorCtr="0"/>
          <a:lstStyle>
            <a:lvl1pPr>
              <a:lnSpc>
                <a:spcPts val="3000"/>
              </a:lnSpc>
              <a:defRPr sz="2800" b="1" baseline="0">
                <a:solidFill>
                  <a:schemeClr val="tx1"/>
                </a:solidFill>
                <a:effectLst/>
              </a:defRPr>
            </a:lvl1pPr>
          </a:lstStyle>
          <a:p>
            <a:r>
              <a:rPr lang="en-US" dirty="0" smtClean="0"/>
              <a:t>Headline – Myriad Pro, Bold, Shadow, 28pt</a:t>
            </a:r>
            <a:endParaRPr lang="en-US" dirty="0"/>
          </a:p>
        </p:txBody>
      </p:sp>
      <p:sp>
        <p:nvSpPr>
          <p:cNvPr id="3" name="Content Placeholder 2"/>
          <p:cNvSpPr>
            <a:spLocks noGrp="1"/>
          </p:cNvSpPr>
          <p:nvPr>
            <p:ph idx="1" hasCustomPrompt="1"/>
          </p:nvPr>
        </p:nvSpPr>
        <p:spPr>
          <a:xfrm>
            <a:off x="457200" y="1600201"/>
            <a:ext cx="8229600" cy="4191000"/>
          </a:xfrm>
          <a:prstGeom prst="rect">
            <a:avLst/>
          </a:prstGeom>
        </p:spPr>
        <p:txBody>
          <a:bodyPr/>
          <a:lstStyle>
            <a:lvl1pPr>
              <a:buClr>
                <a:schemeClr val="tx1"/>
              </a:buClr>
              <a:buSzPct val="70000"/>
              <a:buFont typeface="Wingdings" pitchFamily="2" charset="2"/>
              <a:buChar char="q"/>
              <a:defRPr sz="2400" b="1" baseline="0">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baseline="0">
                <a:solidFill>
                  <a:schemeClr val="bg2"/>
                </a:solidFill>
              </a:defRPr>
            </a:lvl4pPr>
            <a:lvl5pPr>
              <a:buClr>
                <a:schemeClr val="tx1"/>
              </a:buClr>
              <a:buSzPct val="70000"/>
              <a:buFont typeface="Arial" pitchFamily="34" charset="0"/>
              <a:buChar char="•"/>
              <a:defRPr sz="1800">
                <a:solidFill>
                  <a:schemeClr val="bg2"/>
                </a:solidFill>
              </a:defRPr>
            </a:lvl5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7" name="Text Placeholder 8"/>
          <p:cNvSpPr>
            <a:spLocks noGrp="1"/>
          </p:cNvSpPr>
          <p:nvPr>
            <p:ph type="body" sz="quarter" idx="10" hasCustomPrompt="1"/>
          </p:nvPr>
        </p:nvSpPr>
        <p:spPr>
          <a:xfrm>
            <a:off x="457200" y="5791200"/>
            <a:ext cx="6705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extLst>
      <p:ext uri="{BB962C8B-B14F-4D97-AF65-F5344CB8AC3E}">
        <p14:creationId xmlns:p14="http://schemas.microsoft.com/office/powerpoint/2010/main" val="1103163637"/>
      </p:ext>
    </p:extLst>
  </p:cSld>
  <p:clrMapOvr>
    <a:masterClrMapping/>
  </p:clrMapOvr>
  <p:transition>
    <p:fade/>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4406900"/>
            <a:ext cx="7772400" cy="1362075"/>
          </a:xfrm>
          <a:prstGeom prst="rect">
            <a:avLst/>
          </a:prstGeom>
        </p:spPr>
        <p:txBody>
          <a:bodyPr anchor="t"/>
          <a:lstStyle>
            <a:lvl1pPr algn="l">
              <a:lnSpc>
                <a:spcPts val="3800"/>
              </a:lnSpc>
              <a:defRPr sz="3600" b="1" cap="all" baseline="0">
                <a:solidFill>
                  <a:schemeClr val="tx1"/>
                </a:solidFill>
                <a:effectLst/>
              </a:defRPr>
            </a:lvl1pPr>
          </a:lstStyle>
          <a:p>
            <a:r>
              <a:rPr lang="en-US" dirty="0" smtClean="0"/>
              <a:t>Section Header</a:t>
            </a:r>
            <a:br>
              <a:rPr lang="en-US" dirty="0" smtClean="0"/>
            </a:br>
            <a:r>
              <a:rPr lang="en-US" dirty="0" smtClean="0"/>
              <a:t>Myriad Pro, bold, shadow, 36pt </a:t>
            </a:r>
            <a:endParaRPr lang="en-US" dirty="0"/>
          </a:p>
        </p:txBody>
      </p:sp>
      <p:sp>
        <p:nvSpPr>
          <p:cNvPr id="3" name="Text Placeholder 2"/>
          <p:cNvSpPr>
            <a:spLocks noGrp="1"/>
          </p:cNvSpPr>
          <p:nvPr>
            <p:ph type="body" idx="1" hasCustomPrompt="1"/>
          </p:nvPr>
        </p:nvSpPr>
        <p:spPr>
          <a:xfrm>
            <a:off x="722313" y="2906713"/>
            <a:ext cx="7772400" cy="1500187"/>
          </a:xfrm>
          <a:prstGeom prst="rect">
            <a:avLst/>
          </a:prstGeom>
        </p:spPr>
        <p:txBody>
          <a:bodyPr anchor="b"/>
          <a:lstStyle>
            <a:lvl1pPr marL="0" indent="0">
              <a:lnSpc>
                <a:spcPts val="2200"/>
              </a:lnSpc>
              <a:buNone/>
              <a:defRPr sz="2000" baseline="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Subhead – Myriad Pro, 20pt</a:t>
            </a:r>
          </a:p>
        </p:txBody>
      </p:sp>
    </p:spTree>
    <p:extLst>
      <p:ext uri="{BB962C8B-B14F-4D97-AF65-F5344CB8AC3E}">
        <p14:creationId xmlns:p14="http://schemas.microsoft.com/office/powerpoint/2010/main" val="2783560950"/>
      </p:ext>
    </p:extLst>
  </p:cSld>
  <p:clrMapOvr>
    <a:masterClrMapping/>
  </p:clrMapOvr>
  <p:transition>
    <p:fade/>
  </p:transition>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3050"/>
            <a:ext cx="3008313" cy="1162050"/>
          </a:xfrm>
          <a:prstGeom prst="rect">
            <a:avLst/>
          </a:prstGeom>
        </p:spPr>
        <p:txBody>
          <a:bodyPr anchor="b"/>
          <a:lstStyle>
            <a:lvl1pPr algn="l">
              <a:defRPr sz="2000" b="1" baseline="0">
                <a:solidFill>
                  <a:schemeClr val="tx1"/>
                </a:solidFill>
                <a:effectLst/>
              </a:defRPr>
            </a:lvl1pPr>
          </a:lstStyle>
          <a:p>
            <a:r>
              <a:rPr lang="en-US" dirty="0" smtClean="0"/>
              <a:t>Header – Myriad Pro, bold, shadow, 20pt</a:t>
            </a:r>
            <a:endParaRPr lang="en-US" dirty="0"/>
          </a:p>
        </p:txBody>
      </p:sp>
      <p:sp>
        <p:nvSpPr>
          <p:cNvPr id="3" name="Content Placeholder 2"/>
          <p:cNvSpPr>
            <a:spLocks noGrp="1"/>
          </p:cNvSpPr>
          <p:nvPr>
            <p:ph idx="1" hasCustomPrompt="1"/>
          </p:nvPr>
        </p:nvSpPr>
        <p:spPr>
          <a:xfrm>
            <a:off x="3575050" y="273051"/>
            <a:ext cx="5111750" cy="5518150"/>
          </a:xfrm>
          <a:prstGeom prst="rect">
            <a:avLst/>
          </a:prstGeom>
        </p:spPr>
        <p:txBody>
          <a:bodyPr anchor="ctr" anchorCtr="0"/>
          <a:lstStyle>
            <a:lvl1pPr>
              <a:buClr>
                <a:schemeClr val="tx1"/>
              </a:buClr>
              <a:buSzPct val="70000"/>
              <a:buFont typeface="Wingdings" pitchFamily="2" charset="2"/>
              <a:buChar char="q"/>
              <a:defRPr sz="2400" b="1">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a:solidFill>
                  <a:schemeClr val="bg2"/>
                </a:solidFill>
              </a:defRPr>
            </a:lvl4pPr>
            <a:lvl5pPr>
              <a:buClr>
                <a:schemeClr val="tx1"/>
              </a:buClr>
              <a:buSzPct val="70000"/>
              <a:buFont typeface="Arial" pitchFamily="34" charset="0"/>
              <a:buChar char="•"/>
              <a:defRPr sz="1800">
                <a:solidFill>
                  <a:schemeClr val="bg2"/>
                </a:solidFill>
              </a:defRPr>
            </a:lvl5pPr>
            <a:lvl6pPr>
              <a:defRPr sz="2000"/>
            </a:lvl6pPr>
            <a:lvl7pPr>
              <a:defRPr sz="2000"/>
            </a:lvl7pPr>
            <a:lvl8pPr>
              <a:defRPr sz="2000"/>
            </a:lvl8pPr>
            <a:lvl9pPr>
              <a:defRPr sz="2000"/>
            </a:lvl9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4" name="Text Placeholder 3"/>
          <p:cNvSpPr>
            <a:spLocks noGrp="1"/>
          </p:cNvSpPr>
          <p:nvPr>
            <p:ph type="body" sz="half" idx="2" hasCustomPrompt="1"/>
          </p:nvPr>
        </p:nvSpPr>
        <p:spPr>
          <a:xfrm>
            <a:off x="457200" y="1435101"/>
            <a:ext cx="3008313" cy="4356099"/>
          </a:xfrm>
          <a:prstGeom prst="rect">
            <a:avLst/>
          </a:prstGeom>
        </p:spPr>
        <p:txBody>
          <a:bodyPr/>
          <a:lstStyle>
            <a:lvl1pPr marL="0" indent="0">
              <a:buNone/>
              <a:defRPr sz="1400" baseline="0">
                <a:solidFill>
                  <a:schemeClr val="bg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Paragraph of type</a:t>
            </a:r>
          </a:p>
          <a:p>
            <a:pPr lvl="0"/>
            <a:r>
              <a:rPr lang="en-US" dirty="0" smtClean="0"/>
              <a:t>Myriad Pro, 14pt</a:t>
            </a:r>
          </a:p>
        </p:txBody>
      </p:sp>
      <p:sp>
        <p:nvSpPr>
          <p:cNvPr id="7"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extLst>
      <p:ext uri="{BB962C8B-B14F-4D97-AF65-F5344CB8AC3E}">
        <p14:creationId xmlns:p14="http://schemas.microsoft.com/office/powerpoint/2010/main" val="3410279339"/>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4406900"/>
            <a:ext cx="7772400" cy="1362075"/>
          </a:xfrm>
          <a:prstGeom prst="rect">
            <a:avLst/>
          </a:prstGeom>
        </p:spPr>
        <p:txBody>
          <a:bodyPr anchor="t"/>
          <a:lstStyle>
            <a:lvl1pPr algn="l">
              <a:lnSpc>
                <a:spcPts val="3800"/>
              </a:lnSpc>
              <a:defRPr sz="3600" b="1" cap="all" baseline="0">
                <a:solidFill>
                  <a:schemeClr val="tx1"/>
                </a:solidFill>
                <a:effectLst/>
              </a:defRPr>
            </a:lvl1pPr>
          </a:lstStyle>
          <a:p>
            <a:r>
              <a:rPr lang="en-US" dirty="0" smtClean="0"/>
              <a:t>Section Header</a:t>
            </a:r>
            <a:br>
              <a:rPr lang="en-US" dirty="0" smtClean="0"/>
            </a:br>
            <a:r>
              <a:rPr lang="en-US" dirty="0" smtClean="0"/>
              <a:t>Myriad Pro, bold, shadow, 36pt </a:t>
            </a:r>
            <a:endParaRPr lang="en-US" dirty="0"/>
          </a:p>
        </p:txBody>
      </p:sp>
      <p:sp>
        <p:nvSpPr>
          <p:cNvPr id="3" name="Text Placeholder 2"/>
          <p:cNvSpPr>
            <a:spLocks noGrp="1"/>
          </p:cNvSpPr>
          <p:nvPr>
            <p:ph type="body" idx="1" hasCustomPrompt="1"/>
          </p:nvPr>
        </p:nvSpPr>
        <p:spPr>
          <a:xfrm>
            <a:off x="722313" y="2906713"/>
            <a:ext cx="7772400" cy="1500187"/>
          </a:xfrm>
          <a:prstGeom prst="rect">
            <a:avLst/>
          </a:prstGeom>
        </p:spPr>
        <p:txBody>
          <a:bodyPr anchor="b"/>
          <a:lstStyle>
            <a:lvl1pPr marL="0" indent="0">
              <a:lnSpc>
                <a:spcPts val="2200"/>
              </a:lnSpc>
              <a:buNone/>
              <a:defRPr sz="2000" baseline="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Subhead – Myriad Pro, 20pt</a:t>
            </a:r>
          </a:p>
        </p:txBody>
      </p:sp>
    </p:spTree>
    <p:extLst>
      <p:ext uri="{BB962C8B-B14F-4D97-AF65-F5344CB8AC3E}">
        <p14:creationId xmlns:p14="http://schemas.microsoft.com/office/powerpoint/2010/main" val="973481620"/>
      </p:ext>
    </p:extLst>
  </p:cSld>
  <p:clrMapOvr>
    <a:masterClrMapping/>
  </p:clrMapOvr>
  <p:transition>
    <p:fade/>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792288" y="4800600"/>
            <a:ext cx="5486400" cy="566738"/>
          </a:xfrm>
          <a:prstGeom prst="rect">
            <a:avLst/>
          </a:prstGeom>
        </p:spPr>
        <p:txBody>
          <a:bodyPr anchor="b"/>
          <a:lstStyle>
            <a:lvl1pPr algn="l">
              <a:defRPr sz="2000" b="1" baseline="0">
                <a:solidFill>
                  <a:schemeClr val="tx1"/>
                </a:solidFill>
                <a:effectLst/>
              </a:defRPr>
            </a:lvl1pPr>
          </a:lstStyle>
          <a:p>
            <a:r>
              <a:rPr lang="en-US" dirty="0" smtClean="0"/>
              <a:t>Photo Title – Myriad Pro, Bold, Shadow, 20pt</a:t>
            </a:r>
            <a:endParaRPr lang="en-US" dirty="0"/>
          </a:p>
        </p:txBody>
      </p:sp>
      <p:sp>
        <p:nvSpPr>
          <p:cNvPr id="3" name="Picture Placeholder 2"/>
          <p:cNvSpPr>
            <a:spLocks noGrp="1"/>
          </p:cNvSpPr>
          <p:nvPr>
            <p:ph type="pic" idx="1"/>
          </p:nvPr>
        </p:nvSpPr>
        <p:spPr>
          <a:xfrm>
            <a:off x="1792288" y="612775"/>
            <a:ext cx="5486400" cy="4114800"/>
          </a:xfrm>
          <a:prstGeom prst="rect">
            <a:avLst/>
          </a:prstGeom>
          <a:ln w="25400">
            <a:solidFill>
              <a:schemeClr val="bg2"/>
            </a:solidFill>
          </a:ln>
          <a:effectLst>
            <a:outerShdw blurRad="44450" dist="27940" dir="5400000" algn="ctr">
              <a:srgbClr val="000000">
                <a:alpha val="32000"/>
              </a:srgbClr>
            </a:outerShdw>
          </a:effectLst>
        </p:spPr>
        <p:txBody>
          <a:bodyPr/>
          <a:lstStyle>
            <a:lvl1pPr marL="0" indent="0">
              <a:buNone/>
              <a:defRPr sz="3200">
                <a:solidFill>
                  <a:schemeClr val="tx1"/>
                </a:solidFill>
                <a:effectLst/>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hasCustomPrompt="1"/>
          </p:nvPr>
        </p:nvSpPr>
        <p:spPr>
          <a:xfrm>
            <a:off x="1792288" y="5367338"/>
            <a:ext cx="5486400" cy="804862"/>
          </a:xfrm>
          <a:prstGeom prst="rect">
            <a:avLst/>
          </a:prstGeom>
        </p:spPr>
        <p:txBody>
          <a:bodyPr/>
          <a:lstStyle>
            <a:lvl1pPr marL="0" indent="0">
              <a:buNone/>
              <a:defRPr sz="1400" baseline="0">
                <a:solidFill>
                  <a:schemeClr val="bg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Caption or credits for photo – Myriad Pro, 14pt</a:t>
            </a:r>
          </a:p>
        </p:txBody>
      </p:sp>
    </p:spTree>
    <p:extLst>
      <p:ext uri="{BB962C8B-B14F-4D97-AF65-F5344CB8AC3E}">
        <p14:creationId xmlns:p14="http://schemas.microsoft.com/office/powerpoint/2010/main" val="2046272173"/>
      </p:ext>
    </p:extLst>
  </p:cSld>
  <p:clrMapOvr>
    <a:masterClrMapping/>
  </p:clrMapOvr>
  <p:transition>
    <p:fade/>
  </p:transition>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p:cSld name="Closing">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1371600" y="1981200"/>
            <a:ext cx="6400800" cy="2057400"/>
          </a:xfrm>
          <a:prstGeom prst="rect">
            <a:avLst/>
          </a:prstGeom>
        </p:spPr>
        <p:txBody>
          <a:bodyPr/>
          <a:lstStyle>
            <a:lvl1pPr marL="0" indent="0" algn="ctr">
              <a:buNone/>
              <a:defRPr sz="2800" b="1" baseline="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Closing– Myriad Pro, Bold, 28pt</a:t>
            </a:r>
          </a:p>
        </p:txBody>
      </p:sp>
      <p:sp>
        <p:nvSpPr>
          <p:cNvPr id="9" name="Rectangle 8"/>
          <p:cNvSpPr/>
          <p:nvPr/>
        </p:nvSpPr>
        <p:spPr>
          <a:xfrm>
            <a:off x="1371600" y="4343400"/>
            <a:ext cx="6400800" cy="292388"/>
          </a:xfrm>
          <a:prstGeom prst="rect">
            <a:avLst/>
          </a:prstGeom>
        </p:spPr>
        <p:txBody>
          <a:bodyPr wrap="square">
            <a:spAutoFit/>
          </a:bodyPr>
          <a:lstStyle/>
          <a:p>
            <a:r>
              <a:rPr lang="en-US" sz="1300" b="1" dirty="0" smtClean="0">
                <a:solidFill>
                  <a:srgbClr val="FFFFFF"/>
                </a:solidFill>
              </a:rPr>
              <a:t>For more information please contact Centers for Disease Control and Prevention</a:t>
            </a:r>
          </a:p>
        </p:txBody>
      </p:sp>
      <p:sp>
        <p:nvSpPr>
          <p:cNvPr id="11" name="Rectangle 10"/>
          <p:cNvSpPr/>
          <p:nvPr/>
        </p:nvSpPr>
        <p:spPr>
          <a:xfrm>
            <a:off x="1371600" y="4706034"/>
            <a:ext cx="5943600" cy="646331"/>
          </a:xfrm>
          <a:prstGeom prst="rect">
            <a:avLst/>
          </a:prstGeom>
        </p:spPr>
        <p:txBody>
          <a:bodyPr wrap="square">
            <a:spAutoFit/>
          </a:bodyPr>
          <a:lstStyle/>
          <a:p>
            <a:r>
              <a:rPr lang="en-US" sz="1200" dirty="0" smtClean="0">
                <a:solidFill>
                  <a:srgbClr val="FFFFFF"/>
                </a:solidFill>
              </a:rPr>
              <a:t>1600 Clifton Road NE, Atlanta, GA 30333</a:t>
            </a:r>
          </a:p>
          <a:p>
            <a:r>
              <a:rPr lang="en-US" sz="1200" dirty="0" smtClean="0">
                <a:solidFill>
                  <a:srgbClr val="FFFFFF"/>
                </a:solidFill>
              </a:rPr>
              <a:t>Telephone, 1-800-CDC-INFO (232-4636)/TTY: 1-888-232-6348</a:t>
            </a:r>
          </a:p>
          <a:p>
            <a:r>
              <a:rPr lang="en-US" sz="1200" dirty="0" smtClean="0">
                <a:solidFill>
                  <a:srgbClr val="FFFFFF"/>
                </a:solidFill>
              </a:rPr>
              <a:t>E-mail: cdcinfo@cdc.gov 	Web: www.cdc.gov</a:t>
            </a:r>
          </a:p>
        </p:txBody>
      </p:sp>
      <p:sp>
        <p:nvSpPr>
          <p:cNvPr id="10" name="Text Placeholder 5"/>
          <p:cNvSpPr>
            <a:spLocks noGrp="1"/>
          </p:cNvSpPr>
          <p:nvPr>
            <p:ph type="body" sz="quarter" idx="11" hasCustomPrompt="1"/>
          </p:nvPr>
        </p:nvSpPr>
        <p:spPr>
          <a:xfrm>
            <a:off x="2286000" y="6272784"/>
            <a:ext cx="5105400" cy="182880"/>
          </a:xfrm>
          <a:prstGeom prst="rect">
            <a:avLst/>
          </a:prstGeom>
        </p:spPr>
        <p:txBody>
          <a:bodyPr/>
          <a:lstStyle>
            <a:lvl1pPr>
              <a:buNone/>
              <a:defRPr sz="1000" baseline="0">
                <a:solidFill>
                  <a:schemeClr val="accent1">
                    <a:lumMod val="50000"/>
                  </a:schemeClr>
                </a:solidFill>
              </a:defRPr>
            </a:lvl1pPr>
          </a:lstStyle>
          <a:p>
            <a:r>
              <a:rPr lang="en-US" dirty="0" smtClean="0"/>
              <a:t>Place Descriptor Here</a:t>
            </a:r>
            <a:endParaRPr lang="en-US" dirty="0"/>
          </a:p>
        </p:txBody>
      </p:sp>
      <p:sp>
        <p:nvSpPr>
          <p:cNvPr id="12" name="Text Placeholder 6"/>
          <p:cNvSpPr>
            <a:spLocks noGrp="1"/>
          </p:cNvSpPr>
          <p:nvPr>
            <p:ph type="body" sz="quarter" idx="12" hasCustomPrompt="1"/>
          </p:nvPr>
        </p:nvSpPr>
        <p:spPr>
          <a:xfrm>
            <a:off x="2286000" y="6464808"/>
            <a:ext cx="5105400" cy="228600"/>
          </a:xfrm>
          <a:prstGeom prst="rect">
            <a:avLst/>
          </a:prstGeom>
        </p:spPr>
        <p:txBody>
          <a:bodyPr/>
          <a:lstStyle>
            <a:lvl1pPr>
              <a:buNone/>
              <a:defRPr sz="1000" baseline="0">
                <a:solidFill>
                  <a:schemeClr val="accent1">
                    <a:lumMod val="50000"/>
                  </a:schemeClr>
                </a:solidFill>
              </a:defRPr>
            </a:lvl1pPr>
          </a:lstStyle>
          <a:p>
            <a:r>
              <a:rPr lang="en-US" dirty="0" smtClean="0"/>
              <a:t>Place Descriptor Here</a:t>
            </a:r>
            <a:endParaRPr lang="en-US" dirty="0"/>
          </a:p>
        </p:txBody>
      </p:sp>
      <p:sp>
        <p:nvSpPr>
          <p:cNvPr id="7" name="Rectangle 6"/>
          <p:cNvSpPr/>
          <p:nvPr/>
        </p:nvSpPr>
        <p:spPr>
          <a:xfrm>
            <a:off x="1371600" y="5421868"/>
            <a:ext cx="5943600" cy="369332"/>
          </a:xfrm>
          <a:prstGeom prst="rect">
            <a:avLst/>
          </a:prstGeom>
        </p:spPr>
        <p:txBody>
          <a:bodyPr wrap="square">
            <a:spAutoFit/>
          </a:bodyPr>
          <a:lstStyle/>
          <a:p>
            <a:r>
              <a:rPr lang="en-US" sz="900" dirty="0" smtClean="0">
                <a:solidFill>
                  <a:srgbClr val="FFFFFF"/>
                </a:solidFill>
              </a:rPr>
              <a:t>The findings and conclusions in this report are those of the authors and do not necessarily represent the official position of the Centers for Disease Control and Prevention.</a:t>
            </a:r>
          </a:p>
        </p:txBody>
      </p:sp>
    </p:spTree>
    <p:extLst>
      <p:ext uri="{BB962C8B-B14F-4D97-AF65-F5344CB8AC3E}">
        <p14:creationId xmlns:p14="http://schemas.microsoft.com/office/powerpoint/2010/main" val="1458970183"/>
      </p:ext>
    </p:extLst>
  </p:cSld>
  <p:clrMapOvr>
    <a:masterClrMapping/>
  </p:clrMapOvr>
  <p:transition>
    <p:fade/>
  </p:transition>
</p:sldLayout>
</file>

<file path=ppt/slideLayouts/slideLayout6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solidFill>
                <a:srgbClr val="FFC000"/>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srgbClr val="FFC000"/>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8691D3B7-929E-4336-BFE6-AC6C1AD74571}" type="slidenum">
              <a:rPr lang="en-US" smtClean="0">
                <a:solidFill>
                  <a:srgbClr val="FFC000"/>
                </a:solidFill>
              </a:rPr>
              <a:pPr/>
              <a:t>‹#›</a:t>
            </a:fld>
            <a:endParaRPr lang="en-US">
              <a:solidFill>
                <a:srgbClr val="FFC000"/>
              </a:solidFill>
            </a:endParaRPr>
          </a:p>
        </p:txBody>
      </p:sp>
    </p:spTree>
    <p:extLst>
      <p:ext uri="{BB962C8B-B14F-4D97-AF65-F5344CB8AC3E}">
        <p14:creationId xmlns:p14="http://schemas.microsoft.com/office/powerpoint/2010/main" val="123907296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solidFill>
                <a:srgbClr val="FFC000"/>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srgbClr val="FFC000"/>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8691D3B7-929E-4336-BFE6-AC6C1AD74571}" type="slidenum">
              <a:rPr lang="en-US" smtClean="0">
                <a:solidFill>
                  <a:srgbClr val="FFC000"/>
                </a:solidFill>
              </a:rPr>
              <a:pPr/>
              <a:t>‹#›</a:t>
            </a:fld>
            <a:endParaRPr lang="en-US">
              <a:solidFill>
                <a:srgbClr val="FFC000"/>
              </a:solidFill>
            </a:endParaRPr>
          </a:p>
        </p:txBody>
      </p:sp>
    </p:spTree>
    <p:extLst>
      <p:ext uri="{BB962C8B-B14F-4D97-AF65-F5344CB8AC3E}">
        <p14:creationId xmlns:p14="http://schemas.microsoft.com/office/powerpoint/2010/main" val="4204900405"/>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Subtitle 2"/>
          <p:cNvSpPr>
            <a:spLocks noGrp="1"/>
          </p:cNvSpPr>
          <p:nvPr>
            <p:ph type="subTitle" idx="1" hasCustomPrompt="1"/>
          </p:nvPr>
        </p:nvSpPr>
        <p:spPr>
          <a:xfrm>
            <a:off x="1371600" y="3886200"/>
            <a:ext cx="6400800" cy="457200"/>
          </a:xfrm>
          <a:prstGeom prst="rect">
            <a:avLst/>
          </a:prstGeom>
        </p:spPr>
        <p:txBody>
          <a:bodyPr/>
          <a:lstStyle>
            <a:lvl1pPr marL="0" indent="0" algn="ctr">
              <a:buNone/>
              <a:defRPr sz="2000" b="1" baseline="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Presenters Name – Myriad Pro, Bold, 20pt</a:t>
            </a:r>
          </a:p>
        </p:txBody>
      </p:sp>
      <p:sp>
        <p:nvSpPr>
          <p:cNvPr id="9" name="Text Placeholder 8"/>
          <p:cNvSpPr>
            <a:spLocks noGrp="1"/>
          </p:cNvSpPr>
          <p:nvPr>
            <p:ph type="body" sz="quarter" idx="10" hasCustomPrompt="1"/>
          </p:nvPr>
        </p:nvSpPr>
        <p:spPr>
          <a:xfrm>
            <a:off x="1371600" y="4267200"/>
            <a:ext cx="6400800" cy="1295400"/>
          </a:xfrm>
          <a:prstGeom prst="rect">
            <a:avLst/>
          </a:prstGeom>
        </p:spPr>
        <p:txBody>
          <a:bodyPr/>
          <a:lstStyle>
            <a:lvl1pPr algn="ctr">
              <a:lnSpc>
                <a:spcPts val="2000"/>
              </a:lnSpc>
              <a:buNone/>
              <a:defRPr sz="18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sz="1800" dirty="0" smtClean="0"/>
              <a:t>Title of Presenter –Myriad Pro, 18pt</a:t>
            </a:r>
          </a:p>
          <a:p>
            <a:pPr lvl="0"/>
            <a:endParaRPr lang="en-US" sz="1800" dirty="0" smtClean="0"/>
          </a:p>
          <a:p>
            <a:pPr lvl="0"/>
            <a:r>
              <a:rPr lang="en-US" sz="1800" dirty="0" smtClean="0"/>
              <a:t>Title of Event</a:t>
            </a:r>
          </a:p>
          <a:p>
            <a:pPr lvl="0"/>
            <a:r>
              <a:rPr lang="en-US" sz="1800" dirty="0" smtClean="0"/>
              <a:t>Date of Event</a:t>
            </a:r>
            <a:endParaRPr lang="en-US" dirty="0"/>
          </a:p>
        </p:txBody>
      </p:sp>
      <p:sp>
        <p:nvSpPr>
          <p:cNvPr id="11" name="Title 1"/>
          <p:cNvSpPr>
            <a:spLocks noGrp="1"/>
          </p:cNvSpPr>
          <p:nvPr>
            <p:ph type="title" hasCustomPrompt="1"/>
          </p:nvPr>
        </p:nvSpPr>
        <p:spPr>
          <a:xfrm>
            <a:off x="457200" y="1981200"/>
            <a:ext cx="8229600" cy="1676400"/>
          </a:xfrm>
          <a:prstGeom prst="rect">
            <a:avLst/>
          </a:prstGeom>
        </p:spPr>
        <p:txBody>
          <a:bodyPr/>
          <a:lstStyle>
            <a:lvl1pPr>
              <a:lnSpc>
                <a:spcPts val="3000"/>
              </a:lnSpc>
              <a:defRPr sz="2800" b="1" baseline="0">
                <a:solidFill>
                  <a:schemeClr val="tx1"/>
                </a:solidFill>
                <a:effectLst/>
              </a:defRPr>
            </a:lvl1pPr>
          </a:lstStyle>
          <a:p>
            <a:r>
              <a:rPr lang="en-US" dirty="0" smtClean="0"/>
              <a:t>Title of Presentation – Myriad Pro</a:t>
            </a:r>
            <a:br>
              <a:rPr lang="en-US" dirty="0" smtClean="0"/>
            </a:br>
            <a:r>
              <a:rPr lang="en-US" dirty="0" smtClean="0"/>
              <a:t> Bold, Shadow 28pt</a:t>
            </a:r>
            <a:endParaRPr lang="en-US" dirty="0"/>
          </a:p>
        </p:txBody>
      </p:sp>
      <p:sp>
        <p:nvSpPr>
          <p:cNvPr id="6" name="Text Placeholder 5"/>
          <p:cNvSpPr>
            <a:spLocks noGrp="1"/>
          </p:cNvSpPr>
          <p:nvPr>
            <p:ph type="body" sz="quarter" idx="11" hasCustomPrompt="1"/>
          </p:nvPr>
        </p:nvSpPr>
        <p:spPr>
          <a:xfrm>
            <a:off x="2286000" y="6272784"/>
            <a:ext cx="5105400" cy="182880"/>
          </a:xfrm>
          <a:prstGeom prst="rect">
            <a:avLst/>
          </a:prstGeom>
        </p:spPr>
        <p:txBody>
          <a:bodyPr/>
          <a:lstStyle>
            <a:lvl1pPr>
              <a:buNone/>
              <a:defRPr sz="1000" baseline="0">
                <a:solidFill>
                  <a:schemeClr val="accent1">
                    <a:lumMod val="50000"/>
                  </a:schemeClr>
                </a:solidFill>
              </a:defRPr>
            </a:lvl1pPr>
          </a:lstStyle>
          <a:p>
            <a:r>
              <a:rPr lang="en-US" dirty="0" smtClean="0"/>
              <a:t>Place Descriptor Here</a:t>
            </a:r>
            <a:endParaRPr lang="en-US" dirty="0"/>
          </a:p>
        </p:txBody>
      </p:sp>
      <p:sp>
        <p:nvSpPr>
          <p:cNvPr id="7" name="Text Placeholder 6"/>
          <p:cNvSpPr>
            <a:spLocks noGrp="1"/>
          </p:cNvSpPr>
          <p:nvPr>
            <p:ph type="body" sz="quarter" idx="12" hasCustomPrompt="1"/>
          </p:nvPr>
        </p:nvSpPr>
        <p:spPr>
          <a:xfrm>
            <a:off x="2286000" y="6464808"/>
            <a:ext cx="5105400" cy="228600"/>
          </a:xfrm>
          <a:prstGeom prst="rect">
            <a:avLst/>
          </a:prstGeom>
        </p:spPr>
        <p:txBody>
          <a:bodyPr/>
          <a:lstStyle>
            <a:lvl1pPr>
              <a:buNone/>
              <a:defRPr sz="1000" baseline="0">
                <a:solidFill>
                  <a:schemeClr val="accent1">
                    <a:lumMod val="50000"/>
                  </a:schemeClr>
                </a:solidFill>
              </a:defRPr>
            </a:lvl1pPr>
          </a:lstStyle>
          <a:p>
            <a:r>
              <a:rPr lang="en-US" dirty="0" smtClean="0"/>
              <a:t>Place Descriptor Here</a:t>
            </a:r>
            <a:endParaRPr lang="en-US" dirty="0"/>
          </a:p>
        </p:txBody>
      </p:sp>
      <p:sp>
        <p:nvSpPr>
          <p:cNvPr id="8" name="Text Placeholder 5"/>
          <p:cNvSpPr>
            <a:spLocks noGrp="1"/>
          </p:cNvSpPr>
          <p:nvPr>
            <p:ph type="body" sz="quarter" idx="11" hasCustomPrompt="1"/>
          </p:nvPr>
        </p:nvSpPr>
        <p:spPr>
          <a:xfrm>
            <a:off x="2286000" y="6272784"/>
            <a:ext cx="5105400" cy="182880"/>
          </a:xfrm>
          <a:prstGeom prst="rect">
            <a:avLst/>
          </a:prstGeom>
        </p:spPr>
        <p:txBody>
          <a:bodyPr/>
          <a:lstStyle>
            <a:lvl1pPr>
              <a:buNone/>
              <a:defRPr sz="1000" baseline="0">
                <a:solidFill>
                  <a:schemeClr val="accent1">
                    <a:lumMod val="50000"/>
                  </a:schemeClr>
                </a:solidFill>
              </a:defRPr>
            </a:lvl1pPr>
          </a:lstStyle>
          <a:p>
            <a:r>
              <a:rPr lang="en-US" dirty="0" smtClean="0"/>
              <a:t>Place Descriptor Here</a:t>
            </a:r>
            <a:endParaRPr lang="en-US" dirty="0"/>
          </a:p>
        </p:txBody>
      </p:sp>
      <p:sp>
        <p:nvSpPr>
          <p:cNvPr id="10" name="Text Placeholder 6"/>
          <p:cNvSpPr>
            <a:spLocks noGrp="1"/>
          </p:cNvSpPr>
          <p:nvPr>
            <p:ph type="body" sz="quarter" idx="12" hasCustomPrompt="1"/>
          </p:nvPr>
        </p:nvSpPr>
        <p:spPr>
          <a:xfrm>
            <a:off x="2286000" y="6464808"/>
            <a:ext cx="5105400" cy="228600"/>
          </a:xfrm>
          <a:prstGeom prst="rect">
            <a:avLst/>
          </a:prstGeom>
        </p:spPr>
        <p:txBody>
          <a:bodyPr/>
          <a:lstStyle>
            <a:lvl1pPr>
              <a:buNone/>
              <a:defRPr sz="1000" baseline="0">
                <a:solidFill>
                  <a:schemeClr val="accent1">
                    <a:lumMod val="50000"/>
                  </a:schemeClr>
                </a:solidFill>
              </a:defRPr>
            </a:lvl1pPr>
          </a:lstStyle>
          <a:p>
            <a:r>
              <a:rPr lang="en-US" dirty="0" smtClean="0"/>
              <a:t>Place Descriptor Here</a:t>
            </a:r>
            <a:endParaRPr lang="en-US" dirty="0"/>
          </a:p>
        </p:txBody>
      </p:sp>
    </p:spTree>
    <p:extLst>
      <p:ext uri="{BB962C8B-B14F-4D97-AF65-F5344CB8AC3E}">
        <p14:creationId xmlns:p14="http://schemas.microsoft.com/office/powerpoint/2010/main" val="1145637947"/>
      </p:ext>
    </p:extLst>
  </p:cSld>
  <p:clrMapOvr>
    <a:masterClrMapping/>
  </p:clrMapOvr>
  <p:transition>
    <p:fade/>
  </p:transition>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p:cSld name="Basic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nchor="b" anchorCtr="0"/>
          <a:lstStyle>
            <a:lvl1pPr>
              <a:lnSpc>
                <a:spcPts val="3000"/>
              </a:lnSpc>
              <a:defRPr sz="2800" b="1" baseline="0">
                <a:solidFill>
                  <a:schemeClr val="tx1"/>
                </a:solidFill>
                <a:effectLst/>
              </a:defRPr>
            </a:lvl1pPr>
          </a:lstStyle>
          <a:p>
            <a:r>
              <a:rPr lang="en-US" dirty="0" smtClean="0"/>
              <a:t>Headline – Myriad Pro, Bold, Shadow, 28pt</a:t>
            </a:r>
            <a:endParaRPr lang="en-US" dirty="0"/>
          </a:p>
        </p:txBody>
      </p:sp>
      <p:sp>
        <p:nvSpPr>
          <p:cNvPr id="3" name="Content Placeholder 2"/>
          <p:cNvSpPr>
            <a:spLocks noGrp="1"/>
          </p:cNvSpPr>
          <p:nvPr>
            <p:ph idx="1" hasCustomPrompt="1"/>
          </p:nvPr>
        </p:nvSpPr>
        <p:spPr>
          <a:xfrm>
            <a:off x="457200" y="1600201"/>
            <a:ext cx="8229600" cy="4191000"/>
          </a:xfrm>
          <a:prstGeom prst="rect">
            <a:avLst/>
          </a:prstGeom>
        </p:spPr>
        <p:txBody>
          <a:bodyPr/>
          <a:lstStyle>
            <a:lvl1pPr>
              <a:buClr>
                <a:schemeClr val="tx1"/>
              </a:buClr>
              <a:buSzPct val="70000"/>
              <a:buFont typeface="Wingdings" pitchFamily="2" charset="2"/>
              <a:buChar char="q"/>
              <a:defRPr sz="2400" b="1" baseline="0">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baseline="0">
                <a:solidFill>
                  <a:schemeClr val="bg2"/>
                </a:solidFill>
              </a:defRPr>
            </a:lvl4pPr>
            <a:lvl5pPr>
              <a:buClr>
                <a:schemeClr val="tx1"/>
              </a:buClr>
              <a:buSzPct val="70000"/>
              <a:buFont typeface="Arial" pitchFamily="34" charset="0"/>
              <a:buChar char="•"/>
              <a:defRPr sz="1800">
                <a:solidFill>
                  <a:schemeClr val="bg2"/>
                </a:solidFill>
              </a:defRPr>
            </a:lvl5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7"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extLst>
      <p:ext uri="{BB962C8B-B14F-4D97-AF65-F5344CB8AC3E}">
        <p14:creationId xmlns:p14="http://schemas.microsoft.com/office/powerpoint/2010/main" val="1329702519"/>
      </p:ext>
    </p:extLst>
  </p:cSld>
  <p:clrMapOvr>
    <a:masterClrMapping/>
  </p:clrMapOvr>
  <p:transition>
    <p:fade/>
  </p:transition>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p:cSld name="Data Slide (for content heavy tables and chart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nchor="b" anchorCtr="0"/>
          <a:lstStyle>
            <a:lvl1pPr>
              <a:lnSpc>
                <a:spcPts val="3000"/>
              </a:lnSpc>
              <a:defRPr sz="2800" b="1" baseline="0">
                <a:solidFill>
                  <a:schemeClr val="tx1"/>
                </a:solidFill>
                <a:effectLst/>
              </a:defRPr>
            </a:lvl1pPr>
          </a:lstStyle>
          <a:p>
            <a:r>
              <a:rPr lang="en-US" dirty="0" smtClean="0"/>
              <a:t>Headline – Myriad Pro, Bold, Shadow, 28pt</a:t>
            </a:r>
            <a:endParaRPr lang="en-US" dirty="0"/>
          </a:p>
        </p:txBody>
      </p:sp>
      <p:sp>
        <p:nvSpPr>
          <p:cNvPr id="3" name="Content Placeholder 2"/>
          <p:cNvSpPr>
            <a:spLocks noGrp="1"/>
          </p:cNvSpPr>
          <p:nvPr>
            <p:ph idx="1" hasCustomPrompt="1"/>
          </p:nvPr>
        </p:nvSpPr>
        <p:spPr>
          <a:xfrm>
            <a:off x="457200" y="1600201"/>
            <a:ext cx="8229600" cy="4191000"/>
          </a:xfrm>
          <a:prstGeom prst="rect">
            <a:avLst/>
          </a:prstGeom>
        </p:spPr>
        <p:txBody>
          <a:bodyPr/>
          <a:lstStyle>
            <a:lvl1pPr>
              <a:buClr>
                <a:schemeClr val="tx1"/>
              </a:buClr>
              <a:buSzPct val="70000"/>
              <a:buFont typeface="Wingdings" pitchFamily="2" charset="2"/>
              <a:buChar char="q"/>
              <a:defRPr sz="2400" b="1" baseline="0">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baseline="0">
                <a:solidFill>
                  <a:schemeClr val="bg2"/>
                </a:solidFill>
              </a:defRPr>
            </a:lvl4pPr>
            <a:lvl5pPr>
              <a:buClr>
                <a:schemeClr val="tx1"/>
              </a:buClr>
              <a:buSzPct val="70000"/>
              <a:buFont typeface="Arial" pitchFamily="34" charset="0"/>
              <a:buChar char="•"/>
              <a:defRPr sz="1800">
                <a:solidFill>
                  <a:schemeClr val="bg2"/>
                </a:solidFill>
              </a:defRPr>
            </a:lvl5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7"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extLst>
      <p:ext uri="{BB962C8B-B14F-4D97-AF65-F5344CB8AC3E}">
        <p14:creationId xmlns:p14="http://schemas.microsoft.com/office/powerpoint/2010/main" val="3041463969"/>
      </p:ext>
    </p:extLst>
  </p:cSld>
  <p:clrMapOvr>
    <a:masterClrMapping/>
  </p:clrMapOvr>
  <p:transition>
    <p:fade/>
  </p:transition>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p:cSld name="Title Slide Badg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Subtitle 2"/>
          <p:cNvSpPr>
            <a:spLocks noGrp="1"/>
          </p:cNvSpPr>
          <p:nvPr>
            <p:ph type="subTitle" idx="1" hasCustomPrompt="1"/>
          </p:nvPr>
        </p:nvSpPr>
        <p:spPr>
          <a:xfrm>
            <a:off x="1371600" y="3886200"/>
            <a:ext cx="6400800" cy="457200"/>
          </a:xfrm>
          <a:prstGeom prst="rect">
            <a:avLst/>
          </a:prstGeom>
        </p:spPr>
        <p:txBody>
          <a:bodyPr/>
          <a:lstStyle>
            <a:lvl1pPr marL="0" indent="0" algn="ctr">
              <a:buNone/>
              <a:defRPr sz="2000" b="1" baseline="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Presenters Name – Myriad Pro, Bold, 20pt</a:t>
            </a:r>
          </a:p>
        </p:txBody>
      </p:sp>
      <p:sp>
        <p:nvSpPr>
          <p:cNvPr id="9" name="Text Placeholder 8"/>
          <p:cNvSpPr>
            <a:spLocks noGrp="1"/>
          </p:cNvSpPr>
          <p:nvPr>
            <p:ph type="body" sz="quarter" idx="10" hasCustomPrompt="1"/>
          </p:nvPr>
        </p:nvSpPr>
        <p:spPr>
          <a:xfrm>
            <a:off x="1371600" y="4267200"/>
            <a:ext cx="6400800" cy="1295400"/>
          </a:xfrm>
          <a:prstGeom prst="rect">
            <a:avLst/>
          </a:prstGeom>
        </p:spPr>
        <p:txBody>
          <a:bodyPr/>
          <a:lstStyle>
            <a:lvl1pPr algn="ctr">
              <a:lnSpc>
                <a:spcPts val="2000"/>
              </a:lnSpc>
              <a:buNone/>
              <a:defRPr sz="18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sz="1800" dirty="0" smtClean="0"/>
              <a:t>Title of Presenter –Myriad Pro, 18pt</a:t>
            </a:r>
          </a:p>
          <a:p>
            <a:pPr lvl="0"/>
            <a:endParaRPr lang="en-US" sz="1800" dirty="0" smtClean="0"/>
          </a:p>
          <a:p>
            <a:pPr lvl="0"/>
            <a:r>
              <a:rPr lang="en-US" sz="1800" dirty="0" smtClean="0"/>
              <a:t>Title of Event</a:t>
            </a:r>
          </a:p>
          <a:p>
            <a:pPr lvl="0"/>
            <a:r>
              <a:rPr lang="en-US" sz="1800" dirty="0" smtClean="0"/>
              <a:t>Date of Event</a:t>
            </a:r>
            <a:endParaRPr lang="en-US" dirty="0"/>
          </a:p>
        </p:txBody>
      </p:sp>
      <p:sp>
        <p:nvSpPr>
          <p:cNvPr id="11" name="Title 1"/>
          <p:cNvSpPr>
            <a:spLocks noGrp="1"/>
          </p:cNvSpPr>
          <p:nvPr>
            <p:ph type="title" hasCustomPrompt="1"/>
          </p:nvPr>
        </p:nvSpPr>
        <p:spPr>
          <a:xfrm>
            <a:off x="457200" y="1981200"/>
            <a:ext cx="8229600" cy="1676400"/>
          </a:xfrm>
          <a:prstGeom prst="rect">
            <a:avLst/>
          </a:prstGeom>
        </p:spPr>
        <p:txBody>
          <a:bodyPr/>
          <a:lstStyle>
            <a:lvl1pPr>
              <a:lnSpc>
                <a:spcPts val="3000"/>
              </a:lnSpc>
              <a:defRPr sz="2800" b="1" baseline="0">
                <a:solidFill>
                  <a:schemeClr val="tx1"/>
                </a:solidFill>
                <a:effectLst/>
              </a:defRPr>
            </a:lvl1pPr>
          </a:lstStyle>
          <a:p>
            <a:r>
              <a:rPr lang="en-US" dirty="0" smtClean="0"/>
              <a:t>Title of Presentation – Myriad Pro</a:t>
            </a:r>
            <a:br>
              <a:rPr lang="en-US" dirty="0" smtClean="0"/>
            </a:br>
            <a:r>
              <a:rPr lang="en-US" dirty="0" smtClean="0"/>
              <a:t> Bold, Shadow 28pt</a:t>
            </a:r>
            <a:endParaRPr lang="en-US" dirty="0"/>
          </a:p>
        </p:txBody>
      </p:sp>
    </p:spTree>
    <p:extLst>
      <p:ext uri="{BB962C8B-B14F-4D97-AF65-F5344CB8AC3E}">
        <p14:creationId xmlns:p14="http://schemas.microsoft.com/office/powerpoint/2010/main" val="4125003850"/>
      </p:ext>
    </p:extLst>
  </p:cSld>
  <p:clrMapOvr>
    <a:masterClrMapping/>
  </p:clrMapOvr>
  <p:transition>
    <p:fade/>
  </p:transition>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p:cSld name="Basic Content Badg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nchor="b" anchorCtr="0"/>
          <a:lstStyle>
            <a:lvl1pPr>
              <a:lnSpc>
                <a:spcPts val="3000"/>
              </a:lnSpc>
              <a:defRPr sz="2800" b="1" baseline="0">
                <a:solidFill>
                  <a:schemeClr val="tx1"/>
                </a:solidFill>
                <a:effectLst/>
              </a:defRPr>
            </a:lvl1pPr>
          </a:lstStyle>
          <a:p>
            <a:r>
              <a:rPr lang="en-US" dirty="0" smtClean="0"/>
              <a:t>Headline – Myriad Pro, Bold, Shadow, 28pt</a:t>
            </a:r>
            <a:endParaRPr lang="en-US" dirty="0"/>
          </a:p>
        </p:txBody>
      </p:sp>
      <p:sp>
        <p:nvSpPr>
          <p:cNvPr id="3" name="Content Placeholder 2"/>
          <p:cNvSpPr>
            <a:spLocks noGrp="1"/>
          </p:cNvSpPr>
          <p:nvPr>
            <p:ph idx="1" hasCustomPrompt="1"/>
          </p:nvPr>
        </p:nvSpPr>
        <p:spPr>
          <a:xfrm>
            <a:off x="457200" y="1600201"/>
            <a:ext cx="8229600" cy="4191000"/>
          </a:xfrm>
          <a:prstGeom prst="rect">
            <a:avLst/>
          </a:prstGeom>
        </p:spPr>
        <p:txBody>
          <a:bodyPr/>
          <a:lstStyle>
            <a:lvl1pPr>
              <a:buClr>
                <a:schemeClr val="tx1"/>
              </a:buClr>
              <a:buSzPct val="70000"/>
              <a:buFont typeface="Wingdings" pitchFamily="2" charset="2"/>
              <a:buChar char="q"/>
              <a:defRPr sz="2400" b="1" baseline="0">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baseline="0">
                <a:solidFill>
                  <a:schemeClr val="bg2"/>
                </a:solidFill>
              </a:defRPr>
            </a:lvl4pPr>
            <a:lvl5pPr>
              <a:buClr>
                <a:schemeClr val="tx1"/>
              </a:buClr>
              <a:buSzPct val="70000"/>
              <a:buFont typeface="Arial" pitchFamily="34" charset="0"/>
              <a:buChar char="•"/>
              <a:defRPr sz="1800">
                <a:solidFill>
                  <a:schemeClr val="bg2"/>
                </a:solidFill>
              </a:defRPr>
            </a:lvl5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7" name="Text Placeholder 8"/>
          <p:cNvSpPr>
            <a:spLocks noGrp="1"/>
          </p:cNvSpPr>
          <p:nvPr>
            <p:ph type="body" sz="quarter" idx="10" hasCustomPrompt="1"/>
          </p:nvPr>
        </p:nvSpPr>
        <p:spPr>
          <a:xfrm>
            <a:off x="457200" y="5791200"/>
            <a:ext cx="6705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extLst>
      <p:ext uri="{BB962C8B-B14F-4D97-AF65-F5344CB8AC3E}">
        <p14:creationId xmlns:p14="http://schemas.microsoft.com/office/powerpoint/2010/main" val="1033177231"/>
      </p:ext>
    </p:extLst>
  </p:cSld>
  <p:clrMapOvr>
    <a:masterClrMapping/>
  </p:clrMapOvr>
  <p:transition>
    <p:fade/>
  </p:transitio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4406900"/>
            <a:ext cx="7772400" cy="1362075"/>
          </a:xfrm>
          <a:prstGeom prst="rect">
            <a:avLst/>
          </a:prstGeom>
        </p:spPr>
        <p:txBody>
          <a:bodyPr anchor="t"/>
          <a:lstStyle>
            <a:lvl1pPr algn="l">
              <a:lnSpc>
                <a:spcPts val="3800"/>
              </a:lnSpc>
              <a:defRPr sz="3600" b="1" cap="all" baseline="0">
                <a:solidFill>
                  <a:schemeClr val="tx1"/>
                </a:solidFill>
                <a:effectLst/>
              </a:defRPr>
            </a:lvl1pPr>
          </a:lstStyle>
          <a:p>
            <a:r>
              <a:rPr lang="en-US" dirty="0" smtClean="0"/>
              <a:t>Section Header</a:t>
            </a:r>
            <a:br>
              <a:rPr lang="en-US" dirty="0" smtClean="0"/>
            </a:br>
            <a:r>
              <a:rPr lang="en-US" dirty="0" smtClean="0"/>
              <a:t>Myriad Pro, bold, shadow, 36pt </a:t>
            </a:r>
            <a:endParaRPr lang="en-US" dirty="0"/>
          </a:p>
        </p:txBody>
      </p:sp>
      <p:sp>
        <p:nvSpPr>
          <p:cNvPr id="3" name="Text Placeholder 2"/>
          <p:cNvSpPr>
            <a:spLocks noGrp="1"/>
          </p:cNvSpPr>
          <p:nvPr>
            <p:ph type="body" idx="1" hasCustomPrompt="1"/>
          </p:nvPr>
        </p:nvSpPr>
        <p:spPr>
          <a:xfrm>
            <a:off x="722313" y="2906713"/>
            <a:ext cx="7772400" cy="1500187"/>
          </a:xfrm>
          <a:prstGeom prst="rect">
            <a:avLst/>
          </a:prstGeom>
        </p:spPr>
        <p:txBody>
          <a:bodyPr anchor="b"/>
          <a:lstStyle>
            <a:lvl1pPr marL="0" indent="0">
              <a:lnSpc>
                <a:spcPts val="2200"/>
              </a:lnSpc>
              <a:buNone/>
              <a:defRPr sz="2000" baseline="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Subhead – Myriad Pro, 20pt</a:t>
            </a:r>
          </a:p>
        </p:txBody>
      </p:sp>
    </p:spTree>
    <p:extLst>
      <p:ext uri="{BB962C8B-B14F-4D97-AF65-F5344CB8AC3E}">
        <p14:creationId xmlns:p14="http://schemas.microsoft.com/office/powerpoint/2010/main" val="897504420"/>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3050"/>
            <a:ext cx="3008313" cy="1162050"/>
          </a:xfrm>
          <a:prstGeom prst="rect">
            <a:avLst/>
          </a:prstGeom>
        </p:spPr>
        <p:txBody>
          <a:bodyPr anchor="b"/>
          <a:lstStyle>
            <a:lvl1pPr algn="l">
              <a:defRPr sz="2000" b="1" baseline="0">
                <a:solidFill>
                  <a:schemeClr val="tx1"/>
                </a:solidFill>
                <a:effectLst/>
              </a:defRPr>
            </a:lvl1pPr>
          </a:lstStyle>
          <a:p>
            <a:r>
              <a:rPr lang="en-US" dirty="0" smtClean="0"/>
              <a:t>Header – Myriad Pro, bold, shadow, 20pt</a:t>
            </a:r>
            <a:endParaRPr lang="en-US" dirty="0"/>
          </a:p>
        </p:txBody>
      </p:sp>
      <p:sp>
        <p:nvSpPr>
          <p:cNvPr id="3" name="Content Placeholder 2"/>
          <p:cNvSpPr>
            <a:spLocks noGrp="1"/>
          </p:cNvSpPr>
          <p:nvPr>
            <p:ph idx="1" hasCustomPrompt="1"/>
          </p:nvPr>
        </p:nvSpPr>
        <p:spPr>
          <a:xfrm>
            <a:off x="3575050" y="273051"/>
            <a:ext cx="5111750" cy="5518150"/>
          </a:xfrm>
          <a:prstGeom prst="rect">
            <a:avLst/>
          </a:prstGeom>
        </p:spPr>
        <p:txBody>
          <a:bodyPr anchor="ctr" anchorCtr="0"/>
          <a:lstStyle>
            <a:lvl1pPr>
              <a:buClr>
                <a:schemeClr val="tx1"/>
              </a:buClr>
              <a:buSzPct val="70000"/>
              <a:buFont typeface="Wingdings" pitchFamily="2" charset="2"/>
              <a:buChar char="q"/>
              <a:defRPr sz="2400" b="1">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a:solidFill>
                  <a:schemeClr val="bg2"/>
                </a:solidFill>
              </a:defRPr>
            </a:lvl4pPr>
            <a:lvl5pPr>
              <a:buClr>
                <a:schemeClr val="tx1"/>
              </a:buClr>
              <a:buSzPct val="70000"/>
              <a:buFont typeface="Arial" pitchFamily="34" charset="0"/>
              <a:buChar char="•"/>
              <a:defRPr sz="1800">
                <a:solidFill>
                  <a:schemeClr val="bg2"/>
                </a:solidFill>
              </a:defRPr>
            </a:lvl5pPr>
            <a:lvl6pPr>
              <a:defRPr sz="2000"/>
            </a:lvl6pPr>
            <a:lvl7pPr>
              <a:defRPr sz="2000"/>
            </a:lvl7pPr>
            <a:lvl8pPr>
              <a:defRPr sz="2000"/>
            </a:lvl8pPr>
            <a:lvl9pPr>
              <a:defRPr sz="2000"/>
            </a:lvl9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4" name="Text Placeholder 3"/>
          <p:cNvSpPr>
            <a:spLocks noGrp="1"/>
          </p:cNvSpPr>
          <p:nvPr>
            <p:ph type="body" sz="half" idx="2" hasCustomPrompt="1"/>
          </p:nvPr>
        </p:nvSpPr>
        <p:spPr>
          <a:xfrm>
            <a:off x="457200" y="1435101"/>
            <a:ext cx="3008313" cy="4356099"/>
          </a:xfrm>
          <a:prstGeom prst="rect">
            <a:avLst/>
          </a:prstGeom>
        </p:spPr>
        <p:txBody>
          <a:bodyPr/>
          <a:lstStyle>
            <a:lvl1pPr marL="0" indent="0">
              <a:buNone/>
              <a:defRPr sz="1400" baseline="0">
                <a:solidFill>
                  <a:schemeClr val="bg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Paragraph of type</a:t>
            </a:r>
          </a:p>
          <a:p>
            <a:pPr lvl="0"/>
            <a:r>
              <a:rPr lang="en-US" dirty="0" smtClean="0"/>
              <a:t>Myriad Pro, 14pt</a:t>
            </a:r>
          </a:p>
        </p:txBody>
      </p:sp>
      <p:sp>
        <p:nvSpPr>
          <p:cNvPr id="7"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extLst>
      <p:ext uri="{BB962C8B-B14F-4D97-AF65-F5344CB8AC3E}">
        <p14:creationId xmlns:p14="http://schemas.microsoft.com/office/powerpoint/2010/main" val="2251576750"/>
      </p:ext>
    </p:extLst>
  </p:cSld>
  <p:clrMapOvr>
    <a:masterClrMapping/>
  </p:clrMapOvr>
  <p:transition>
    <p:fade/>
  </p:transition>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3050"/>
            <a:ext cx="3008313" cy="1162050"/>
          </a:xfrm>
          <a:prstGeom prst="rect">
            <a:avLst/>
          </a:prstGeom>
        </p:spPr>
        <p:txBody>
          <a:bodyPr anchor="b"/>
          <a:lstStyle>
            <a:lvl1pPr algn="l">
              <a:defRPr sz="2000" b="1" baseline="0">
                <a:solidFill>
                  <a:schemeClr val="tx1"/>
                </a:solidFill>
                <a:effectLst/>
              </a:defRPr>
            </a:lvl1pPr>
          </a:lstStyle>
          <a:p>
            <a:r>
              <a:rPr lang="en-US" dirty="0" smtClean="0"/>
              <a:t>Header – Myriad Pro, bold, shadow, 20pt</a:t>
            </a:r>
            <a:endParaRPr lang="en-US" dirty="0"/>
          </a:p>
        </p:txBody>
      </p:sp>
      <p:sp>
        <p:nvSpPr>
          <p:cNvPr id="3" name="Content Placeholder 2"/>
          <p:cNvSpPr>
            <a:spLocks noGrp="1"/>
          </p:cNvSpPr>
          <p:nvPr>
            <p:ph idx="1" hasCustomPrompt="1"/>
          </p:nvPr>
        </p:nvSpPr>
        <p:spPr>
          <a:xfrm>
            <a:off x="3575050" y="273051"/>
            <a:ext cx="5111750" cy="5518150"/>
          </a:xfrm>
          <a:prstGeom prst="rect">
            <a:avLst/>
          </a:prstGeom>
        </p:spPr>
        <p:txBody>
          <a:bodyPr anchor="ctr" anchorCtr="0"/>
          <a:lstStyle>
            <a:lvl1pPr>
              <a:buClr>
                <a:schemeClr val="tx1"/>
              </a:buClr>
              <a:buSzPct val="70000"/>
              <a:buFont typeface="Wingdings" pitchFamily="2" charset="2"/>
              <a:buChar char="q"/>
              <a:defRPr sz="2400" b="1">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a:solidFill>
                  <a:schemeClr val="bg2"/>
                </a:solidFill>
              </a:defRPr>
            </a:lvl4pPr>
            <a:lvl5pPr>
              <a:buClr>
                <a:schemeClr val="tx1"/>
              </a:buClr>
              <a:buSzPct val="70000"/>
              <a:buFont typeface="Arial" pitchFamily="34" charset="0"/>
              <a:buChar char="•"/>
              <a:defRPr sz="1800">
                <a:solidFill>
                  <a:schemeClr val="bg2"/>
                </a:solidFill>
              </a:defRPr>
            </a:lvl5pPr>
            <a:lvl6pPr>
              <a:defRPr sz="2000"/>
            </a:lvl6pPr>
            <a:lvl7pPr>
              <a:defRPr sz="2000"/>
            </a:lvl7pPr>
            <a:lvl8pPr>
              <a:defRPr sz="2000"/>
            </a:lvl8pPr>
            <a:lvl9pPr>
              <a:defRPr sz="2000"/>
            </a:lvl9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4" name="Text Placeholder 3"/>
          <p:cNvSpPr>
            <a:spLocks noGrp="1"/>
          </p:cNvSpPr>
          <p:nvPr>
            <p:ph type="body" sz="half" idx="2" hasCustomPrompt="1"/>
          </p:nvPr>
        </p:nvSpPr>
        <p:spPr>
          <a:xfrm>
            <a:off x="457200" y="1435101"/>
            <a:ext cx="3008313" cy="4356099"/>
          </a:xfrm>
          <a:prstGeom prst="rect">
            <a:avLst/>
          </a:prstGeom>
        </p:spPr>
        <p:txBody>
          <a:bodyPr/>
          <a:lstStyle>
            <a:lvl1pPr marL="0" indent="0">
              <a:buNone/>
              <a:defRPr sz="1400" baseline="0">
                <a:solidFill>
                  <a:schemeClr val="bg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Paragraph of type</a:t>
            </a:r>
          </a:p>
          <a:p>
            <a:pPr lvl="0"/>
            <a:r>
              <a:rPr lang="en-US" dirty="0" smtClean="0"/>
              <a:t>Myriad Pro, 14pt</a:t>
            </a:r>
          </a:p>
        </p:txBody>
      </p:sp>
      <p:sp>
        <p:nvSpPr>
          <p:cNvPr id="7"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extLst>
      <p:ext uri="{BB962C8B-B14F-4D97-AF65-F5344CB8AC3E}">
        <p14:creationId xmlns:p14="http://schemas.microsoft.com/office/powerpoint/2010/main" val="2555965582"/>
      </p:ext>
    </p:extLst>
  </p:cSld>
  <p:clrMapOvr>
    <a:masterClrMapping/>
  </p:clrMapOvr>
  <p:transition>
    <p:fade/>
  </p:transition>
</p:sldLayout>
</file>

<file path=ppt/slideLayouts/slideLayout7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792288" y="4800600"/>
            <a:ext cx="5486400" cy="566738"/>
          </a:xfrm>
          <a:prstGeom prst="rect">
            <a:avLst/>
          </a:prstGeom>
        </p:spPr>
        <p:txBody>
          <a:bodyPr anchor="b"/>
          <a:lstStyle>
            <a:lvl1pPr algn="l">
              <a:defRPr sz="2000" b="1" baseline="0">
                <a:solidFill>
                  <a:schemeClr val="tx1"/>
                </a:solidFill>
                <a:effectLst/>
              </a:defRPr>
            </a:lvl1pPr>
          </a:lstStyle>
          <a:p>
            <a:r>
              <a:rPr lang="en-US" dirty="0" smtClean="0"/>
              <a:t>Photo Title – Myriad Pro, Bold, Shadow, 20pt</a:t>
            </a:r>
            <a:endParaRPr lang="en-US" dirty="0"/>
          </a:p>
        </p:txBody>
      </p:sp>
      <p:sp>
        <p:nvSpPr>
          <p:cNvPr id="3" name="Picture Placeholder 2"/>
          <p:cNvSpPr>
            <a:spLocks noGrp="1"/>
          </p:cNvSpPr>
          <p:nvPr>
            <p:ph type="pic" idx="1"/>
          </p:nvPr>
        </p:nvSpPr>
        <p:spPr>
          <a:xfrm>
            <a:off x="1792288" y="612775"/>
            <a:ext cx="5486400" cy="4114800"/>
          </a:xfrm>
          <a:prstGeom prst="rect">
            <a:avLst/>
          </a:prstGeom>
          <a:ln w="25400">
            <a:solidFill>
              <a:schemeClr val="bg2"/>
            </a:solidFill>
          </a:ln>
          <a:effectLst>
            <a:outerShdw blurRad="44450" dist="27940" dir="5400000" algn="ctr">
              <a:srgbClr val="000000">
                <a:alpha val="32000"/>
              </a:srgbClr>
            </a:outerShdw>
          </a:effectLst>
        </p:spPr>
        <p:txBody>
          <a:bodyPr/>
          <a:lstStyle>
            <a:lvl1pPr marL="0" indent="0">
              <a:buNone/>
              <a:defRPr sz="3200">
                <a:solidFill>
                  <a:schemeClr val="tx1"/>
                </a:solidFill>
                <a:effectLst/>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hasCustomPrompt="1"/>
          </p:nvPr>
        </p:nvSpPr>
        <p:spPr>
          <a:xfrm>
            <a:off x="1792288" y="5367338"/>
            <a:ext cx="5486400" cy="804862"/>
          </a:xfrm>
          <a:prstGeom prst="rect">
            <a:avLst/>
          </a:prstGeom>
        </p:spPr>
        <p:txBody>
          <a:bodyPr/>
          <a:lstStyle>
            <a:lvl1pPr marL="0" indent="0">
              <a:buNone/>
              <a:defRPr sz="1400" baseline="0">
                <a:solidFill>
                  <a:schemeClr val="bg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Caption or credits for photo – Myriad Pro, 14pt</a:t>
            </a:r>
          </a:p>
        </p:txBody>
      </p:sp>
    </p:spTree>
    <p:extLst>
      <p:ext uri="{BB962C8B-B14F-4D97-AF65-F5344CB8AC3E}">
        <p14:creationId xmlns:p14="http://schemas.microsoft.com/office/powerpoint/2010/main" val="765574742"/>
      </p:ext>
    </p:extLst>
  </p:cSld>
  <p:clrMapOvr>
    <a:masterClrMapping/>
  </p:clrMapOvr>
  <p:transition>
    <p:fade/>
  </p:transition>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p:cSld name="Closing">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1371600" y="1981200"/>
            <a:ext cx="6400800" cy="2057400"/>
          </a:xfrm>
          <a:prstGeom prst="rect">
            <a:avLst/>
          </a:prstGeom>
        </p:spPr>
        <p:txBody>
          <a:bodyPr/>
          <a:lstStyle>
            <a:lvl1pPr marL="0" indent="0" algn="ctr">
              <a:buNone/>
              <a:defRPr sz="2800" b="1" baseline="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Closing– Myriad Pro, Bold, 28pt</a:t>
            </a:r>
          </a:p>
        </p:txBody>
      </p:sp>
      <p:sp>
        <p:nvSpPr>
          <p:cNvPr id="9" name="Rectangle 8"/>
          <p:cNvSpPr/>
          <p:nvPr/>
        </p:nvSpPr>
        <p:spPr>
          <a:xfrm>
            <a:off x="1371600" y="4343400"/>
            <a:ext cx="6400800" cy="292388"/>
          </a:xfrm>
          <a:prstGeom prst="rect">
            <a:avLst/>
          </a:prstGeom>
        </p:spPr>
        <p:txBody>
          <a:bodyPr wrap="square">
            <a:spAutoFit/>
          </a:bodyPr>
          <a:lstStyle/>
          <a:p>
            <a:r>
              <a:rPr lang="en-US" sz="1300" b="1" dirty="0" smtClean="0">
                <a:solidFill>
                  <a:srgbClr val="FFFFFF"/>
                </a:solidFill>
              </a:rPr>
              <a:t>For more information please contact Centers for Disease Control and Prevention</a:t>
            </a:r>
          </a:p>
        </p:txBody>
      </p:sp>
      <p:sp>
        <p:nvSpPr>
          <p:cNvPr id="11" name="Rectangle 10"/>
          <p:cNvSpPr/>
          <p:nvPr/>
        </p:nvSpPr>
        <p:spPr>
          <a:xfrm>
            <a:off x="1371600" y="4706034"/>
            <a:ext cx="5943600" cy="646331"/>
          </a:xfrm>
          <a:prstGeom prst="rect">
            <a:avLst/>
          </a:prstGeom>
        </p:spPr>
        <p:txBody>
          <a:bodyPr wrap="square">
            <a:spAutoFit/>
          </a:bodyPr>
          <a:lstStyle/>
          <a:p>
            <a:r>
              <a:rPr lang="en-US" sz="1200" dirty="0" smtClean="0">
                <a:solidFill>
                  <a:srgbClr val="FFFFFF"/>
                </a:solidFill>
              </a:rPr>
              <a:t>1600 Clifton Road NE, Atlanta, GA 30333</a:t>
            </a:r>
          </a:p>
          <a:p>
            <a:r>
              <a:rPr lang="en-US" sz="1200" dirty="0" smtClean="0">
                <a:solidFill>
                  <a:srgbClr val="FFFFFF"/>
                </a:solidFill>
              </a:rPr>
              <a:t>Telephone, 1-800-CDC-INFO (232-4636)/TTY: 1-888-232-6348</a:t>
            </a:r>
          </a:p>
          <a:p>
            <a:r>
              <a:rPr lang="en-US" sz="1200" dirty="0" smtClean="0">
                <a:solidFill>
                  <a:srgbClr val="FFFFFF"/>
                </a:solidFill>
              </a:rPr>
              <a:t>E-mail: cdcinfo@cdc.gov 	Web: www.cdc.gov</a:t>
            </a:r>
          </a:p>
        </p:txBody>
      </p:sp>
      <p:sp>
        <p:nvSpPr>
          <p:cNvPr id="10" name="Text Placeholder 5"/>
          <p:cNvSpPr>
            <a:spLocks noGrp="1"/>
          </p:cNvSpPr>
          <p:nvPr>
            <p:ph type="body" sz="quarter" idx="11" hasCustomPrompt="1"/>
          </p:nvPr>
        </p:nvSpPr>
        <p:spPr>
          <a:xfrm>
            <a:off x="2286000" y="6272784"/>
            <a:ext cx="5105400" cy="182880"/>
          </a:xfrm>
          <a:prstGeom prst="rect">
            <a:avLst/>
          </a:prstGeom>
        </p:spPr>
        <p:txBody>
          <a:bodyPr/>
          <a:lstStyle>
            <a:lvl1pPr>
              <a:buNone/>
              <a:defRPr sz="1000" baseline="0">
                <a:solidFill>
                  <a:schemeClr val="accent1">
                    <a:lumMod val="50000"/>
                  </a:schemeClr>
                </a:solidFill>
              </a:defRPr>
            </a:lvl1pPr>
          </a:lstStyle>
          <a:p>
            <a:r>
              <a:rPr lang="en-US" dirty="0" smtClean="0"/>
              <a:t>Place Descriptor Here</a:t>
            </a:r>
            <a:endParaRPr lang="en-US" dirty="0"/>
          </a:p>
        </p:txBody>
      </p:sp>
      <p:sp>
        <p:nvSpPr>
          <p:cNvPr id="12" name="Text Placeholder 6"/>
          <p:cNvSpPr>
            <a:spLocks noGrp="1"/>
          </p:cNvSpPr>
          <p:nvPr>
            <p:ph type="body" sz="quarter" idx="12" hasCustomPrompt="1"/>
          </p:nvPr>
        </p:nvSpPr>
        <p:spPr>
          <a:xfrm>
            <a:off x="2286000" y="6464808"/>
            <a:ext cx="5105400" cy="228600"/>
          </a:xfrm>
          <a:prstGeom prst="rect">
            <a:avLst/>
          </a:prstGeom>
        </p:spPr>
        <p:txBody>
          <a:bodyPr/>
          <a:lstStyle>
            <a:lvl1pPr>
              <a:buNone/>
              <a:defRPr sz="1000" baseline="0">
                <a:solidFill>
                  <a:schemeClr val="accent1">
                    <a:lumMod val="50000"/>
                  </a:schemeClr>
                </a:solidFill>
              </a:defRPr>
            </a:lvl1pPr>
          </a:lstStyle>
          <a:p>
            <a:r>
              <a:rPr lang="en-US" dirty="0" smtClean="0"/>
              <a:t>Place Descriptor Here</a:t>
            </a:r>
            <a:endParaRPr lang="en-US" dirty="0"/>
          </a:p>
        </p:txBody>
      </p:sp>
      <p:sp>
        <p:nvSpPr>
          <p:cNvPr id="7" name="Rectangle 6"/>
          <p:cNvSpPr/>
          <p:nvPr/>
        </p:nvSpPr>
        <p:spPr>
          <a:xfrm>
            <a:off x="1371600" y="5421868"/>
            <a:ext cx="5943600" cy="369332"/>
          </a:xfrm>
          <a:prstGeom prst="rect">
            <a:avLst/>
          </a:prstGeom>
        </p:spPr>
        <p:txBody>
          <a:bodyPr wrap="square">
            <a:spAutoFit/>
          </a:bodyPr>
          <a:lstStyle/>
          <a:p>
            <a:r>
              <a:rPr lang="en-US" sz="900" dirty="0" smtClean="0">
                <a:solidFill>
                  <a:srgbClr val="FFFFFF"/>
                </a:solidFill>
              </a:rPr>
              <a:t>The findings and conclusions in this report are those of the authors and do not necessarily represent the official position of the Centers for Disease Control and Prevention.</a:t>
            </a:r>
          </a:p>
        </p:txBody>
      </p:sp>
      <p:sp>
        <p:nvSpPr>
          <p:cNvPr id="8" name="Rectangle 7"/>
          <p:cNvSpPr/>
          <p:nvPr/>
        </p:nvSpPr>
        <p:spPr>
          <a:xfrm>
            <a:off x="1371600" y="4343400"/>
            <a:ext cx="6400800" cy="292388"/>
          </a:xfrm>
          <a:prstGeom prst="rect">
            <a:avLst/>
          </a:prstGeom>
        </p:spPr>
        <p:txBody>
          <a:bodyPr wrap="square">
            <a:spAutoFit/>
          </a:bodyPr>
          <a:lstStyle/>
          <a:p>
            <a:r>
              <a:rPr lang="en-US" sz="1300" b="1" dirty="0" smtClean="0">
                <a:solidFill>
                  <a:srgbClr val="FFFFFF"/>
                </a:solidFill>
              </a:rPr>
              <a:t>For more information please contact Centers for Disease Control and Prevention</a:t>
            </a:r>
          </a:p>
        </p:txBody>
      </p:sp>
      <p:sp>
        <p:nvSpPr>
          <p:cNvPr id="13" name="Rectangle 12"/>
          <p:cNvSpPr/>
          <p:nvPr/>
        </p:nvSpPr>
        <p:spPr>
          <a:xfrm>
            <a:off x="1371600" y="4706034"/>
            <a:ext cx="5943600" cy="646331"/>
          </a:xfrm>
          <a:prstGeom prst="rect">
            <a:avLst/>
          </a:prstGeom>
        </p:spPr>
        <p:txBody>
          <a:bodyPr wrap="square">
            <a:spAutoFit/>
          </a:bodyPr>
          <a:lstStyle/>
          <a:p>
            <a:r>
              <a:rPr lang="en-US" sz="1200" dirty="0" smtClean="0">
                <a:solidFill>
                  <a:srgbClr val="FFFFFF"/>
                </a:solidFill>
              </a:rPr>
              <a:t>1600 Clifton Road NE, Atlanta, GA 30333</a:t>
            </a:r>
          </a:p>
          <a:p>
            <a:r>
              <a:rPr lang="en-US" sz="1200" dirty="0" smtClean="0">
                <a:solidFill>
                  <a:srgbClr val="FFFFFF"/>
                </a:solidFill>
              </a:rPr>
              <a:t>Telephone, 1-800-CDC-INFO (232-4636)/TTY: 1-888-232-6348</a:t>
            </a:r>
          </a:p>
          <a:p>
            <a:r>
              <a:rPr lang="en-US" sz="1200" dirty="0" smtClean="0">
                <a:solidFill>
                  <a:srgbClr val="FFFFFF"/>
                </a:solidFill>
              </a:rPr>
              <a:t>E-mail: cdcinfo@cdc.gov 	Web: www.cdc.gov</a:t>
            </a:r>
          </a:p>
        </p:txBody>
      </p:sp>
      <p:sp>
        <p:nvSpPr>
          <p:cNvPr id="14" name="Rectangle 13"/>
          <p:cNvSpPr/>
          <p:nvPr/>
        </p:nvSpPr>
        <p:spPr>
          <a:xfrm>
            <a:off x="1371600" y="5421868"/>
            <a:ext cx="5943600" cy="369332"/>
          </a:xfrm>
          <a:prstGeom prst="rect">
            <a:avLst/>
          </a:prstGeom>
        </p:spPr>
        <p:txBody>
          <a:bodyPr wrap="square">
            <a:spAutoFit/>
          </a:bodyPr>
          <a:lstStyle/>
          <a:p>
            <a:r>
              <a:rPr lang="en-US" sz="900" dirty="0" smtClean="0">
                <a:solidFill>
                  <a:srgbClr val="FFFFFF"/>
                </a:solidFill>
              </a:rPr>
              <a:t>The findings and conclusions in this report are those of the authors and do not necessarily represent the official position of the Centers for Disease Control and Prevention.</a:t>
            </a:r>
          </a:p>
        </p:txBody>
      </p:sp>
    </p:spTree>
    <p:extLst>
      <p:ext uri="{BB962C8B-B14F-4D97-AF65-F5344CB8AC3E}">
        <p14:creationId xmlns:p14="http://schemas.microsoft.com/office/powerpoint/2010/main" val="1047462793"/>
      </p:ext>
    </p:extLst>
  </p:cSld>
  <p:clrMapOvr>
    <a:masterClrMapping/>
  </p:clrMapOvr>
  <p:transition>
    <p:fade/>
  </p:transition>
</p:sldLayout>
</file>

<file path=ppt/slideLayouts/slideLayout7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3"/>
          <p:cNvSpPr>
            <a:spLocks noGrp="1"/>
          </p:cNvSpPr>
          <p:nvPr>
            <p:ph type="dt" sz="half" idx="10"/>
          </p:nvPr>
        </p:nvSpPr>
        <p:spPr>
          <a:xfrm>
            <a:off x="457200" y="6356350"/>
            <a:ext cx="2133600" cy="365125"/>
          </a:xfrm>
          <a:prstGeom prst="rect">
            <a:avLst/>
          </a:prstGeom>
        </p:spPr>
        <p:txBody>
          <a:bodyPr/>
          <a:lstStyle>
            <a:lvl1pPr>
              <a:defRPr/>
            </a:lvl1pPr>
          </a:lstStyle>
          <a:p>
            <a:endParaRPr lang="en-US">
              <a:solidFill>
                <a:srgbClr val="FFC000"/>
              </a:solidFill>
            </a:endParaRPr>
          </a:p>
        </p:txBody>
      </p:sp>
      <p:sp>
        <p:nvSpPr>
          <p:cNvPr id="4"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endParaRPr lang="en-US">
              <a:solidFill>
                <a:srgbClr val="FFC000"/>
              </a:solidFill>
            </a:endParaRPr>
          </a:p>
        </p:txBody>
      </p:sp>
      <p:sp>
        <p:nvSpPr>
          <p:cNvPr id="5"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fld id="{5955B507-2B74-40ED-B88C-937619378291}" type="slidenum">
              <a:rPr lang="en-US" smtClean="0">
                <a:solidFill>
                  <a:srgbClr val="FFC000"/>
                </a:solidFill>
              </a:rPr>
              <a:pPr/>
              <a:t>‹#›</a:t>
            </a:fld>
            <a:endParaRPr lang="en-US">
              <a:solidFill>
                <a:srgbClr val="FFC000"/>
              </a:solidFill>
            </a:endParaRPr>
          </a:p>
        </p:txBody>
      </p:sp>
    </p:spTree>
    <p:extLst>
      <p:ext uri="{BB962C8B-B14F-4D97-AF65-F5344CB8AC3E}">
        <p14:creationId xmlns:p14="http://schemas.microsoft.com/office/powerpoint/2010/main" val="3380332263"/>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685800" y="1981200"/>
            <a:ext cx="7772400" cy="41148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xfrm>
            <a:off x="685800" y="6248400"/>
            <a:ext cx="1905000" cy="457200"/>
          </a:xfrm>
          <a:prstGeom prst="rect">
            <a:avLst/>
          </a:prstGeom>
          <a:ln/>
        </p:spPr>
        <p:txBody>
          <a:bodyPr/>
          <a:lstStyle>
            <a:lvl1pPr>
              <a:defRPr/>
            </a:lvl1pPr>
          </a:lstStyle>
          <a:p>
            <a:endParaRPr lang="en-US">
              <a:solidFill>
                <a:srgbClr val="FFC000"/>
              </a:solidFill>
            </a:endParaRPr>
          </a:p>
        </p:txBody>
      </p:sp>
      <p:sp>
        <p:nvSpPr>
          <p:cNvPr id="5" name="Rectangle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endParaRPr lang="en-US">
              <a:solidFill>
                <a:srgbClr val="FFC000"/>
              </a:solidFill>
            </a:endParaRPr>
          </a:p>
        </p:txBody>
      </p:sp>
      <p:sp>
        <p:nvSpPr>
          <p:cNvPr id="6" name="Slide Number Placeholder 5"/>
          <p:cNvSpPr>
            <a:spLocks noGrp="1"/>
          </p:cNvSpPr>
          <p:nvPr>
            <p:ph type="sldNum" sz="quarter" idx="4"/>
          </p:nvPr>
        </p:nvSpPr>
        <p:spPr>
          <a:xfrm>
            <a:off x="6985476" y="6475783"/>
            <a:ext cx="2133600" cy="365125"/>
          </a:xfrm>
          <a:prstGeom prst="rect">
            <a:avLst/>
          </a:prstGeom>
        </p:spPr>
        <p:txBody>
          <a:bodyPr vert="horz" lIns="91440" tIns="45720" rIns="91440" bIns="45720" rtlCol="0" anchor="ctr"/>
          <a:lstStyle>
            <a:lvl1pPr algn="r">
              <a:defRPr sz="1400" baseline="0">
                <a:solidFill>
                  <a:schemeClr val="tx1">
                    <a:tint val="75000"/>
                  </a:schemeClr>
                </a:solidFill>
              </a:defRPr>
            </a:lvl1pPr>
          </a:lstStyle>
          <a:p>
            <a:fld id="{5955B507-2B74-40ED-B88C-937619378291}" type="slidenum">
              <a:rPr lang="en-US" smtClean="0">
                <a:solidFill>
                  <a:srgbClr val="FFC000">
                    <a:tint val="75000"/>
                  </a:srgbClr>
                </a:solidFill>
              </a:rPr>
              <a:pPr/>
              <a:t>‹#›</a:t>
            </a:fld>
            <a:endParaRPr lang="en-US">
              <a:solidFill>
                <a:srgbClr val="FFC000">
                  <a:tint val="75000"/>
                </a:srgbClr>
              </a:solidFill>
            </a:endParaRPr>
          </a:p>
        </p:txBody>
      </p:sp>
    </p:spTree>
    <p:extLst>
      <p:ext uri="{BB962C8B-B14F-4D97-AF65-F5344CB8AC3E}">
        <p14:creationId xmlns:p14="http://schemas.microsoft.com/office/powerpoint/2010/main" val="3033069051"/>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endParaRPr lang="en-US">
              <a:solidFill>
                <a:srgbClr val="FFC000"/>
              </a:solidFill>
            </a:endParaRPr>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endParaRPr lang="en-US">
              <a:solidFill>
                <a:srgbClr val="FFC000"/>
              </a:solidFill>
            </a:endParaRPr>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fld id="{5955B507-2B74-40ED-B88C-937619378291}" type="slidenum">
              <a:rPr lang="en-US" smtClean="0">
                <a:solidFill>
                  <a:srgbClr val="FFC000"/>
                </a:solidFill>
              </a:rPr>
              <a:pPr/>
              <a:t>‹#›</a:t>
            </a:fld>
            <a:endParaRPr lang="en-US">
              <a:solidFill>
                <a:srgbClr val="FFC000"/>
              </a:solidFill>
            </a:endParaRPr>
          </a:p>
        </p:txBody>
      </p:sp>
    </p:spTree>
    <p:extLst>
      <p:ext uri="{BB962C8B-B14F-4D97-AF65-F5344CB8AC3E}">
        <p14:creationId xmlns:p14="http://schemas.microsoft.com/office/powerpoint/2010/main" val="725793687"/>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a:prstGeom prst="rect">
            <a:avLst/>
          </a:prstGeom>
        </p:spPr>
        <p:txBody>
          <a:bodyPr/>
          <a:lstStyle/>
          <a:p>
            <a:r>
              <a:rPr lang="en-US" smtClean="0"/>
              <a:t>Click to edit Master title style</a:t>
            </a:r>
            <a:endParaRPr lang="en-US"/>
          </a:p>
        </p:txBody>
      </p:sp>
      <p:sp>
        <p:nvSpPr>
          <p:cNvPr id="3" name="Chart Placeholder 2"/>
          <p:cNvSpPr>
            <a:spLocks noGrp="1"/>
          </p:cNvSpPr>
          <p:nvPr>
            <p:ph type="chart" idx="1"/>
          </p:nvPr>
        </p:nvSpPr>
        <p:spPr>
          <a:xfrm>
            <a:off x="685800" y="1981200"/>
            <a:ext cx="7772400" cy="4114800"/>
          </a:xfrm>
          <a:prstGeom prst="rect">
            <a:avLst/>
          </a:prstGeom>
        </p:spPr>
        <p:txBody>
          <a:bodyPr rtlCol="0">
            <a:normAutofit/>
          </a:bodyPr>
          <a:lstStyle/>
          <a:p>
            <a:pPr lvl="0"/>
            <a:endParaRPr lang="en-US" noProof="0" smtClean="0"/>
          </a:p>
        </p:txBody>
      </p:sp>
    </p:spTree>
    <p:extLst>
      <p:ext uri="{BB962C8B-B14F-4D97-AF65-F5344CB8AC3E}">
        <p14:creationId xmlns:p14="http://schemas.microsoft.com/office/powerpoint/2010/main" val="2869125772"/>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xfrm>
            <a:off x="3124200" y="6245225"/>
            <a:ext cx="2895600" cy="476250"/>
          </a:xfrm>
          <a:prstGeom prst="rect">
            <a:avLst/>
          </a:prstGeom>
          <a:ln/>
        </p:spPr>
        <p:txBody>
          <a:bodyPr/>
          <a:lstStyle>
            <a:lvl1pPr>
              <a:defRPr/>
            </a:lvl1pPr>
          </a:lstStyle>
          <a:p>
            <a:endParaRPr lang="en-US">
              <a:solidFill>
                <a:srgbClr val="FFC000"/>
              </a:solidFill>
            </a:endParaRPr>
          </a:p>
        </p:txBody>
      </p:sp>
      <p:sp>
        <p:nvSpPr>
          <p:cNvPr id="3" name="Slide Number Placeholder 5"/>
          <p:cNvSpPr>
            <a:spLocks noGrp="1"/>
          </p:cNvSpPr>
          <p:nvPr>
            <p:ph type="sldNum" sz="quarter" idx="4"/>
          </p:nvPr>
        </p:nvSpPr>
        <p:spPr>
          <a:xfrm>
            <a:off x="6858000" y="6492875"/>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55B507-2B74-40ED-B88C-937619378291}" type="slidenum">
              <a:rPr lang="en-US" smtClean="0">
                <a:solidFill>
                  <a:srgbClr val="FFC000">
                    <a:tint val="75000"/>
                  </a:srgbClr>
                </a:solidFill>
              </a:rPr>
              <a:pPr/>
              <a:t>‹#›</a:t>
            </a:fld>
            <a:endParaRPr lang="en-US">
              <a:solidFill>
                <a:srgbClr val="FFC000">
                  <a:tint val="75000"/>
                </a:srgbClr>
              </a:solidFill>
            </a:endParaRPr>
          </a:p>
        </p:txBody>
      </p:sp>
    </p:spTree>
    <p:extLst>
      <p:ext uri="{BB962C8B-B14F-4D97-AF65-F5344CB8AC3E}">
        <p14:creationId xmlns:p14="http://schemas.microsoft.com/office/powerpoint/2010/main" val="270276845"/>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objTx">
  <p:cSld name="1_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US">
              <a:solidFill>
                <a:srgbClr val="FFC000"/>
              </a:solidFill>
            </a:endParaRPr>
          </a:p>
        </p:txBody>
      </p:sp>
      <p:sp>
        <p:nvSpPr>
          <p:cNvPr id="6" name="Footer Placeholder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a:solidFill>
                <a:srgbClr val="FFC000"/>
              </a:solidFill>
            </a:endParaRPr>
          </a:p>
        </p:txBody>
      </p:sp>
      <p:sp>
        <p:nvSpPr>
          <p:cNvPr id="7" name="Slide Number Placeholder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pPr>
              <a:defRPr/>
            </a:pPr>
            <a:fld id="{AFC0DF34-F10A-456E-92E9-0C921CD1FE2A}" type="slidenum">
              <a:rPr lang="en-US">
                <a:solidFill>
                  <a:srgbClr val="FFC000"/>
                </a:solidFill>
              </a:rPr>
              <a:pPr>
                <a:defRPr/>
              </a:pPr>
              <a:t>‹#›</a:t>
            </a:fld>
            <a:endParaRPr lang="en-US">
              <a:solidFill>
                <a:srgbClr val="FFC000"/>
              </a:solidFill>
            </a:endParaRPr>
          </a:p>
        </p:txBody>
      </p:sp>
    </p:spTree>
    <p:extLst>
      <p:ext uri="{BB962C8B-B14F-4D97-AF65-F5344CB8AC3E}">
        <p14:creationId xmlns:p14="http://schemas.microsoft.com/office/powerpoint/2010/main" val="2248318456"/>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Subtitle 2"/>
          <p:cNvSpPr>
            <a:spLocks noGrp="1"/>
          </p:cNvSpPr>
          <p:nvPr>
            <p:ph type="subTitle" idx="1" hasCustomPrompt="1"/>
          </p:nvPr>
        </p:nvSpPr>
        <p:spPr>
          <a:xfrm>
            <a:off x="1371600" y="3886200"/>
            <a:ext cx="6400800" cy="457200"/>
          </a:xfrm>
          <a:prstGeom prst="rect">
            <a:avLst/>
          </a:prstGeom>
        </p:spPr>
        <p:txBody>
          <a:bodyPr/>
          <a:lstStyle>
            <a:lvl1pPr marL="0" indent="0" algn="ctr">
              <a:buNone/>
              <a:defRPr sz="2000" b="1" baseline="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Presenters Name – Myriad Pro, Bold, 20pt</a:t>
            </a:r>
          </a:p>
        </p:txBody>
      </p:sp>
      <p:sp>
        <p:nvSpPr>
          <p:cNvPr id="9" name="Text Placeholder 8"/>
          <p:cNvSpPr>
            <a:spLocks noGrp="1"/>
          </p:cNvSpPr>
          <p:nvPr>
            <p:ph type="body" sz="quarter" idx="10" hasCustomPrompt="1"/>
          </p:nvPr>
        </p:nvSpPr>
        <p:spPr>
          <a:xfrm>
            <a:off x="1371600" y="4267200"/>
            <a:ext cx="6400800" cy="1295400"/>
          </a:xfrm>
          <a:prstGeom prst="rect">
            <a:avLst/>
          </a:prstGeom>
        </p:spPr>
        <p:txBody>
          <a:bodyPr/>
          <a:lstStyle>
            <a:lvl1pPr algn="ctr">
              <a:lnSpc>
                <a:spcPts val="2000"/>
              </a:lnSpc>
              <a:buNone/>
              <a:defRPr sz="18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sz="1800" dirty="0" smtClean="0"/>
              <a:t>Title of Presenter –Myriad Pro, 18pt</a:t>
            </a:r>
          </a:p>
          <a:p>
            <a:pPr lvl="0"/>
            <a:endParaRPr lang="en-US" sz="1800" dirty="0" smtClean="0"/>
          </a:p>
          <a:p>
            <a:pPr lvl="0"/>
            <a:r>
              <a:rPr lang="en-US" sz="1800" dirty="0" smtClean="0"/>
              <a:t>Title of Event</a:t>
            </a:r>
          </a:p>
          <a:p>
            <a:pPr lvl="0"/>
            <a:r>
              <a:rPr lang="en-US" sz="1800" dirty="0" smtClean="0"/>
              <a:t>Date of Event</a:t>
            </a:r>
            <a:endParaRPr lang="en-US" dirty="0"/>
          </a:p>
        </p:txBody>
      </p:sp>
      <p:sp>
        <p:nvSpPr>
          <p:cNvPr id="11" name="Title 1"/>
          <p:cNvSpPr>
            <a:spLocks noGrp="1"/>
          </p:cNvSpPr>
          <p:nvPr>
            <p:ph type="title" hasCustomPrompt="1"/>
          </p:nvPr>
        </p:nvSpPr>
        <p:spPr>
          <a:xfrm>
            <a:off x="457200" y="1981200"/>
            <a:ext cx="8229600" cy="1676400"/>
          </a:xfrm>
          <a:prstGeom prst="rect">
            <a:avLst/>
          </a:prstGeom>
        </p:spPr>
        <p:txBody>
          <a:bodyPr/>
          <a:lstStyle>
            <a:lvl1pPr>
              <a:lnSpc>
                <a:spcPts val="3000"/>
              </a:lnSpc>
              <a:defRPr sz="2800" b="1" baseline="0">
                <a:solidFill>
                  <a:schemeClr val="tx1"/>
                </a:solidFill>
                <a:effectLst/>
              </a:defRPr>
            </a:lvl1pPr>
          </a:lstStyle>
          <a:p>
            <a:r>
              <a:rPr lang="en-US" dirty="0" smtClean="0"/>
              <a:t>Title of Presentation – Myriad Pro</a:t>
            </a:r>
            <a:br>
              <a:rPr lang="en-US" dirty="0" smtClean="0"/>
            </a:br>
            <a:r>
              <a:rPr lang="en-US" dirty="0" smtClean="0"/>
              <a:t> Bold, Shadow 28pt</a:t>
            </a:r>
            <a:endParaRPr lang="en-US" dirty="0"/>
          </a:p>
        </p:txBody>
      </p:sp>
      <p:sp>
        <p:nvSpPr>
          <p:cNvPr id="6" name="Text Placeholder 5"/>
          <p:cNvSpPr>
            <a:spLocks noGrp="1"/>
          </p:cNvSpPr>
          <p:nvPr>
            <p:ph type="body" sz="quarter" idx="11" hasCustomPrompt="1"/>
          </p:nvPr>
        </p:nvSpPr>
        <p:spPr>
          <a:xfrm>
            <a:off x="2286000" y="6272784"/>
            <a:ext cx="5105400" cy="182880"/>
          </a:xfrm>
          <a:prstGeom prst="rect">
            <a:avLst/>
          </a:prstGeom>
        </p:spPr>
        <p:txBody>
          <a:bodyPr/>
          <a:lstStyle>
            <a:lvl1pPr>
              <a:buNone/>
              <a:defRPr sz="1000" baseline="0">
                <a:solidFill>
                  <a:schemeClr val="accent1">
                    <a:lumMod val="50000"/>
                  </a:schemeClr>
                </a:solidFill>
              </a:defRPr>
            </a:lvl1pPr>
          </a:lstStyle>
          <a:p>
            <a:r>
              <a:rPr lang="en-US" dirty="0" smtClean="0"/>
              <a:t>Place Descriptor Here</a:t>
            </a:r>
            <a:endParaRPr lang="en-US" dirty="0"/>
          </a:p>
        </p:txBody>
      </p:sp>
      <p:sp>
        <p:nvSpPr>
          <p:cNvPr id="7" name="Text Placeholder 6"/>
          <p:cNvSpPr>
            <a:spLocks noGrp="1"/>
          </p:cNvSpPr>
          <p:nvPr>
            <p:ph type="body" sz="quarter" idx="12" hasCustomPrompt="1"/>
          </p:nvPr>
        </p:nvSpPr>
        <p:spPr>
          <a:xfrm>
            <a:off x="2286000" y="6464808"/>
            <a:ext cx="5105400" cy="228600"/>
          </a:xfrm>
          <a:prstGeom prst="rect">
            <a:avLst/>
          </a:prstGeom>
        </p:spPr>
        <p:txBody>
          <a:bodyPr/>
          <a:lstStyle>
            <a:lvl1pPr>
              <a:buNone/>
              <a:defRPr sz="1000" baseline="0">
                <a:solidFill>
                  <a:schemeClr val="accent1">
                    <a:lumMod val="50000"/>
                  </a:schemeClr>
                </a:solidFill>
              </a:defRPr>
            </a:lvl1pPr>
          </a:lstStyle>
          <a:p>
            <a:r>
              <a:rPr lang="en-US" dirty="0" smtClean="0"/>
              <a:t>Place Descriptor Here</a:t>
            </a:r>
            <a:endParaRPr lang="en-US" dirty="0"/>
          </a:p>
        </p:txBody>
      </p:sp>
      <p:sp>
        <p:nvSpPr>
          <p:cNvPr id="8" name="Text Placeholder 5"/>
          <p:cNvSpPr>
            <a:spLocks noGrp="1"/>
          </p:cNvSpPr>
          <p:nvPr>
            <p:ph type="body" sz="quarter" idx="11" hasCustomPrompt="1"/>
          </p:nvPr>
        </p:nvSpPr>
        <p:spPr>
          <a:xfrm>
            <a:off x="2286000" y="6272784"/>
            <a:ext cx="5105400" cy="182880"/>
          </a:xfrm>
          <a:prstGeom prst="rect">
            <a:avLst/>
          </a:prstGeom>
        </p:spPr>
        <p:txBody>
          <a:bodyPr/>
          <a:lstStyle>
            <a:lvl1pPr>
              <a:buNone/>
              <a:defRPr sz="1000" baseline="0">
                <a:solidFill>
                  <a:schemeClr val="accent1">
                    <a:lumMod val="50000"/>
                  </a:schemeClr>
                </a:solidFill>
              </a:defRPr>
            </a:lvl1pPr>
          </a:lstStyle>
          <a:p>
            <a:r>
              <a:rPr lang="en-US" dirty="0" smtClean="0"/>
              <a:t>Place Descriptor Here</a:t>
            </a:r>
            <a:endParaRPr lang="en-US" dirty="0"/>
          </a:p>
        </p:txBody>
      </p:sp>
      <p:sp>
        <p:nvSpPr>
          <p:cNvPr id="10" name="Text Placeholder 6"/>
          <p:cNvSpPr>
            <a:spLocks noGrp="1"/>
          </p:cNvSpPr>
          <p:nvPr>
            <p:ph type="body" sz="quarter" idx="12" hasCustomPrompt="1"/>
          </p:nvPr>
        </p:nvSpPr>
        <p:spPr>
          <a:xfrm>
            <a:off x="2286000" y="6464808"/>
            <a:ext cx="5105400" cy="228600"/>
          </a:xfrm>
          <a:prstGeom prst="rect">
            <a:avLst/>
          </a:prstGeom>
        </p:spPr>
        <p:txBody>
          <a:bodyPr/>
          <a:lstStyle>
            <a:lvl1pPr>
              <a:buNone/>
              <a:defRPr sz="1000" baseline="0">
                <a:solidFill>
                  <a:schemeClr val="accent1">
                    <a:lumMod val="50000"/>
                  </a:schemeClr>
                </a:solidFill>
              </a:defRPr>
            </a:lvl1pPr>
          </a:lstStyle>
          <a:p>
            <a:r>
              <a:rPr lang="en-US" dirty="0" smtClean="0"/>
              <a:t>Place Descriptor Here</a:t>
            </a:r>
            <a:endParaRPr lang="en-US" dirty="0"/>
          </a:p>
        </p:txBody>
      </p:sp>
    </p:spTree>
    <p:extLst>
      <p:ext uri="{BB962C8B-B14F-4D97-AF65-F5344CB8AC3E}">
        <p14:creationId xmlns:p14="http://schemas.microsoft.com/office/powerpoint/2010/main" val="762729946"/>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792288" y="4800600"/>
            <a:ext cx="5486400" cy="566738"/>
          </a:xfrm>
          <a:prstGeom prst="rect">
            <a:avLst/>
          </a:prstGeom>
        </p:spPr>
        <p:txBody>
          <a:bodyPr anchor="b"/>
          <a:lstStyle>
            <a:lvl1pPr algn="l">
              <a:defRPr sz="2000" b="1" baseline="0">
                <a:solidFill>
                  <a:schemeClr val="tx1"/>
                </a:solidFill>
                <a:effectLst/>
              </a:defRPr>
            </a:lvl1pPr>
          </a:lstStyle>
          <a:p>
            <a:r>
              <a:rPr lang="en-US" dirty="0" smtClean="0"/>
              <a:t>Photo Title – Myriad Pro, Bold, Shadow, 20pt</a:t>
            </a:r>
            <a:endParaRPr lang="en-US" dirty="0"/>
          </a:p>
        </p:txBody>
      </p:sp>
      <p:sp>
        <p:nvSpPr>
          <p:cNvPr id="3" name="Picture Placeholder 2"/>
          <p:cNvSpPr>
            <a:spLocks noGrp="1"/>
          </p:cNvSpPr>
          <p:nvPr>
            <p:ph type="pic" idx="1"/>
          </p:nvPr>
        </p:nvSpPr>
        <p:spPr>
          <a:xfrm>
            <a:off x="1792288" y="612775"/>
            <a:ext cx="5486400" cy="4114800"/>
          </a:xfrm>
          <a:prstGeom prst="rect">
            <a:avLst/>
          </a:prstGeom>
          <a:ln w="25400">
            <a:solidFill>
              <a:schemeClr val="bg2"/>
            </a:solidFill>
          </a:ln>
          <a:effectLst>
            <a:outerShdw blurRad="44450" dist="27940" dir="5400000" algn="ctr">
              <a:srgbClr val="000000">
                <a:alpha val="32000"/>
              </a:srgbClr>
            </a:outerShdw>
          </a:effectLst>
        </p:spPr>
        <p:txBody>
          <a:bodyPr/>
          <a:lstStyle>
            <a:lvl1pPr marL="0" indent="0">
              <a:buNone/>
              <a:defRPr sz="3200">
                <a:solidFill>
                  <a:schemeClr val="tx1"/>
                </a:solidFill>
                <a:effectLst/>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hasCustomPrompt="1"/>
          </p:nvPr>
        </p:nvSpPr>
        <p:spPr>
          <a:xfrm>
            <a:off x="1792288" y="5367338"/>
            <a:ext cx="5486400" cy="804862"/>
          </a:xfrm>
          <a:prstGeom prst="rect">
            <a:avLst/>
          </a:prstGeom>
        </p:spPr>
        <p:txBody>
          <a:bodyPr/>
          <a:lstStyle>
            <a:lvl1pPr marL="0" indent="0">
              <a:buNone/>
              <a:defRPr sz="1400" baseline="0">
                <a:solidFill>
                  <a:schemeClr val="bg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Caption or credits for photo – Myriad Pro, 14pt</a:t>
            </a:r>
          </a:p>
        </p:txBody>
      </p:sp>
    </p:spTree>
    <p:extLst>
      <p:ext uri="{BB962C8B-B14F-4D97-AF65-F5344CB8AC3E}">
        <p14:creationId xmlns:p14="http://schemas.microsoft.com/office/powerpoint/2010/main" val="2250905765"/>
      </p:ext>
    </p:extLst>
  </p:cSld>
  <p:clrMapOvr>
    <a:masterClrMapping/>
  </p:clrMapOvr>
  <p:transition>
    <p:fade/>
  </p:transition>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p:cSld name="Basic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nchor="b" anchorCtr="0"/>
          <a:lstStyle>
            <a:lvl1pPr>
              <a:lnSpc>
                <a:spcPts val="3000"/>
              </a:lnSpc>
              <a:defRPr sz="2800" b="1" baseline="0">
                <a:solidFill>
                  <a:schemeClr val="tx1"/>
                </a:solidFill>
                <a:effectLst/>
              </a:defRPr>
            </a:lvl1pPr>
          </a:lstStyle>
          <a:p>
            <a:r>
              <a:rPr lang="en-US" dirty="0" smtClean="0"/>
              <a:t>Headline – Myriad Pro, Bold, Shadow, 28pt</a:t>
            </a:r>
            <a:endParaRPr lang="en-US" dirty="0"/>
          </a:p>
        </p:txBody>
      </p:sp>
      <p:sp>
        <p:nvSpPr>
          <p:cNvPr id="3" name="Content Placeholder 2"/>
          <p:cNvSpPr>
            <a:spLocks noGrp="1"/>
          </p:cNvSpPr>
          <p:nvPr>
            <p:ph idx="1" hasCustomPrompt="1"/>
          </p:nvPr>
        </p:nvSpPr>
        <p:spPr>
          <a:xfrm>
            <a:off x="457200" y="1600201"/>
            <a:ext cx="8229600" cy="4191000"/>
          </a:xfrm>
          <a:prstGeom prst="rect">
            <a:avLst/>
          </a:prstGeom>
        </p:spPr>
        <p:txBody>
          <a:bodyPr/>
          <a:lstStyle>
            <a:lvl1pPr>
              <a:buClr>
                <a:schemeClr val="tx1"/>
              </a:buClr>
              <a:buSzPct val="70000"/>
              <a:buFont typeface="Wingdings" pitchFamily="2" charset="2"/>
              <a:buChar char="q"/>
              <a:defRPr sz="2400" b="1" baseline="0">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baseline="0">
                <a:solidFill>
                  <a:schemeClr val="bg2"/>
                </a:solidFill>
              </a:defRPr>
            </a:lvl4pPr>
            <a:lvl5pPr>
              <a:buClr>
                <a:schemeClr val="tx1"/>
              </a:buClr>
              <a:buSzPct val="70000"/>
              <a:buFont typeface="Arial" pitchFamily="34" charset="0"/>
              <a:buChar char="•"/>
              <a:defRPr sz="1800">
                <a:solidFill>
                  <a:schemeClr val="bg2"/>
                </a:solidFill>
              </a:defRPr>
            </a:lvl5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7"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extLst>
      <p:ext uri="{BB962C8B-B14F-4D97-AF65-F5344CB8AC3E}">
        <p14:creationId xmlns:p14="http://schemas.microsoft.com/office/powerpoint/2010/main" val="1819247373"/>
      </p:ext>
    </p:extLst>
  </p:cSld>
  <p:clrMapOvr>
    <a:masterClrMapping/>
  </p:clrMapOvr>
  <p:transition>
    <p:fade/>
  </p:transition>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p:cSld name="Data Slide (for content heavy tables and chart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nchor="b" anchorCtr="0"/>
          <a:lstStyle>
            <a:lvl1pPr>
              <a:lnSpc>
                <a:spcPts val="3000"/>
              </a:lnSpc>
              <a:defRPr sz="2800" b="1" baseline="0">
                <a:solidFill>
                  <a:schemeClr val="tx1"/>
                </a:solidFill>
                <a:effectLst/>
              </a:defRPr>
            </a:lvl1pPr>
          </a:lstStyle>
          <a:p>
            <a:r>
              <a:rPr lang="en-US" dirty="0" smtClean="0"/>
              <a:t>Headline – Myriad Pro, Bold, Shadow, 28pt</a:t>
            </a:r>
            <a:endParaRPr lang="en-US" dirty="0"/>
          </a:p>
        </p:txBody>
      </p:sp>
      <p:sp>
        <p:nvSpPr>
          <p:cNvPr id="3" name="Content Placeholder 2"/>
          <p:cNvSpPr>
            <a:spLocks noGrp="1"/>
          </p:cNvSpPr>
          <p:nvPr>
            <p:ph idx="1" hasCustomPrompt="1"/>
          </p:nvPr>
        </p:nvSpPr>
        <p:spPr>
          <a:xfrm>
            <a:off x="457200" y="1600201"/>
            <a:ext cx="8229600" cy="4191000"/>
          </a:xfrm>
          <a:prstGeom prst="rect">
            <a:avLst/>
          </a:prstGeom>
        </p:spPr>
        <p:txBody>
          <a:bodyPr/>
          <a:lstStyle>
            <a:lvl1pPr>
              <a:buClr>
                <a:schemeClr val="tx1"/>
              </a:buClr>
              <a:buSzPct val="70000"/>
              <a:buFont typeface="Wingdings" pitchFamily="2" charset="2"/>
              <a:buChar char="q"/>
              <a:defRPr sz="2400" b="1" baseline="0">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baseline="0">
                <a:solidFill>
                  <a:schemeClr val="bg2"/>
                </a:solidFill>
              </a:defRPr>
            </a:lvl4pPr>
            <a:lvl5pPr>
              <a:buClr>
                <a:schemeClr val="tx1"/>
              </a:buClr>
              <a:buSzPct val="70000"/>
              <a:buFont typeface="Arial" pitchFamily="34" charset="0"/>
              <a:buChar char="•"/>
              <a:defRPr sz="1800">
                <a:solidFill>
                  <a:schemeClr val="bg2"/>
                </a:solidFill>
              </a:defRPr>
            </a:lvl5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7"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extLst>
      <p:ext uri="{BB962C8B-B14F-4D97-AF65-F5344CB8AC3E}">
        <p14:creationId xmlns:p14="http://schemas.microsoft.com/office/powerpoint/2010/main" val="470594132"/>
      </p:ext>
    </p:extLst>
  </p:cSld>
  <p:clrMapOvr>
    <a:masterClrMapping/>
  </p:clrMapOvr>
  <p:transition>
    <p:fade/>
  </p:transition>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p:cSld name="Title Slide Badg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Subtitle 2"/>
          <p:cNvSpPr>
            <a:spLocks noGrp="1"/>
          </p:cNvSpPr>
          <p:nvPr>
            <p:ph type="subTitle" idx="1" hasCustomPrompt="1"/>
          </p:nvPr>
        </p:nvSpPr>
        <p:spPr>
          <a:xfrm>
            <a:off x="1371600" y="3886200"/>
            <a:ext cx="6400800" cy="457200"/>
          </a:xfrm>
          <a:prstGeom prst="rect">
            <a:avLst/>
          </a:prstGeom>
        </p:spPr>
        <p:txBody>
          <a:bodyPr/>
          <a:lstStyle>
            <a:lvl1pPr marL="0" indent="0" algn="ctr">
              <a:buNone/>
              <a:defRPr sz="2000" b="1" baseline="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Presenters Name – Myriad Pro, Bold, 20pt</a:t>
            </a:r>
          </a:p>
        </p:txBody>
      </p:sp>
      <p:sp>
        <p:nvSpPr>
          <p:cNvPr id="9" name="Text Placeholder 8"/>
          <p:cNvSpPr>
            <a:spLocks noGrp="1"/>
          </p:cNvSpPr>
          <p:nvPr>
            <p:ph type="body" sz="quarter" idx="10" hasCustomPrompt="1"/>
          </p:nvPr>
        </p:nvSpPr>
        <p:spPr>
          <a:xfrm>
            <a:off x="1371600" y="4267200"/>
            <a:ext cx="6400800" cy="1295400"/>
          </a:xfrm>
          <a:prstGeom prst="rect">
            <a:avLst/>
          </a:prstGeom>
        </p:spPr>
        <p:txBody>
          <a:bodyPr/>
          <a:lstStyle>
            <a:lvl1pPr algn="ctr">
              <a:lnSpc>
                <a:spcPts val="2000"/>
              </a:lnSpc>
              <a:buNone/>
              <a:defRPr sz="18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sz="1800" dirty="0" smtClean="0"/>
              <a:t>Title of Presenter –Myriad Pro, 18pt</a:t>
            </a:r>
          </a:p>
          <a:p>
            <a:pPr lvl="0"/>
            <a:endParaRPr lang="en-US" sz="1800" dirty="0" smtClean="0"/>
          </a:p>
          <a:p>
            <a:pPr lvl="0"/>
            <a:r>
              <a:rPr lang="en-US" sz="1800" dirty="0" smtClean="0"/>
              <a:t>Title of Event</a:t>
            </a:r>
          </a:p>
          <a:p>
            <a:pPr lvl="0"/>
            <a:r>
              <a:rPr lang="en-US" sz="1800" dirty="0" smtClean="0"/>
              <a:t>Date of Event</a:t>
            </a:r>
            <a:endParaRPr lang="en-US" dirty="0"/>
          </a:p>
        </p:txBody>
      </p:sp>
      <p:sp>
        <p:nvSpPr>
          <p:cNvPr id="11" name="Title 1"/>
          <p:cNvSpPr>
            <a:spLocks noGrp="1"/>
          </p:cNvSpPr>
          <p:nvPr>
            <p:ph type="title" hasCustomPrompt="1"/>
          </p:nvPr>
        </p:nvSpPr>
        <p:spPr>
          <a:xfrm>
            <a:off x="457200" y="1981200"/>
            <a:ext cx="8229600" cy="1676400"/>
          </a:xfrm>
          <a:prstGeom prst="rect">
            <a:avLst/>
          </a:prstGeom>
        </p:spPr>
        <p:txBody>
          <a:bodyPr/>
          <a:lstStyle>
            <a:lvl1pPr>
              <a:lnSpc>
                <a:spcPts val="3000"/>
              </a:lnSpc>
              <a:defRPr sz="2800" b="1" baseline="0">
                <a:solidFill>
                  <a:schemeClr val="tx1"/>
                </a:solidFill>
                <a:effectLst/>
              </a:defRPr>
            </a:lvl1pPr>
          </a:lstStyle>
          <a:p>
            <a:r>
              <a:rPr lang="en-US" dirty="0" smtClean="0"/>
              <a:t>Title of Presentation – Myriad Pro</a:t>
            </a:r>
            <a:br>
              <a:rPr lang="en-US" dirty="0" smtClean="0"/>
            </a:br>
            <a:r>
              <a:rPr lang="en-US" dirty="0" smtClean="0"/>
              <a:t> Bold, Shadow 28pt</a:t>
            </a:r>
            <a:endParaRPr lang="en-US" dirty="0"/>
          </a:p>
        </p:txBody>
      </p:sp>
    </p:spTree>
    <p:extLst>
      <p:ext uri="{BB962C8B-B14F-4D97-AF65-F5344CB8AC3E}">
        <p14:creationId xmlns:p14="http://schemas.microsoft.com/office/powerpoint/2010/main" val="2195644608"/>
      </p:ext>
    </p:extLst>
  </p:cSld>
  <p:clrMapOvr>
    <a:masterClrMapping/>
  </p:clrMapOvr>
  <p:transition>
    <p:fade/>
  </p:transition>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p:cSld name="Basic Content Badg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nchor="b" anchorCtr="0"/>
          <a:lstStyle>
            <a:lvl1pPr>
              <a:lnSpc>
                <a:spcPts val="3000"/>
              </a:lnSpc>
              <a:defRPr sz="2800" b="1" baseline="0">
                <a:solidFill>
                  <a:schemeClr val="tx1"/>
                </a:solidFill>
                <a:effectLst/>
              </a:defRPr>
            </a:lvl1pPr>
          </a:lstStyle>
          <a:p>
            <a:r>
              <a:rPr lang="en-US" dirty="0" smtClean="0"/>
              <a:t>Headline – Myriad Pro, Bold, Shadow, 28pt</a:t>
            </a:r>
            <a:endParaRPr lang="en-US" dirty="0"/>
          </a:p>
        </p:txBody>
      </p:sp>
      <p:sp>
        <p:nvSpPr>
          <p:cNvPr id="3" name="Content Placeholder 2"/>
          <p:cNvSpPr>
            <a:spLocks noGrp="1"/>
          </p:cNvSpPr>
          <p:nvPr>
            <p:ph idx="1" hasCustomPrompt="1"/>
          </p:nvPr>
        </p:nvSpPr>
        <p:spPr>
          <a:xfrm>
            <a:off x="457200" y="1600201"/>
            <a:ext cx="8229600" cy="4191000"/>
          </a:xfrm>
          <a:prstGeom prst="rect">
            <a:avLst/>
          </a:prstGeom>
        </p:spPr>
        <p:txBody>
          <a:bodyPr/>
          <a:lstStyle>
            <a:lvl1pPr>
              <a:buClr>
                <a:schemeClr val="tx1"/>
              </a:buClr>
              <a:buSzPct val="70000"/>
              <a:buFont typeface="Wingdings" pitchFamily="2" charset="2"/>
              <a:buChar char="q"/>
              <a:defRPr sz="2400" b="1" baseline="0">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baseline="0">
                <a:solidFill>
                  <a:schemeClr val="bg2"/>
                </a:solidFill>
              </a:defRPr>
            </a:lvl4pPr>
            <a:lvl5pPr>
              <a:buClr>
                <a:schemeClr val="tx1"/>
              </a:buClr>
              <a:buSzPct val="70000"/>
              <a:buFont typeface="Arial" pitchFamily="34" charset="0"/>
              <a:buChar char="•"/>
              <a:defRPr sz="1800">
                <a:solidFill>
                  <a:schemeClr val="bg2"/>
                </a:solidFill>
              </a:defRPr>
            </a:lvl5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7" name="Text Placeholder 8"/>
          <p:cNvSpPr>
            <a:spLocks noGrp="1"/>
          </p:cNvSpPr>
          <p:nvPr>
            <p:ph type="body" sz="quarter" idx="10" hasCustomPrompt="1"/>
          </p:nvPr>
        </p:nvSpPr>
        <p:spPr>
          <a:xfrm>
            <a:off x="457200" y="5791200"/>
            <a:ext cx="6705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extLst>
      <p:ext uri="{BB962C8B-B14F-4D97-AF65-F5344CB8AC3E}">
        <p14:creationId xmlns:p14="http://schemas.microsoft.com/office/powerpoint/2010/main" val="619652673"/>
      </p:ext>
    </p:extLst>
  </p:cSld>
  <p:clrMapOvr>
    <a:masterClrMapping/>
  </p:clrMapOvr>
  <p:transition>
    <p:fade/>
  </p:transition>
</p:sldLayout>
</file>

<file path=ppt/slideLayouts/slideLayout8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4406900"/>
            <a:ext cx="7772400" cy="1362075"/>
          </a:xfrm>
          <a:prstGeom prst="rect">
            <a:avLst/>
          </a:prstGeom>
        </p:spPr>
        <p:txBody>
          <a:bodyPr anchor="t"/>
          <a:lstStyle>
            <a:lvl1pPr algn="l">
              <a:lnSpc>
                <a:spcPts val="3800"/>
              </a:lnSpc>
              <a:defRPr sz="3600" b="1" cap="all" baseline="0">
                <a:solidFill>
                  <a:schemeClr val="tx1"/>
                </a:solidFill>
                <a:effectLst/>
              </a:defRPr>
            </a:lvl1pPr>
          </a:lstStyle>
          <a:p>
            <a:r>
              <a:rPr lang="en-US" dirty="0" smtClean="0"/>
              <a:t>Section Header</a:t>
            </a:r>
            <a:br>
              <a:rPr lang="en-US" dirty="0" smtClean="0"/>
            </a:br>
            <a:r>
              <a:rPr lang="en-US" dirty="0" smtClean="0"/>
              <a:t>Myriad Pro, bold, shadow, 36pt </a:t>
            </a:r>
            <a:endParaRPr lang="en-US" dirty="0"/>
          </a:p>
        </p:txBody>
      </p:sp>
      <p:sp>
        <p:nvSpPr>
          <p:cNvPr id="3" name="Text Placeholder 2"/>
          <p:cNvSpPr>
            <a:spLocks noGrp="1"/>
          </p:cNvSpPr>
          <p:nvPr>
            <p:ph type="body" idx="1" hasCustomPrompt="1"/>
          </p:nvPr>
        </p:nvSpPr>
        <p:spPr>
          <a:xfrm>
            <a:off x="722313" y="2906713"/>
            <a:ext cx="7772400" cy="1500187"/>
          </a:xfrm>
          <a:prstGeom prst="rect">
            <a:avLst/>
          </a:prstGeom>
        </p:spPr>
        <p:txBody>
          <a:bodyPr anchor="b"/>
          <a:lstStyle>
            <a:lvl1pPr marL="0" indent="0">
              <a:lnSpc>
                <a:spcPts val="2200"/>
              </a:lnSpc>
              <a:buNone/>
              <a:defRPr sz="2000" baseline="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Subhead – Myriad Pro, 20pt</a:t>
            </a:r>
          </a:p>
        </p:txBody>
      </p:sp>
    </p:spTree>
    <p:extLst>
      <p:ext uri="{BB962C8B-B14F-4D97-AF65-F5344CB8AC3E}">
        <p14:creationId xmlns:p14="http://schemas.microsoft.com/office/powerpoint/2010/main" val="194219082"/>
      </p:ext>
    </p:extLst>
  </p:cSld>
  <p:clrMapOvr>
    <a:masterClrMapping/>
  </p:clrMapOvr>
  <p:transition>
    <p:fade/>
  </p:transition>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3050"/>
            <a:ext cx="3008313" cy="1162050"/>
          </a:xfrm>
          <a:prstGeom prst="rect">
            <a:avLst/>
          </a:prstGeom>
        </p:spPr>
        <p:txBody>
          <a:bodyPr anchor="b"/>
          <a:lstStyle>
            <a:lvl1pPr algn="l">
              <a:defRPr sz="2000" b="1" baseline="0">
                <a:solidFill>
                  <a:schemeClr val="tx1"/>
                </a:solidFill>
                <a:effectLst/>
              </a:defRPr>
            </a:lvl1pPr>
          </a:lstStyle>
          <a:p>
            <a:r>
              <a:rPr lang="en-US" dirty="0" smtClean="0"/>
              <a:t>Header – Myriad Pro, bold, shadow, 20pt</a:t>
            </a:r>
            <a:endParaRPr lang="en-US" dirty="0"/>
          </a:p>
        </p:txBody>
      </p:sp>
      <p:sp>
        <p:nvSpPr>
          <p:cNvPr id="3" name="Content Placeholder 2"/>
          <p:cNvSpPr>
            <a:spLocks noGrp="1"/>
          </p:cNvSpPr>
          <p:nvPr>
            <p:ph idx="1" hasCustomPrompt="1"/>
          </p:nvPr>
        </p:nvSpPr>
        <p:spPr>
          <a:xfrm>
            <a:off x="3575050" y="273051"/>
            <a:ext cx="5111750" cy="5518150"/>
          </a:xfrm>
          <a:prstGeom prst="rect">
            <a:avLst/>
          </a:prstGeom>
        </p:spPr>
        <p:txBody>
          <a:bodyPr anchor="ctr" anchorCtr="0"/>
          <a:lstStyle>
            <a:lvl1pPr>
              <a:buClr>
                <a:schemeClr val="tx1"/>
              </a:buClr>
              <a:buSzPct val="70000"/>
              <a:buFont typeface="Wingdings" pitchFamily="2" charset="2"/>
              <a:buChar char="q"/>
              <a:defRPr sz="2400" b="1">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a:solidFill>
                  <a:schemeClr val="bg2"/>
                </a:solidFill>
              </a:defRPr>
            </a:lvl4pPr>
            <a:lvl5pPr>
              <a:buClr>
                <a:schemeClr val="tx1"/>
              </a:buClr>
              <a:buSzPct val="70000"/>
              <a:buFont typeface="Arial" pitchFamily="34" charset="0"/>
              <a:buChar char="•"/>
              <a:defRPr sz="1800">
                <a:solidFill>
                  <a:schemeClr val="bg2"/>
                </a:solidFill>
              </a:defRPr>
            </a:lvl5pPr>
            <a:lvl6pPr>
              <a:defRPr sz="2000"/>
            </a:lvl6pPr>
            <a:lvl7pPr>
              <a:defRPr sz="2000"/>
            </a:lvl7pPr>
            <a:lvl8pPr>
              <a:defRPr sz="2000"/>
            </a:lvl8pPr>
            <a:lvl9pPr>
              <a:defRPr sz="2000"/>
            </a:lvl9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4" name="Text Placeholder 3"/>
          <p:cNvSpPr>
            <a:spLocks noGrp="1"/>
          </p:cNvSpPr>
          <p:nvPr>
            <p:ph type="body" sz="half" idx="2" hasCustomPrompt="1"/>
          </p:nvPr>
        </p:nvSpPr>
        <p:spPr>
          <a:xfrm>
            <a:off x="457200" y="1435101"/>
            <a:ext cx="3008313" cy="4356099"/>
          </a:xfrm>
          <a:prstGeom prst="rect">
            <a:avLst/>
          </a:prstGeom>
        </p:spPr>
        <p:txBody>
          <a:bodyPr/>
          <a:lstStyle>
            <a:lvl1pPr marL="0" indent="0">
              <a:buNone/>
              <a:defRPr sz="1400" baseline="0">
                <a:solidFill>
                  <a:schemeClr val="bg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Paragraph of type</a:t>
            </a:r>
          </a:p>
          <a:p>
            <a:pPr lvl="0"/>
            <a:r>
              <a:rPr lang="en-US" dirty="0" smtClean="0"/>
              <a:t>Myriad Pro, 14pt</a:t>
            </a:r>
          </a:p>
        </p:txBody>
      </p:sp>
      <p:sp>
        <p:nvSpPr>
          <p:cNvPr id="7"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extLst>
      <p:ext uri="{BB962C8B-B14F-4D97-AF65-F5344CB8AC3E}">
        <p14:creationId xmlns:p14="http://schemas.microsoft.com/office/powerpoint/2010/main" val="3460108729"/>
      </p:ext>
    </p:extLst>
  </p:cSld>
  <p:clrMapOvr>
    <a:masterClrMapping/>
  </p:clrMapOvr>
  <p:transition>
    <p:fade/>
  </p:transitio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792288" y="4800600"/>
            <a:ext cx="5486400" cy="566738"/>
          </a:xfrm>
          <a:prstGeom prst="rect">
            <a:avLst/>
          </a:prstGeom>
        </p:spPr>
        <p:txBody>
          <a:bodyPr anchor="b"/>
          <a:lstStyle>
            <a:lvl1pPr algn="l">
              <a:defRPr sz="2000" b="1" baseline="0">
                <a:solidFill>
                  <a:schemeClr val="tx1"/>
                </a:solidFill>
                <a:effectLst/>
              </a:defRPr>
            </a:lvl1pPr>
          </a:lstStyle>
          <a:p>
            <a:r>
              <a:rPr lang="en-US" dirty="0" smtClean="0"/>
              <a:t>Photo Title – Myriad Pro, Bold, Shadow, 20pt</a:t>
            </a:r>
            <a:endParaRPr lang="en-US" dirty="0"/>
          </a:p>
        </p:txBody>
      </p:sp>
      <p:sp>
        <p:nvSpPr>
          <p:cNvPr id="3" name="Picture Placeholder 2"/>
          <p:cNvSpPr>
            <a:spLocks noGrp="1"/>
          </p:cNvSpPr>
          <p:nvPr>
            <p:ph type="pic" idx="1"/>
          </p:nvPr>
        </p:nvSpPr>
        <p:spPr>
          <a:xfrm>
            <a:off x="1792288" y="612775"/>
            <a:ext cx="5486400" cy="4114800"/>
          </a:xfrm>
          <a:prstGeom prst="rect">
            <a:avLst/>
          </a:prstGeom>
          <a:ln w="25400">
            <a:solidFill>
              <a:schemeClr val="bg2"/>
            </a:solidFill>
          </a:ln>
          <a:effectLst>
            <a:outerShdw blurRad="44450" dist="27940" dir="5400000" algn="ctr">
              <a:srgbClr val="000000">
                <a:alpha val="32000"/>
              </a:srgbClr>
            </a:outerShdw>
          </a:effectLst>
        </p:spPr>
        <p:txBody>
          <a:bodyPr/>
          <a:lstStyle>
            <a:lvl1pPr marL="0" indent="0">
              <a:buNone/>
              <a:defRPr sz="3200">
                <a:solidFill>
                  <a:schemeClr val="tx1"/>
                </a:solidFill>
                <a:effectLst/>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hasCustomPrompt="1"/>
          </p:nvPr>
        </p:nvSpPr>
        <p:spPr>
          <a:xfrm>
            <a:off x="1792288" y="5367338"/>
            <a:ext cx="5486400" cy="804862"/>
          </a:xfrm>
          <a:prstGeom prst="rect">
            <a:avLst/>
          </a:prstGeom>
        </p:spPr>
        <p:txBody>
          <a:bodyPr/>
          <a:lstStyle>
            <a:lvl1pPr marL="0" indent="0">
              <a:buNone/>
              <a:defRPr sz="1400" baseline="0">
                <a:solidFill>
                  <a:schemeClr val="bg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Caption or credits for photo – Myriad Pro, 14pt</a:t>
            </a:r>
          </a:p>
        </p:txBody>
      </p:sp>
    </p:spTree>
    <p:extLst>
      <p:ext uri="{BB962C8B-B14F-4D97-AF65-F5344CB8AC3E}">
        <p14:creationId xmlns:p14="http://schemas.microsoft.com/office/powerpoint/2010/main" val="558844423"/>
      </p:ext>
    </p:extLst>
  </p:cSld>
  <p:clrMapOvr>
    <a:masterClrMapping/>
  </p:clrMapOvr>
  <p:transition>
    <p:fade/>
  </p:transition>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p:cSld name="Closing">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1371600" y="1981200"/>
            <a:ext cx="6400800" cy="2057400"/>
          </a:xfrm>
          <a:prstGeom prst="rect">
            <a:avLst/>
          </a:prstGeom>
        </p:spPr>
        <p:txBody>
          <a:bodyPr/>
          <a:lstStyle>
            <a:lvl1pPr marL="0" indent="0" algn="ctr">
              <a:buNone/>
              <a:defRPr sz="2800" b="1" baseline="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Closing– Myriad Pro, Bold, 28pt</a:t>
            </a:r>
          </a:p>
        </p:txBody>
      </p:sp>
      <p:sp>
        <p:nvSpPr>
          <p:cNvPr id="9" name="Rectangle 8"/>
          <p:cNvSpPr/>
          <p:nvPr/>
        </p:nvSpPr>
        <p:spPr>
          <a:xfrm>
            <a:off x="1371600" y="4343400"/>
            <a:ext cx="6400800" cy="292388"/>
          </a:xfrm>
          <a:prstGeom prst="rect">
            <a:avLst/>
          </a:prstGeom>
        </p:spPr>
        <p:txBody>
          <a:bodyPr wrap="square">
            <a:spAutoFit/>
          </a:bodyPr>
          <a:lstStyle/>
          <a:p>
            <a:r>
              <a:rPr lang="en-US" sz="1300" b="1" dirty="0" smtClean="0">
                <a:solidFill>
                  <a:srgbClr val="FFFFFF"/>
                </a:solidFill>
              </a:rPr>
              <a:t>For more information please contact Centers for Disease Control and Prevention</a:t>
            </a:r>
          </a:p>
        </p:txBody>
      </p:sp>
      <p:sp>
        <p:nvSpPr>
          <p:cNvPr id="11" name="Rectangle 10"/>
          <p:cNvSpPr/>
          <p:nvPr/>
        </p:nvSpPr>
        <p:spPr>
          <a:xfrm>
            <a:off x="1371600" y="4706034"/>
            <a:ext cx="5943600" cy="646331"/>
          </a:xfrm>
          <a:prstGeom prst="rect">
            <a:avLst/>
          </a:prstGeom>
        </p:spPr>
        <p:txBody>
          <a:bodyPr wrap="square">
            <a:spAutoFit/>
          </a:bodyPr>
          <a:lstStyle/>
          <a:p>
            <a:r>
              <a:rPr lang="en-US" sz="1200" dirty="0" smtClean="0">
                <a:solidFill>
                  <a:srgbClr val="FFFFFF"/>
                </a:solidFill>
              </a:rPr>
              <a:t>1600 Clifton Road NE, Atlanta, GA 30333</a:t>
            </a:r>
          </a:p>
          <a:p>
            <a:r>
              <a:rPr lang="en-US" sz="1200" dirty="0" smtClean="0">
                <a:solidFill>
                  <a:srgbClr val="FFFFFF"/>
                </a:solidFill>
              </a:rPr>
              <a:t>Telephone, 1-800-CDC-INFO (232-4636)/TTY: 1-888-232-6348</a:t>
            </a:r>
          </a:p>
          <a:p>
            <a:r>
              <a:rPr lang="en-US" sz="1200" dirty="0" smtClean="0">
                <a:solidFill>
                  <a:srgbClr val="FFFFFF"/>
                </a:solidFill>
              </a:rPr>
              <a:t>E-mail: cdcinfo@cdc.gov 	Web: www.cdc.gov</a:t>
            </a:r>
          </a:p>
        </p:txBody>
      </p:sp>
      <p:sp>
        <p:nvSpPr>
          <p:cNvPr id="10" name="Text Placeholder 5"/>
          <p:cNvSpPr>
            <a:spLocks noGrp="1"/>
          </p:cNvSpPr>
          <p:nvPr>
            <p:ph type="body" sz="quarter" idx="11" hasCustomPrompt="1"/>
          </p:nvPr>
        </p:nvSpPr>
        <p:spPr>
          <a:xfrm>
            <a:off x="2286000" y="6272784"/>
            <a:ext cx="5105400" cy="182880"/>
          </a:xfrm>
          <a:prstGeom prst="rect">
            <a:avLst/>
          </a:prstGeom>
        </p:spPr>
        <p:txBody>
          <a:bodyPr/>
          <a:lstStyle>
            <a:lvl1pPr>
              <a:buNone/>
              <a:defRPr sz="1000" baseline="0">
                <a:solidFill>
                  <a:schemeClr val="accent1">
                    <a:lumMod val="50000"/>
                  </a:schemeClr>
                </a:solidFill>
              </a:defRPr>
            </a:lvl1pPr>
          </a:lstStyle>
          <a:p>
            <a:r>
              <a:rPr lang="en-US" dirty="0" smtClean="0"/>
              <a:t>Place Descriptor Here</a:t>
            </a:r>
            <a:endParaRPr lang="en-US" dirty="0"/>
          </a:p>
        </p:txBody>
      </p:sp>
      <p:sp>
        <p:nvSpPr>
          <p:cNvPr id="12" name="Text Placeholder 6"/>
          <p:cNvSpPr>
            <a:spLocks noGrp="1"/>
          </p:cNvSpPr>
          <p:nvPr>
            <p:ph type="body" sz="quarter" idx="12" hasCustomPrompt="1"/>
          </p:nvPr>
        </p:nvSpPr>
        <p:spPr>
          <a:xfrm>
            <a:off x="2286000" y="6464808"/>
            <a:ext cx="5105400" cy="228600"/>
          </a:xfrm>
          <a:prstGeom prst="rect">
            <a:avLst/>
          </a:prstGeom>
        </p:spPr>
        <p:txBody>
          <a:bodyPr/>
          <a:lstStyle>
            <a:lvl1pPr>
              <a:buNone/>
              <a:defRPr sz="1000" baseline="0">
                <a:solidFill>
                  <a:schemeClr val="accent1">
                    <a:lumMod val="50000"/>
                  </a:schemeClr>
                </a:solidFill>
              </a:defRPr>
            </a:lvl1pPr>
          </a:lstStyle>
          <a:p>
            <a:r>
              <a:rPr lang="en-US" dirty="0" smtClean="0"/>
              <a:t>Place Descriptor Here</a:t>
            </a:r>
            <a:endParaRPr lang="en-US" dirty="0"/>
          </a:p>
        </p:txBody>
      </p:sp>
      <p:sp>
        <p:nvSpPr>
          <p:cNvPr id="7" name="Rectangle 6"/>
          <p:cNvSpPr/>
          <p:nvPr/>
        </p:nvSpPr>
        <p:spPr>
          <a:xfrm>
            <a:off x="1371600" y="5421868"/>
            <a:ext cx="5943600" cy="369332"/>
          </a:xfrm>
          <a:prstGeom prst="rect">
            <a:avLst/>
          </a:prstGeom>
        </p:spPr>
        <p:txBody>
          <a:bodyPr wrap="square">
            <a:spAutoFit/>
          </a:bodyPr>
          <a:lstStyle/>
          <a:p>
            <a:r>
              <a:rPr lang="en-US" sz="900" dirty="0" smtClean="0">
                <a:solidFill>
                  <a:srgbClr val="FFFFFF"/>
                </a:solidFill>
              </a:rPr>
              <a:t>The findings and conclusions in this report are those of the authors and do not necessarily represent the official position of the Centers for Disease Control and Prevention.</a:t>
            </a:r>
          </a:p>
        </p:txBody>
      </p:sp>
      <p:sp>
        <p:nvSpPr>
          <p:cNvPr id="8" name="Rectangle 7"/>
          <p:cNvSpPr/>
          <p:nvPr/>
        </p:nvSpPr>
        <p:spPr>
          <a:xfrm>
            <a:off x="1371600" y="4343400"/>
            <a:ext cx="6400800" cy="292388"/>
          </a:xfrm>
          <a:prstGeom prst="rect">
            <a:avLst/>
          </a:prstGeom>
        </p:spPr>
        <p:txBody>
          <a:bodyPr wrap="square">
            <a:spAutoFit/>
          </a:bodyPr>
          <a:lstStyle/>
          <a:p>
            <a:r>
              <a:rPr lang="en-US" sz="1300" b="1" dirty="0" smtClean="0">
                <a:solidFill>
                  <a:srgbClr val="FFFFFF"/>
                </a:solidFill>
              </a:rPr>
              <a:t>For more information please contact Centers for Disease Control and Prevention</a:t>
            </a:r>
          </a:p>
        </p:txBody>
      </p:sp>
      <p:sp>
        <p:nvSpPr>
          <p:cNvPr id="13" name="Rectangle 12"/>
          <p:cNvSpPr/>
          <p:nvPr/>
        </p:nvSpPr>
        <p:spPr>
          <a:xfrm>
            <a:off x="1371600" y="4706034"/>
            <a:ext cx="5943600" cy="646331"/>
          </a:xfrm>
          <a:prstGeom prst="rect">
            <a:avLst/>
          </a:prstGeom>
        </p:spPr>
        <p:txBody>
          <a:bodyPr wrap="square">
            <a:spAutoFit/>
          </a:bodyPr>
          <a:lstStyle/>
          <a:p>
            <a:r>
              <a:rPr lang="en-US" sz="1200" dirty="0" smtClean="0">
                <a:solidFill>
                  <a:srgbClr val="FFFFFF"/>
                </a:solidFill>
              </a:rPr>
              <a:t>1600 Clifton Road NE, Atlanta, GA 30333</a:t>
            </a:r>
          </a:p>
          <a:p>
            <a:r>
              <a:rPr lang="en-US" sz="1200" dirty="0" smtClean="0">
                <a:solidFill>
                  <a:srgbClr val="FFFFFF"/>
                </a:solidFill>
              </a:rPr>
              <a:t>Telephone, 1-800-CDC-INFO (232-4636)/TTY: 1-888-232-6348</a:t>
            </a:r>
          </a:p>
          <a:p>
            <a:r>
              <a:rPr lang="en-US" sz="1200" dirty="0" smtClean="0">
                <a:solidFill>
                  <a:srgbClr val="FFFFFF"/>
                </a:solidFill>
              </a:rPr>
              <a:t>E-mail: cdcinfo@cdc.gov 	Web: www.cdc.gov</a:t>
            </a:r>
          </a:p>
        </p:txBody>
      </p:sp>
      <p:sp>
        <p:nvSpPr>
          <p:cNvPr id="14" name="Rectangle 13"/>
          <p:cNvSpPr/>
          <p:nvPr/>
        </p:nvSpPr>
        <p:spPr>
          <a:xfrm>
            <a:off x="1371600" y="5421868"/>
            <a:ext cx="5943600" cy="369332"/>
          </a:xfrm>
          <a:prstGeom prst="rect">
            <a:avLst/>
          </a:prstGeom>
        </p:spPr>
        <p:txBody>
          <a:bodyPr wrap="square">
            <a:spAutoFit/>
          </a:bodyPr>
          <a:lstStyle/>
          <a:p>
            <a:r>
              <a:rPr lang="en-US" sz="900" dirty="0" smtClean="0">
                <a:solidFill>
                  <a:srgbClr val="FFFFFF"/>
                </a:solidFill>
              </a:rPr>
              <a:t>The findings and conclusions in this report are those of the authors and do not necessarily represent the official position of the Centers for Disease Control and Prevention.</a:t>
            </a:r>
          </a:p>
        </p:txBody>
      </p:sp>
    </p:spTree>
    <p:extLst>
      <p:ext uri="{BB962C8B-B14F-4D97-AF65-F5344CB8AC3E}">
        <p14:creationId xmlns:p14="http://schemas.microsoft.com/office/powerpoint/2010/main" val="1682877220"/>
      </p:ext>
    </p:extLst>
  </p:cSld>
  <p:clrMapOvr>
    <a:masterClrMapping/>
  </p:clrMapOvr>
  <p:transition>
    <p:fade/>
  </p:transition>
</p:sldLayout>
</file>

<file path=ppt/slideLayouts/slideLayout88.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3"/>
          <p:cNvSpPr>
            <a:spLocks noGrp="1"/>
          </p:cNvSpPr>
          <p:nvPr>
            <p:ph type="dt" sz="half" idx="10"/>
          </p:nvPr>
        </p:nvSpPr>
        <p:spPr>
          <a:xfrm>
            <a:off x="457200" y="6356350"/>
            <a:ext cx="2133600" cy="365125"/>
          </a:xfrm>
          <a:prstGeom prst="rect">
            <a:avLst/>
          </a:prstGeom>
        </p:spPr>
        <p:txBody>
          <a:bodyPr/>
          <a:lstStyle>
            <a:lvl1pPr>
              <a:defRPr/>
            </a:lvl1pPr>
          </a:lstStyle>
          <a:p>
            <a:endParaRPr lang="en-US">
              <a:solidFill>
                <a:srgbClr val="FFC000"/>
              </a:solidFill>
            </a:endParaRPr>
          </a:p>
        </p:txBody>
      </p:sp>
      <p:sp>
        <p:nvSpPr>
          <p:cNvPr id="4"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endParaRPr lang="en-US">
              <a:solidFill>
                <a:srgbClr val="FFC000"/>
              </a:solidFill>
            </a:endParaRPr>
          </a:p>
        </p:txBody>
      </p:sp>
      <p:sp>
        <p:nvSpPr>
          <p:cNvPr id="5"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fld id="{5955B507-2B74-40ED-B88C-937619378291}" type="slidenum">
              <a:rPr lang="en-US" smtClean="0">
                <a:solidFill>
                  <a:srgbClr val="FFC000"/>
                </a:solidFill>
              </a:rPr>
              <a:pPr/>
              <a:t>‹#›</a:t>
            </a:fld>
            <a:endParaRPr lang="en-US">
              <a:solidFill>
                <a:srgbClr val="FFC000"/>
              </a:solidFill>
            </a:endParaRPr>
          </a:p>
        </p:txBody>
      </p:sp>
    </p:spTree>
    <p:extLst>
      <p:ext uri="{BB962C8B-B14F-4D97-AF65-F5344CB8AC3E}">
        <p14:creationId xmlns:p14="http://schemas.microsoft.com/office/powerpoint/2010/main" val="1554436821"/>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685800" y="1981200"/>
            <a:ext cx="7772400" cy="41148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xfrm>
            <a:off x="685800" y="6248400"/>
            <a:ext cx="1905000" cy="457200"/>
          </a:xfrm>
          <a:prstGeom prst="rect">
            <a:avLst/>
          </a:prstGeom>
          <a:ln/>
        </p:spPr>
        <p:txBody>
          <a:bodyPr/>
          <a:lstStyle>
            <a:lvl1pPr>
              <a:defRPr/>
            </a:lvl1pPr>
          </a:lstStyle>
          <a:p>
            <a:endParaRPr lang="en-US">
              <a:solidFill>
                <a:srgbClr val="FFC000"/>
              </a:solidFill>
            </a:endParaRPr>
          </a:p>
        </p:txBody>
      </p:sp>
      <p:sp>
        <p:nvSpPr>
          <p:cNvPr id="5" name="Rectangle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endParaRPr lang="en-US">
              <a:solidFill>
                <a:srgbClr val="FFC000"/>
              </a:solidFill>
            </a:endParaRPr>
          </a:p>
        </p:txBody>
      </p:sp>
      <p:sp>
        <p:nvSpPr>
          <p:cNvPr id="6" name="Slide Number Placeholder 5"/>
          <p:cNvSpPr>
            <a:spLocks noGrp="1"/>
          </p:cNvSpPr>
          <p:nvPr>
            <p:ph type="sldNum" sz="quarter" idx="4"/>
          </p:nvPr>
        </p:nvSpPr>
        <p:spPr>
          <a:xfrm>
            <a:off x="6985476" y="6475783"/>
            <a:ext cx="2133600" cy="365125"/>
          </a:xfrm>
          <a:prstGeom prst="rect">
            <a:avLst/>
          </a:prstGeom>
        </p:spPr>
        <p:txBody>
          <a:bodyPr vert="horz" lIns="91440" tIns="45720" rIns="91440" bIns="45720" rtlCol="0" anchor="ctr"/>
          <a:lstStyle>
            <a:lvl1pPr algn="r">
              <a:defRPr sz="1400" baseline="0">
                <a:solidFill>
                  <a:schemeClr val="tx1">
                    <a:tint val="75000"/>
                  </a:schemeClr>
                </a:solidFill>
              </a:defRPr>
            </a:lvl1pPr>
          </a:lstStyle>
          <a:p>
            <a:fld id="{5955B507-2B74-40ED-B88C-937619378291}" type="slidenum">
              <a:rPr lang="en-US" smtClean="0">
                <a:solidFill>
                  <a:srgbClr val="FFC000">
                    <a:tint val="75000"/>
                  </a:srgbClr>
                </a:solidFill>
              </a:rPr>
              <a:pPr/>
              <a:t>‹#›</a:t>
            </a:fld>
            <a:endParaRPr lang="en-US">
              <a:solidFill>
                <a:srgbClr val="FFC000">
                  <a:tint val="75000"/>
                </a:srgbClr>
              </a:solidFill>
            </a:endParaRPr>
          </a:p>
        </p:txBody>
      </p:sp>
    </p:spTree>
    <p:extLst>
      <p:ext uri="{BB962C8B-B14F-4D97-AF65-F5344CB8AC3E}">
        <p14:creationId xmlns:p14="http://schemas.microsoft.com/office/powerpoint/2010/main" val="39416413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losing">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1371600" y="1981200"/>
            <a:ext cx="6400800" cy="2057400"/>
          </a:xfrm>
          <a:prstGeom prst="rect">
            <a:avLst/>
          </a:prstGeom>
        </p:spPr>
        <p:txBody>
          <a:bodyPr/>
          <a:lstStyle>
            <a:lvl1pPr marL="0" indent="0" algn="ctr">
              <a:buNone/>
              <a:defRPr sz="2800" b="1" baseline="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Closing– Myriad Pro, Bold, 28pt</a:t>
            </a:r>
          </a:p>
        </p:txBody>
      </p:sp>
      <p:sp>
        <p:nvSpPr>
          <p:cNvPr id="9" name="Rectangle 8"/>
          <p:cNvSpPr/>
          <p:nvPr userDrawn="1"/>
        </p:nvSpPr>
        <p:spPr>
          <a:xfrm>
            <a:off x="1371600" y="4343400"/>
            <a:ext cx="6400800" cy="292388"/>
          </a:xfrm>
          <a:prstGeom prst="rect">
            <a:avLst/>
          </a:prstGeom>
        </p:spPr>
        <p:txBody>
          <a:bodyPr wrap="square">
            <a:spAutoFit/>
          </a:bodyPr>
          <a:lstStyle/>
          <a:p>
            <a:r>
              <a:rPr lang="en-US" sz="1300" b="1" dirty="0">
                <a:solidFill>
                  <a:srgbClr val="FFFFFF"/>
                </a:solidFill>
              </a:rPr>
              <a:t>For more information please contact Centers for Disease Control and Prevention</a:t>
            </a:r>
          </a:p>
        </p:txBody>
      </p:sp>
      <p:sp>
        <p:nvSpPr>
          <p:cNvPr id="11" name="Rectangle 10"/>
          <p:cNvSpPr/>
          <p:nvPr userDrawn="1"/>
        </p:nvSpPr>
        <p:spPr>
          <a:xfrm>
            <a:off x="1371600" y="4706034"/>
            <a:ext cx="5943600" cy="646331"/>
          </a:xfrm>
          <a:prstGeom prst="rect">
            <a:avLst/>
          </a:prstGeom>
        </p:spPr>
        <p:txBody>
          <a:bodyPr wrap="square">
            <a:spAutoFit/>
          </a:bodyPr>
          <a:lstStyle/>
          <a:p>
            <a:r>
              <a:rPr lang="en-US" sz="1200" dirty="0">
                <a:solidFill>
                  <a:srgbClr val="FFFFFF"/>
                </a:solidFill>
              </a:rPr>
              <a:t>1600 Clifton Road NE, Atlanta, GA 30333</a:t>
            </a:r>
          </a:p>
          <a:p>
            <a:r>
              <a:rPr lang="en-US" sz="1200" dirty="0">
                <a:solidFill>
                  <a:srgbClr val="FFFFFF"/>
                </a:solidFill>
              </a:rPr>
              <a:t>Telephone, 1-800-CDC-INFO (232-4636)/TTY: 1-888-232-6348</a:t>
            </a:r>
          </a:p>
          <a:p>
            <a:r>
              <a:rPr lang="en-US" sz="1200" dirty="0">
                <a:solidFill>
                  <a:srgbClr val="FFFFFF"/>
                </a:solidFill>
              </a:rPr>
              <a:t>E-mail: cdcinfo@cdc.gov 	Web: www.cdc.gov</a:t>
            </a:r>
          </a:p>
        </p:txBody>
      </p:sp>
      <p:sp>
        <p:nvSpPr>
          <p:cNvPr id="10" name="Text Placeholder 5"/>
          <p:cNvSpPr>
            <a:spLocks noGrp="1"/>
          </p:cNvSpPr>
          <p:nvPr>
            <p:ph type="body" sz="quarter" idx="11" hasCustomPrompt="1"/>
          </p:nvPr>
        </p:nvSpPr>
        <p:spPr>
          <a:xfrm>
            <a:off x="2286000" y="6272784"/>
            <a:ext cx="5105400" cy="182880"/>
          </a:xfrm>
          <a:prstGeom prst="rect">
            <a:avLst/>
          </a:prstGeom>
        </p:spPr>
        <p:txBody>
          <a:bodyPr/>
          <a:lstStyle>
            <a:lvl1pPr>
              <a:buNone/>
              <a:defRPr sz="1000" baseline="0">
                <a:solidFill>
                  <a:schemeClr val="accent1">
                    <a:lumMod val="50000"/>
                  </a:schemeClr>
                </a:solidFill>
              </a:defRPr>
            </a:lvl1pPr>
          </a:lstStyle>
          <a:p>
            <a:r>
              <a:rPr lang="en-US" dirty="0" smtClean="0"/>
              <a:t>Place Descriptor Here</a:t>
            </a:r>
            <a:endParaRPr lang="en-US" dirty="0"/>
          </a:p>
        </p:txBody>
      </p:sp>
      <p:sp>
        <p:nvSpPr>
          <p:cNvPr id="12" name="Text Placeholder 6"/>
          <p:cNvSpPr>
            <a:spLocks noGrp="1"/>
          </p:cNvSpPr>
          <p:nvPr>
            <p:ph type="body" sz="quarter" idx="12" hasCustomPrompt="1"/>
          </p:nvPr>
        </p:nvSpPr>
        <p:spPr>
          <a:xfrm>
            <a:off x="2286000" y="6464808"/>
            <a:ext cx="5105400" cy="228600"/>
          </a:xfrm>
          <a:prstGeom prst="rect">
            <a:avLst/>
          </a:prstGeom>
        </p:spPr>
        <p:txBody>
          <a:bodyPr/>
          <a:lstStyle>
            <a:lvl1pPr>
              <a:buNone/>
              <a:defRPr sz="1000" baseline="0">
                <a:solidFill>
                  <a:schemeClr val="accent1">
                    <a:lumMod val="50000"/>
                  </a:schemeClr>
                </a:solidFill>
              </a:defRPr>
            </a:lvl1pPr>
          </a:lstStyle>
          <a:p>
            <a:r>
              <a:rPr lang="en-US" dirty="0" smtClean="0"/>
              <a:t>Place Descriptor Here</a:t>
            </a:r>
            <a:endParaRPr lang="en-US" dirty="0"/>
          </a:p>
        </p:txBody>
      </p:sp>
      <p:sp>
        <p:nvSpPr>
          <p:cNvPr id="7" name="Rectangle 6"/>
          <p:cNvSpPr/>
          <p:nvPr userDrawn="1"/>
        </p:nvSpPr>
        <p:spPr>
          <a:xfrm>
            <a:off x="1371600" y="5421868"/>
            <a:ext cx="5943600" cy="369332"/>
          </a:xfrm>
          <a:prstGeom prst="rect">
            <a:avLst/>
          </a:prstGeom>
        </p:spPr>
        <p:txBody>
          <a:bodyPr wrap="square">
            <a:spAutoFit/>
          </a:bodyPr>
          <a:lstStyle/>
          <a:p>
            <a:r>
              <a:rPr lang="en-US" sz="900" dirty="0">
                <a:solidFill>
                  <a:srgbClr val="FFFFFF"/>
                </a:solidFill>
              </a:rPr>
              <a:t>The findings and conclusions in this report are those of the authors and do not necessarily represent the official position of the Centers for Disease Control and Prevention.</a:t>
            </a:r>
          </a:p>
        </p:txBody>
      </p:sp>
    </p:spTree>
    <p:extLst>
      <p:ext uri="{BB962C8B-B14F-4D97-AF65-F5344CB8AC3E}">
        <p14:creationId xmlns:p14="http://schemas.microsoft.com/office/powerpoint/2010/main" val="2690026082"/>
      </p:ext>
    </p:extLst>
  </p:cSld>
  <p:clrMapOvr>
    <a:masterClrMapping/>
  </p:clrMapOvr>
  <p:transition>
    <p:fade/>
  </p:transition>
</p:sldLayout>
</file>

<file path=ppt/slideLayouts/slideLayout90.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a:prstGeom prst="rect">
            <a:avLst/>
          </a:prstGeom>
        </p:spPr>
        <p:txBody>
          <a:bodyPr/>
          <a:lstStyle/>
          <a:p>
            <a:r>
              <a:rPr lang="en-US" smtClean="0"/>
              <a:t>Click to edit Master title style</a:t>
            </a:r>
            <a:endParaRPr lang="en-US"/>
          </a:p>
        </p:txBody>
      </p:sp>
      <p:sp>
        <p:nvSpPr>
          <p:cNvPr id="3" name="Chart Placeholder 2"/>
          <p:cNvSpPr>
            <a:spLocks noGrp="1"/>
          </p:cNvSpPr>
          <p:nvPr>
            <p:ph type="chart" idx="1"/>
          </p:nvPr>
        </p:nvSpPr>
        <p:spPr>
          <a:xfrm>
            <a:off x="685800" y="1981200"/>
            <a:ext cx="7772400" cy="4114800"/>
          </a:xfrm>
          <a:prstGeom prst="rect">
            <a:avLst/>
          </a:prstGeom>
        </p:spPr>
        <p:txBody>
          <a:bodyPr rtlCol="0">
            <a:normAutofit/>
          </a:bodyPr>
          <a:lstStyle/>
          <a:p>
            <a:pPr lvl="0"/>
            <a:endParaRPr lang="en-US" noProof="0" smtClean="0"/>
          </a:p>
        </p:txBody>
      </p:sp>
    </p:spTree>
    <p:extLst>
      <p:ext uri="{BB962C8B-B14F-4D97-AF65-F5344CB8AC3E}">
        <p14:creationId xmlns:p14="http://schemas.microsoft.com/office/powerpoint/2010/main" val="4044546455"/>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xfrm>
            <a:off x="3124200" y="6245225"/>
            <a:ext cx="2895600" cy="476250"/>
          </a:xfrm>
          <a:prstGeom prst="rect">
            <a:avLst/>
          </a:prstGeom>
          <a:ln/>
        </p:spPr>
        <p:txBody>
          <a:bodyPr/>
          <a:lstStyle>
            <a:lvl1pPr>
              <a:defRPr/>
            </a:lvl1pPr>
          </a:lstStyle>
          <a:p>
            <a:endParaRPr lang="en-US">
              <a:solidFill>
                <a:srgbClr val="FFC000"/>
              </a:solidFill>
            </a:endParaRPr>
          </a:p>
        </p:txBody>
      </p:sp>
      <p:sp>
        <p:nvSpPr>
          <p:cNvPr id="3" name="Slide Number Placeholder 5"/>
          <p:cNvSpPr>
            <a:spLocks noGrp="1"/>
          </p:cNvSpPr>
          <p:nvPr>
            <p:ph type="sldNum" sz="quarter" idx="4"/>
          </p:nvPr>
        </p:nvSpPr>
        <p:spPr>
          <a:xfrm>
            <a:off x="6858000" y="6492875"/>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55B507-2B74-40ED-B88C-937619378291}" type="slidenum">
              <a:rPr lang="en-US" smtClean="0">
                <a:solidFill>
                  <a:srgbClr val="FFC000">
                    <a:tint val="75000"/>
                  </a:srgbClr>
                </a:solidFill>
              </a:rPr>
              <a:pPr/>
              <a:t>‹#›</a:t>
            </a:fld>
            <a:endParaRPr lang="en-US">
              <a:solidFill>
                <a:srgbClr val="FFC000">
                  <a:tint val="75000"/>
                </a:srgbClr>
              </a:solidFill>
            </a:endParaRPr>
          </a:p>
        </p:txBody>
      </p:sp>
    </p:spTree>
    <p:extLst>
      <p:ext uri="{BB962C8B-B14F-4D97-AF65-F5344CB8AC3E}">
        <p14:creationId xmlns:p14="http://schemas.microsoft.com/office/powerpoint/2010/main" val="3965756138"/>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objTx">
  <p:cSld name="1_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US">
              <a:solidFill>
                <a:srgbClr val="FFC000"/>
              </a:solidFill>
            </a:endParaRPr>
          </a:p>
        </p:txBody>
      </p:sp>
      <p:sp>
        <p:nvSpPr>
          <p:cNvPr id="6" name="Footer Placeholder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a:solidFill>
                <a:srgbClr val="FFC000"/>
              </a:solidFill>
            </a:endParaRPr>
          </a:p>
        </p:txBody>
      </p:sp>
      <p:sp>
        <p:nvSpPr>
          <p:cNvPr id="7" name="Slide Number Placeholder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pPr>
              <a:defRPr/>
            </a:pPr>
            <a:fld id="{AFC0DF34-F10A-456E-92E9-0C921CD1FE2A}" type="slidenum">
              <a:rPr lang="en-US">
                <a:solidFill>
                  <a:srgbClr val="FFC000"/>
                </a:solidFill>
              </a:rPr>
              <a:pPr>
                <a:defRPr/>
              </a:pPr>
              <a:t>‹#›</a:t>
            </a:fld>
            <a:endParaRPr lang="en-US">
              <a:solidFill>
                <a:srgbClr val="FFC000"/>
              </a:solidFill>
            </a:endParaRPr>
          </a:p>
        </p:txBody>
      </p:sp>
    </p:spTree>
    <p:extLst>
      <p:ext uri="{BB962C8B-B14F-4D97-AF65-F5344CB8AC3E}">
        <p14:creationId xmlns:p14="http://schemas.microsoft.com/office/powerpoint/2010/main" val="911853496"/>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11" name="Title 1"/>
          <p:cNvSpPr>
            <a:spLocks noGrp="1"/>
          </p:cNvSpPr>
          <p:nvPr>
            <p:ph type="title" hasCustomPrompt="1"/>
          </p:nvPr>
        </p:nvSpPr>
        <p:spPr>
          <a:xfrm>
            <a:off x="457200" y="1981200"/>
            <a:ext cx="8229600" cy="1676400"/>
          </a:xfrm>
          <a:prstGeom prst="rect">
            <a:avLst/>
          </a:prstGeom>
        </p:spPr>
        <p:txBody>
          <a:bodyPr/>
          <a:lstStyle>
            <a:lvl1pPr>
              <a:lnSpc>
                <a:spcPts val="3000"/>
              </a:lnSpc>
              <a:defRPr sz="2800" b="1" baseline="0">
                <a:effectLst/>
              </a:defRPr>
            </a:lvl1pPr>
          </a:lstStyle>
          <a:p>
            <a:r>
              <a:rPr lang="en-US" dirty="0" smtClean="0"/>
              <a:t>Title of Presentation – Myriad Pro</a:t>
            </a:r>
            <a:br>
              <a:rPr lang="en-US" dirty="0" smtClean="0"/>
            </a:br>
            <a:r>
              <a:rPr lang="en-US" dirty="0" smtClean="0"/>
              <a:t> Bold, Shadow 28pt</a:t>
            </a:r>
            <a:endParaRPr lang="en-US" dirty="0"/>
          </a:p>
        </p:txBody>
      </p:sp>
      <p:sp>
        <p:nvSpPr>
          <p:cNvPr id="5" name="Subtitle 2"/>
          <p:cNvSpPr>
            <a:spLocks noGrp="1"/>
          </p:cNvSpPr>
          <p:nvPr>
            <p:ph type="subTitle" idx="1" hasCustomPrompt="1"/>
          </p:nvPr>
        </p:nvSpPr>
        <p:spPr>
          <a:xfrm>
            <a:off x="1371600" y="3886200"/>
            <a:ext cx="6400800" cy="457200"/>
          </a:xfrm>
          <a:prstGeom prst="rect">
            <a:avLst/>
          </a:prstGeom>
        </p:spPr>
        <p:txBody>
          <a:bodyPr/>
          <a:lstStyle>
            <a:lvl1pPr marL="0" indent="0" algn="ctr">
              <a:buNone/>
              <a:defRPr sz="2000" b="1" baseline="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Presenters Name – Myriad Pro, Bold, 20pt</a:t>
            </a:r>
          </a:p>
        </p:txBody>
      </p:sp>
      <p:sp>
        <p:nvSpPr>
          <p:cNvPr id="9" name="Text Placeholder 8"/>
          <p:cNvSpPr>
            <a:spLocks noGrp="1"/>
          </p:cNvSpPr>
          <p:nvPr>
            <p:ph type="body" sz="quarter" idx="10" hasCustomPrompt="1"/>
          </p:nvPr>
        </p:nvSpPr>
        <p:spPr>
          <a:xfrm>
            <a:off x="1371600" y="4267200"/>
            <a:ext cx="6400800" cy="1295400"/>
          </a:xfrm>
          <a:prstGeom prst="rect">
            <a:avLst/>
          </a:prstGeom>
        </p:spPr>
        <p:txBody>
          <a:bodyPr/>
          <a:lstStyle>
            <a:lvl1pPr algn="ctr">
              <a:lnSpc>
                <a:spcPts val="2000"/>
              </a:lnSpc>
              <a:buNone/>
              <a:defRPr sz="1800" baseline="0">
                <a:solidFill>
                  <a:schemeClr val="tx1"/>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sz="1800" dirty="0" smtClean="0"/>
              <a:t>Title of Presenter –Myriad Pro, 18pt</a:t>
            </a:r>
          </a:p>
          <a:p>
            <a:pPr lvl="0"/>
            <a:endParaRPr lang="en-US" sz="1800" dirty="0" smtClean="0"/>
          </a:p>
          <a:p>
            <a:pPr lvl="0"/>
            <a:r>
              <a:rPr lang="en-US" sz="1800" dirty="0" smtClean="0"/>
              <a:t>Title of Event</a:t>
            </a:r>
          </a:p>
          <a:p>
            <a:pPr lvl="0"/>
            <a:r>
              <a:rPr lang="en-US" sz="1800" dirty="0" smtClean="0"/>
              <a:t>Date of Event</a:t>
            </a:r>
            <a:endParaRPr lang="en-US" dirty="0"/>
          </a:p>
        </p:txBody>
      </p:sp>
      <p:sp>
        <p:nvSpPr>
          <p:cNvPr id="8" name="Text Placeholder 5"/>
          <p:cNvSpPr>
            <a:spLocks noGrp="1"/>
          </p:cNvSpPr>
          <p:nvPr>
            <p:ph type="body" sz="quarter" idx="11" hasCustomPrompt="1"/>
          </p:nvPr>
        </p:nvSpPr>
        <p:spPr>
          <a:xfrm>
            <a:off x="2286000" y="6281928"/>
            <a:ext cx="5105400" cy="182880"/>
          </a:xfrm>
          <a:prstGeom prst="rect">
            <a:avLst/>
          </a:prstGeom>
        </p:spPr>
        <p:txBody>
          <a:bodyPr/>
          <a:lstStyle>
            <a:lvl1pPr>
              <a:buNone/>
              <a:defRPr sz="1000" baseline="0">
                <a:solidFill>
                  <a:schemeClr val="bg1"/>
                </a:solidFill>
              </a:defRPr>
            </a:lvl1pPr>
          </a:lstStyle>
          <a:p>
            <a:r>
              <a:rPr lang="en-US" dirty="0" smtClean="0"/>
              <a:t>Place Descriptor Here</a:t>
            </a:r>
            <a:endParaRPr lang="en-US" dirty="0"/>
          </a:p>
        </p:txBody>
      </p:sp>
      <p:sp>
        <p:nvSpPr>
          <p:cNvPr id="10" name="Text Placeholder 6"/>
          <p:cNvSpPr>
            <a:spLocks noGrp="1"/>
          </p:cNvSpPr>
          <p:nvPr>
            <p:ph type="body" sz="quarter" idx="12" hasCustomPrompt="1"/>
          </p:nvPr>
        </p:nvSpPr>
        <p:spPr>
          <a:xfrm>
            <a:off x="2286000" y="6473952"/>
            <a:ext cx="5105400" cy="228600"/>
          </a:xfrm>
          <a:prstGeom prst="rect">
            <a:avLst/>
          </a:prstGeom>
        </p:spPr>
        <p:txBody>
          <a:bodyPr/>
          <a:lstStyle>
            <a:lvl1pPr>
              <a:buNone/>
              <a:defRPr sz="1000" baseline="0">
                <a:solidFill>
                  <a:schemeClr val="bg1"/>
                </a:solidFill>
              </a:defRPr>
            </a:lvl1pPr>
          </a:lstStyle>
          <a:p>
            <a:r>
              <a:rPr lang="en-US" dirty="0" smtClean="0"/>
              <a:t>Place Descriptor Here</a:t>
            </a:r>
            <a:endParaRPr lang="en-US" dirty="0"/>
          </a:p>
        </p:txBody>
      </p:sp>
    </p:spTree>
    <p:extLst>
      <p:ext uri="{BB962C8B-B14F-4D97-AF65-F5344CB8AC3E}">
        <p14:creationId xmlns:p14="http://schemas.microsoft.com/office/powerpoint/2010/main" val="2049334677"/>
      </p:ext>
    </p:extLst>
  </p:cSld>
  <p:clrMapOvr>
    <a:masterClrMapping/>
  </p:clrMapOvr>
  <p:transition>
    <p:fade/>
  </p:transition>
</p:sldLayout>
</file>

<file path=ppt/slideLayouts/slideLayout94.xml><?xml version="1.0" encoding="utf-8"?>
<p:sldLayout xmlns:a="http://schemas.openxmlformats.org/drawingml/2006/main" xmlns:r="http://schemas.openxmlformats.org/officeDocument/2006/relationships" xmlns:p="http://schemas.openxmlformats.org/presentationml/2006/main" preserve="1" userDrawn="1">
  <p:cSld name="Basic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nchor="b" anchorCtr="0"/>
          <a:lstStyle>
            <a:lvl1pPr>
              <a:lnSpc>
                <a:spcPts val="3000"/>
              </a:lnSpc>
              <a:defRPr sz="2800" b="1" baseline="0">
                <a:effectLst/>
              </a:defRPr>
            </a:lvl1pPr>
          </a:lstStyle>
          <a:p>
            <a:r>
              <a:rPr lang="en-US" dirty="0" smtClean="0"/>
              <a:t>Headline – Myriad Pro, Bold, Shadow, 28pt</a:t>
            </a:r>
            <a:endParaRPr lang="en-US" dirty="0"/>
          </a:p>
        </p:txBody>
      </p:sp>
      <p:sp>
        <p:nvSpPr>
          <p:cNvPr id="3" name="Content Placeholder 2"/>
          <p:cNvSpPr>
            <a:spLocks noGrp="1"/>
          </p:cNvSpPr>
          <p:nvPr>
            <p:ph idx="1" hasCustomPrompt="1"/>
          </p:nvPr>
        </p:nvSpPr>
        <p:spPr>
          <a:xfrm>
            <a:off x="457200" y="1600201"/>
            <a:ext cx="8229600" cy="4191000"/>
          </a:xfrm>
          <a:prstGeom prst="rect">
            <a:avLst/>
          </a:prstGeom>
        </p:spPr>
        <p:txBody>
          <a:bodyPr/>
          <a:lstStyle>
            <a:lvl1pPr>
              <a:buClr>
                <a:schemeClr val="tx1"/>
              </a:buClr>
              <a:buSzPct val="70000"/>
              <a:buFont typeface="Wingdings" pitchFamily="2" charset="2"/>
              <a:buChar char="q"/>
              <a:defRPr sz="2400" b="1" baseline="0">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baseline="0">
                <a:solidFill>
                  <a:schemeClr val="bg2"/>
                </a:solidFill>
              </a:defRPr>
            </a:lvl4pPr>
            <a:lvl5pPr>
              <a:buClr>
                <a:schemeClr val="tx1"/>
              </a:buClr>
              <a:buSzPct val="70000"/>
              <a:buFont typeface="Arial" pitchFamily="34" charset="0"/>
              <a:buChar char="•"/>
              <a:defRPr sz="1800">
                <a:solidFill>
                  <a:schemeClr val="bg2"/>
                </a:solidFill>
              </a:defRPr>
            </a:lvl5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6" name="Text Placeholder 5"/>
          <p:cNvSpPr>
            <a:spLocks noGrp="1"/>
          </p:cNvSpPr>
          <p:nvPr userDrawn="1">
            <p:ph type="body" sz="quarter" idx="11" hasCustomPrompt="1"/>
          </p:nvPr>
        </p:nvSpPr>
        <p:spPr>
          <a:xfrm>
            <a:off x="457200" y="5791200"/>
            <a:ext cx="8229600" cy="609600"/>
          </a:xfrm>
          <a:prstGeom prst="rect">
            <a:avLst/>
          </a:prstGeom>
        </p:spPr>
        <p:txBody>
          <a:bodyPr anchor="b"/>
          <a:lstStyle>
            <a:lvl1pPr>
              <a:buNone/>
              <a:defRPr sz="1100">
                <a:solidFill>
                  <a:schemeClr val="tx1"/>
                </a:solidFill>
              </a:defRPr>
            </a:lvl1pPr>
          </a:lstStyle>
          <a:p>
            <a:r>
              <a:rPr lang="en-US" dirty="0" smtClean="0"/>
              <a:t>* Citations, references, and credits – Myriad Pro, 11pt</a:t>
            </a:r>
            <a:endParaRPr lang="en-US" dirty="0"/>
          </a:p>
        </p:txBody>
      </p:sp>
    </p:spTree>
    <p:extLst>
      <p:ext uri="{BB962C8B-B14F-4D97-AF65-F5344CB8AC3E}">
        <p14:creationId xmlns:p14="http://schemas.microsoft.com/office/powerpoint/2010/main" val="2014233977"/>
      </p:ext>
    </p:extLst>
  </p:cSld>
  <p:clrMapOvr>
    <a:masterClrMapping/>
  </p:clrMapOvr>
  <p:transition>
    <p:fade/>
  </p:transition>
</p:sldLayout>
</file>

<file path=ppt/slideLayouts/slideLayout95.xml><?xml version="1.0" encoding="utf-8"?>
<p:sldLayout xmlns:a="http://schemas.openxmlformats.org/drawingml/2006/main" xmlns:r="http://schemas.openxmlformats.org/officeDocument/2006/relationships" xmlns:p="http://schemas.openxmlformats.org/presentationml/2006/main" preserve="1" userDrawn="1">
  <p:cSld name="Data Slide (For content heavy tables and chart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nchor="b" anchorCtr="0"/>
          <a:lstStyle>
            <a:lvl1pPr>
              <a:lnSpc>
                <a:spcPts val="3000"/>
              </a:lnSpc>
              <a:defRPr sz="2800" b="1" baseline="0">
                <a:effectLst/>
              </a:defRPr>
            </a:lvl1pPr>
          </a:lstStyle>
          <a:p>
            <a:r>
              <a:rPr lang="en-US" dirty="0" smtClean="0"/>
              <a:t>Headline – Myriad Pro, Bold, Shadow, 28pt</a:t>
            </a:r>
            <a:endParaRPr lang="en-US" dirty="0"/>
          </a:p>
        </p:txBody>
      </p:sp>
      <p:sp>
        <p:nvSpPr>
          <p:cNvPr id="3" name="Content Placeholder 2"/>
          <p:cNvSpPr>
            <a:spLocks noGrp="1"/>
          </p:cNvSpPr>
          <p:nvPr>
            <p:ph idx="1" hasCustomPrompt="1"/>
          </p:nvPr>
        </p:nvSpPr>
        <p:spPr>
          <a:xfrm>
            <a:off x="457200" y="1600201"/>
            <a:ext cx="8229600" cy="4191000"/>
          </a:xfrm>
          <a:prstGeom prst="rect">
            <a:avLst/>
          </a:prstGeom>
        </p:spPr>
        <p:txBody>
          <a:bodyPr/>
          <a:lstStyle>
            <a:lvl1pPr>
              <a:buClr>
                <a:schemeClr val="tx1"/>
              </a:buClr>
              <a:buSzPct val="70000"/>
              <a:buFont typeface="Wingdings" pitchFamily="2" charset="2"/>
              <a:buChar char="q"/>
              <a:defRPr sz="2400" b="1" baseline="0">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baseline="0">
                <a:solidFill>
                  <a:schemeClr val="bg2"/>
                </a:solidFill>
              </a:defRPr>
            </a:lvl4pPr>
            <a:lvl5pPr>
              <a:buClr>
                <a:schemeClr val="tx1"/>
              </a:buClr>
              <a:buSzPct val="70000"/>
              <a:buFont typeface="Arial" pitchFamily="34" charset="0"/>
              <a:buChar char="•"/>
              <a:defRPr sz="1800">
                <a:solidFill>
                  <a:schemeClr val="bg2"/>
                </a:solidFill>
              </a:defRPr>
            </a:lvl5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6" name="Text Placeholder 5"/>
          <p:cNvSpPr>
            <a:spLocks noGrp="1"/>
          </p:cNvSpPr>
          <p:nvPr userDrawn="1">
            <p:ph type="body" sz="quarter" idx="11" hasCustomPrompt="1"/>
          </p:nvPr>
        </p:nvSpPr>
        <p:spPr>
          <a:xfrm>
            <a:off x="457200" y="5791200"/>
            <a:ext cx="8229600" cy="609600"/>
          </a:xfrm>
          <a:prstGeom prst="rect">
            <a:avLst/>
          </a:prstGeom>
        </p:spPr>
        <p:txBody>
          <a:bodyPr anchor="b"/>
          <a:lstStyle>
            <a:lvl1pPr>
              <a:buNone/>
              <a:defRPr sz="1100">
                <a:solidFill>
                  <a:schemeClr val="tx1"/>
                </a:solidFill>
              </a:defRPr>
            </a:lvl1pPr>
          </a:lstStyle>
          <a:p>
            <a:r>
              <a:rPr lang="en-US" dirty="0" smtClean="0"/>
              <a:t>* Citations, references, and credits – Myriad Pro, 11pt</a:t>
            </a:r>
            <a:endParaRPr lang="en-US" dirty="0"/>
          </a:p>
        </p:txBody>
      </p:sp>
    </p:spTree>
    <p:extLst>
      <p:ext uri="{BB962C8B-B14F-4D97-AF65-F5344CB8AC3E}">
        <p14:creationId xmlns:p14="http://schemas.microsoft.com/office/powerpoint/2010/main" val="3520864006"/>
      </p:ext>
    </p:extLst>
  </p:cSld>
  <p:clrMapOvr>
    <a:masterClrMapping/>
  </p:clrMapOvr>
  <p:transition>
    <p:fade/>
  </p:transition>
</p:sldLayout>
</file>

<file path=ppt/slideLayouts/slideLayout96.xml><?xml version="1.0" encoding="utf-8"?>
<p:sldLayout xmlns:a="http://schemas.openxmlformats.org/drawingml/2006/main" xmlns:r="http://schemas.openxmlformats.org/officeDocument/2006/relationships" xmlns:p="http://schemas.openxmlformats.org/presentationml/2006/main" preserve="1" userDrawn="1">
  <p:cSld name="Title Slide Badg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Subtitle 2"/>
          <p:cNvSpPr>
            <a:spLocks noGrp="1"/>
          </p:cNvSpPr>
          <p:nvPr>
            <p:ph type="subTitle" idx="1" hasCustomPrompt="1"/>
          </p:nvPr>
        </p:nvSpPr>
        <p:spPr>
          <a:xfrm>
            <a:off x="1371600" y="3886200"/>
            <a:ext cx="6400800" cy="457200"/>
          </a:xfrm>
          <a:prstGeom prst="rect">
            <a:avLst/>
          </a:prstGeom>
        </p:spPr>
        <p:txBody>
          <a:bodyPr/>
          <a:lstStyle>
            <a:lvl1pPr marL="0" indent="0" algn="ctr">
              <a:buNone/>
              <a:defRPr sz="2000" b="1" baseline="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Presenters Name – Myriad Pro, Bold, 20pt</a:t>
            </a:r>
          </a:p>
        </p:txBody>
      </p:sp>
      <p:sp>
        <p:nvSpPr>
          <p:cNvPr id="9" name="Text Placeholder 8"/>
          <p:cNvSpPr>
            <a:spLocks noGrp="1"/>
          </p:cNvSpPr>
          <p:nvPr>
            <p:ph type="body" sz="quarter" idx="10" hasCustomPrompt="1"/>
          </p:nvPr>
        </p:nvSpPr>
        <p:spPr>
          <a:xfrm>
            <a:off x="1371600" y="4267200"/>
            <a:ext cx="6400800" cy="1295400"/>
          </a:xfrm>
          <a:prstGeom prst="rect">
            <a:avLst/>
          </a:prstGeom>
        </p:spPr>
        <p:txBody>
          <a:bodyPr/>
          <a:lstStyle>
            <a:lvl1pPr algn="ctr">
              <a:lnSpc>
                <a:spcPts val="2000"/>
              </a:lnSpc>
              <a:buNone/>
              <a:defRPr sz="1800" baseline="0">
                <a:solidFill>
                  <a:schemeClr val="tx1"/>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sz="1800" dirty="0" smtClean="0"/>
              <a:t>Title of Presenter –Myriad Pro, 18pt</a:t>
            </a:r>
          </a:p>
          <a:p>
            <a:pPr lvl="0"/>
            <a:endParaRPr lang="en-US" sz="1800" dirty="0" smtClean="0"/>
          </a:p>
          <a:p>
            <a:pPr lvl="0"/>
            <a:r>
              <a:rPr lang="en-US" sz="1800" dirty="0" smtClean="0"/>
              <a:t>Title of Event</a:t>
            </a:r>
          </a:p>
          <a:p>
            <a:pPr lvl="0"/>
            <a:r>
              <a:rPr lang="en-US" sz="1800" dirty="0" smtClean="0"/>
              <a:t>Date of Event</a:t>
            </a:r>
            <a:endParaRPr lang="en-US" dirty="0"/>
          </a:p>
        </p:txBody>
      </p:sp>
      <p:sp>
        <p:nvSpPr>
          <p:cNvPr id="11" name="Title 1"/>
          <p:cNvSpPr>
            <a:spLocks noGrp="1"/>
          </p:cNvSpPr>
          <p:nvPr>
            <p:ph type="title" hasCustomPrompt="1"/>
          </p:nvPr>
        </p:nvSpPr>
        <p:spPr>
          <a:xfrm>
            <a:off x="457200" y="1981200"/>
            <a:ext cx="8229600" cy="1676400"/>
          </a:xfrm>
          <a:prstGeom prst="rect">
            <a:avLst/>
          </a:prstGeom>
        </p:spPr>
        <p:txBody>
          <a:bodyPr/>
          <a:lstStyle>
            <a:lvl1pPr>
              <a:lnSpc>
                <a:spcPts val="3000"/>
              </a:lnSpc>
              <a:defRPr sz="2800" b="1" baseline="0">
                <a:effectLst/>
              </a:defRPr>
            </a:lvl1pPr>
          </a:lstStyle>
          <a:p>
            <a:r>
              <a:rPr lang="en-US" dirty="0" smtClean="0"/>
              <a:t>Title of Presentation – Myriad Pro</a:t>
            </a:r>
            <a:br>
              <a:rPr lang="en-US" dirty="0" smtClean="0"/>
            </a:br>
            <a:r>
              <a:rPr lang="en-US" dirty="0" smtClean="0"/>
              <a:t> Bold, Shadow 28pt</a:t>
            </a:r>
            <a:endParaRPr lang="en-US" dirty="0"/>
          </a:p>
        </p:txBody>
      </p:sp>
    </p:spTree>
    <p:extLst>
      <p:ext uri="{BB962C8B-B14F-4D97-AF65-F5344CB8AC3E}">
        <p14:creationId xmlns:p14="http://schemas.microsoft.com/office/powerpoint/2010/main" val="406989027"/>
      </p:ext>
    </p:extLst>
  </p:cSld>
  <p:clrMapOvr>
    <a:masterClrMapping/>
  </p:clrMapOvr>
  <p:transition>
    <p:fade/>
  </p:transition>
</p:sldLayout>
</file>

<file path=ppt/slideLayouts/slideLayout97.xml><?xml version="1.0" encoding="utf-8"?>
<p:sldLayout xmlns:a="http://schemas.openxmlformats.org/drawingml/2006/main" xmlns:r="http://schemas.openxmlformats.org/officeDocument/2006/relationships" xmlns:p="http://schemas.openxmlformats.org/presentationml/2006/main" preserve="1" userDrawn="1">
  <p:cSld name="Basic Content Badg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nchor="b" anchorCtr="0"/>
          <a:lstStyle>
            <a:lvl1pPr>
              <a:lnSpc>
                <a:spcPts val="3000"/>
              </a:lnSpc>
              <a:defRPr sz="2800" b="1" baseline="0">
                <a:effectLst/>
              </a:defRPr>
            </a:lvl1pPr>
          </a:lstStyle>
          <a:p>
            <a:r>
              <a:rPr lang="en-US" dirty="0" smtClean="0"/>
              <a:t>Headline – Myriad Pro, Bold, Shadow, 28pt</a:t>
            </a:r>
            <a:endParaRPr lang="en-US" dirty="0"/>
          </a:p>
        </p:txBody>
      </p:sp>
      <p:sp>
        <p:nvSpPr>
          <p:cNvPr id="3" name="Content Placeholder 2"/>
          <p:cNvSpPr>
            <a:spLocks noGrp="1"/>
          </p:cNvSpPr>
          <p:nvPr>
            <p:ph idx="1" hasCustomPrompt="1"/>
          </p:nvPr>
        </p:nvSpPr>
        <p:spPr>
          <a:xfrm>
            <a:off x="457200" y="1600201"/>
            <a:ext cx="8229600" cy="4191000"/>
          </a:xfrm>
          <a:prstGeom prst="rect">
            <a:avLst/>
          </a:prstGeom>
        </p:spPr>
        <p:txBody>
          <a:bodyPr/>
          <a:lstStyle>
            <a:lvl1pPr>
              <a:buClr>
                <a:schemeClr val="tx1"/>
              </a:buClr>
              <a:buSzPct val="70000"/>
              <a:buFont typeface="Wingdings" pitchFamily="2" charset="2"/>
              <a:buChar char="q"/>
              <a:defRPr sz="2400" b="1" baseline="0">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baseline="0">
                <a:solidFill>
                  <a:schemeClr val="bg2"/>
                </a:solidFill>
              </a:defRPr>
            </a:lvl4pPr>
            <a:lvl5pPr>
              <a:buClr>
                <a:schemeClr val="tx1"/>
              </a:buClr>
              <a:buSzPct val="70000"/>
              <a:buFont typeface="Arial" pitchFamily="34" charset="0"/>
              <a:buChar char="•"/>
              <a:defRPr sz="1800">
                <a:solidFill>
                  <a:schemeClr val="bg2"/>
                </a:solidFill>
              </a:defRPr>
            </a:lvl5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6" name="Text Placeholder 5"/>
          <p:cNvSpPr>
            <a:spLocks noGrp="1"/>
          </p:cNvSpPr>
          <p:nvPr userDrawn="1">
            <p:ph type="body" sz="quarter" idx="11" hasCustomPrompt="1"/>
          </p:nvPr>
        </p:nvSpPr>
        <p:spPr>
          <a:xfrm>
            <a:off x="1905000" y="5791200"/>
            <a:ext cx="6781800" cy="609600"/>
          </a:xfrm>
          <a:prstGeom prst="rect">
            <a:avLst/>
          </a:prstGeom>
        </p:spPr>
        <p:txBody>
          <a:bodyPr anchor="b"/>
          <a:lstStyle>
            <a:lvl1pPr>
              <a:buNone/>
              <a:defRPr sz="1100">
                <a:solidFill>
                  <a:schemeClr val="tx1"/>
                </a:solidFill>
              </a:defRPr>
            </a:lvl1pPr>
          </a:lstStyle>
          <a:p>
            <a:r>
              <a:rPr lang="en-US" dirty="0" smtClean="0"/>
              <a:t>* Citations, references, and credits – Myriad Pro, 11pt </a:t>
            </a:r>
            <a:endParaRPr lang="en-US" dirty="0"/>
          </a:p>
        </p:txBody>
      </p:sp>
    </p:spTree>
    <p:extLst>
      <p:ext uri="{BB962C8B-B14F-4D97-AF65-F5344CB8AC3E}">
        <p14:creationId xmlns:p14="http://schemas.microsoft.com/office/powerpoint/2010/main" val="1290317602"/>
      </p:ext>
    </p:extLst>
  </p:cSld>
  <p:clrMapOvr>
    <a:masterClrMapping/>
  </p:clrMapOvr>
  <p:transition>
    <p:fade/>
  </p:transition>
</p:sldLayout>
</file>

<file path=ppt/slideLayouts/slideLayout9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4406900"/>
            <a:ext cx="7772400" cy="1362075"/>
          </a:xfrm>
          <a:prstGeom prst="rect">
            <a:avLst/>
          </a:prstGeom>
        </p:spPr>
        <p:txBody>
          <a:bodyPr anchor="t"/>
          <a:lstStyle>
            <a:lvl1pPr algn="l">
              <a:lnSpc>
                <a:spcPts val="3800"/>
              </a:lnSpc>
              <a:defRPr sz="3600" b="1" cap="all" baseline="0">
                <a:effectLst/>
              </a:defRPr>
            </a:lvl1pPr>
          </a:lstStyle>
          <a:p>
            <a:r>
              <a:rPr lang="en-US" dirty="0" smtClean="0"/>
              <a:t>Section Header</a:t>
            </a:r>
            <a:br>
              <a:rPr lang="en-US" dirty="0" smtClean="0"/>
            </a:br>
            <a:r>
              <a:rPr lang="en-US" dirty="0" smtClean="0"/>
              <a:t>Myriad Pro, bold, shadow, 36pt </a:t>
            </a:r>
            <a:endParaRPr lang="en-US" dirty="0"/>
          </a:p>
        </p:txBody>
      </p:sp>
      <p:sp>
        <p:nvSpPr>
          <p:cNvPr id="3" name="Text Placeholder 2"/>
          <p:cNvSpPr>
            <a:spLocks noGrp="1"/>
          </p:cNvSpPr>
          <p:nvPr>
            <p:ph type="body" idx="1" hasCustomPrompt="1"/>
          </p:nvPr>
        </p:nvSpPr>
        <p:spPr>
          <a:xfrm>
            <a:off x="722313" y="2906713"/>
            <a:ext cx="7772400" cy="1500187"/>
          </a:xfrm>
          <a:prstGeom prst="rect">
            <a:avLst/>
          </a:prstGeom>
        </p:spPr>
        <p:txBody>
          <a:bodyPr anchor="b"/>
          <a:lstStyle>
            <a:lvl1pPr marL="0" indent="0">
              <a:lnSpc>
                <a:spcPts val="2200"/>
              </a:lnSpc>
              <a:buNone/>
              <a:defRPr sz="2000" baseline="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Subhead – Myriad Pro, 20pt</a:t>
            </a:r>
          </a:p>
        </p:txBody>
      </p:sp>
    </p:spTree>
    <p:extLst>
      <p:ext uri="{BB962C8B-B14F-4D97-AF65-F5344CB8AC3E}">
        <p14:creationId xmlns:p14="http://schemas.microsoft.com/office/powerpoint/2010/main" val="1468538304"/>
      </p:ext>
    </p:extLst>
  </p:cSld>
  <p:clrMapOvr>
    <a:masterClrMapping/>
  </p:clrMapOvr>
  <p:transition>
    <p:fade/>
  </p:transition>
</p:sldLayout>
</file>

<file path=ppt/slideLayouts/slideLayout99.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3050"/>
            <a:ext cx="3008313" cy="1162050"/>
          </a:xfrm>
          <a:prstGeom prst="rect">
            <a:avLst/>
          </a:prstGeom>
        </p:spPr>
        <p:txBody>
          <a:bodyPr anchor="b"/>
          <a:lstStyle>
            <a:lvl1pPr algn="l">
              <a:defRPr sz="2000" b="1" baseline="0">
                <a:effectLst/>
              </a:defRPr>
            </a:lvl1pPr>
          </a:lstStyle>
          <a:p>
            <a:r>
              <a:rPr lang="en-US" dirty="0" smtClean="0"/>
              <a:t>Header – Myriad Pro, bold, shadow, 20pt</a:t>
            </a:r>
            <a:endParaRPr lang="en-US" dirty="0"/>
          </a:p>
        </p:txBody>
      </p:sp>
      <p:sp>
        <p:nvSpPr>
          <p:cNvPr id="3" name="Content Placeholder 2"/>
          <p:cNvSpPr>
            <a:spLocks noGrp="1"/>
          </p:cNvSpPr>
          <p:nvPr>
            <p:ph idx="1" hasCustomPrompt="1"/>
          </p:nvPr>
        </p:nvSpPr>
        <p:spPr>
          <a:xfrm>
            <a:off x="3575050" y="273051"/>
            <a:ext cx="5111750" cy="5518150"/>
          </a:xfrm>
          <a:prstGeom prst="rect">
            <a:avLst/>
          </a:prstGeom>
        </p:spPr>
        <p:txBody>
          <a:bodyPr anchor="ctr" anchorCtr="0"/>
          <a:lstStyle>
            <a:lvl1pPr>
              <a:buClr>
                <a:schemeClr val="tx1"/>
              </a:buClr>
              <a:buSzPct val="70000"/>
              <a:buFont typeface="Wingdings" pitchFamily="2" charset="2"/>
              <a:buChar char="q"/>
              <a:defRPr sz="2400" b="1">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a:solidFill>
                  <a:schemeClr val="bg2"/>
                </a:solidFill>
              </a:defRPr>
            </a:lvl4pPr>
            <a:lvl5pPr>
              <a:buClr>
                <a:schemeClr val="tx1"/>
              </a:buClr>
              <a:buSzPct val="70000"/>
              <a:buFont typeface="Arial" pitchFamily="34" charset="0"/>
              <a:buChar char="•"/>
              <a:defRPr sz="1800">
                <a:solidFill>
                  <a:schemeClr val="bg2"/>
                </a:solidFill>
              </a:defRPr>
            </a:lvl5pPr>
            <a:lvl6pPr>
              <a:defRPr sz="2000"/>
            </a:lvl6pPr>
            <a:lvl7pPr>
              <a:defRPr sz="2000"/>
            </a:lvl7pPr>
            <a:lvl8pPr>
              <a:defRPr sz="2000"/>
            </a:lvl8pPr>
            <a:lvl9pPr>
              <a:defRPr sz="2000"/>
            </a:lvl9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4" name="Text Placeholder 3"/>
          <p:cNvSpPr>
            <a:spLocks noGrp="1"/>
          </p:cNvSpPr>
          <p:nvPr>
            <p:ph type="body" sz="half" idx="2" hasCustomPrompt="1"/>
          </p:nvPr>
        </p:nvSpPr>
        <p:spPr>
          <a:xfrm>
            <a:off x="457200" y="1435101"/>
            <a:ext cx="3008313" cy="4356099"/>
          </a:xfrm>
          <a:prstGeom prst="rect">
            <a:avLst/>
          </a:prstGeom>
        </p:spPr>
        <p:txBody>
          <a:bodyPr/>
          <a:lstStyle>
            <a:lvl1pPr marL="0" indent="0">
              <a:buNone/>
              <a:defRPr sz="1400" baseline="0">
                <a:solidFill>
                  <a:schemeClr val="bg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Paragraph of type</a:t>
            </a:r>
          </a:p>
          <a:p>
            <a:pPr lvl="0"/>
            <a:r>
              <a:rPr lang="en-US" dirty="0" smtClean="0"/>
              <a:t>Myriad Pro, 14pt</a:t>
            </a:r>
          </a:p>
        </p:txBody>
      </p:sp>
      <p:sp>
        <p:nvSpPr>
          <p:cNvPr id="7" name="Text Placeholder 5"/>
          <p:cNvSpPr>
            <a:spLocks noGrp="1"/>
          </p:cNvSpPr>
          <p:nvPr userDrawn="1">
            <p:ph type="body" sz="quarter" idx="11" hasCustomPrompt="1"/>
          </p:nvPr>
        </p:nvSpPr>
        <p:spPr>
          <a:xfrm>
            <a:off x="457200" y="5791200"/>
            <a:ext cx="8229600" cy="609600"/>
          </a:xfrm>
          <a:prstGeom prst="rect">
            <a:avLst/>
          </a:prstGeom>
        </p:spPr>
        <p:txBody>
          <a:bodyPr anchor="b"/>
          <a:lstStyle>
            <a:lvl1pPr>
              <a:buNone/>
              <a:defRPr sz="1100">
                <a:solidFill>
                  <a:schemeClr val="tx1"/>
                </a:solidFill>
              </a:defRPr>
            </a:lvl1pPr>
          </a:lstStyle>
          <a:p>
            <a:r>
              <a:rPr lang="en-US" dirty="0" smtClean="0"/>
              <a:t>* Citations, references, and credits – Myriad Pro, 11pt</a:t>
            </a:r>
            <a:endParaRPr lang="en-US" dirty="0"/>
          </a:p>
        </p:txBody>
      </p:sp>
    </p:spTree>
    <p:extLst>
      <p:ext uri="{BB962C8B-B14F-4D97-AF65-F5344CB8AC3E}">
        <p14:creationId xmlns:p14="http://schemas.microsoft.com/office/powerpoint/2010/main" val="321289980"/>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18" Type="http://schemas.openxmlformats.org/officeDocument/2006/relationships/theme" Target="../theme/theme3.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slideLayout" Target="../slideLayouts/slideLayout30.xml"/><Relationship Id="rId2" Type="http://schemas.openxmlformats.org/officeDocument/2006/relationships/slideLayout" Target="../slideLayouts/slideLayout15.xml"/><Relationship Id="rId16" Type="http://schemas.openxmlformats.org/officeDocument/2006/relationships/slideLayout" Target="../slideLayouts/slideLayout29.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slideLayout" Target="../slideLayouts/slideLayout28.xml"/><Relationship Id="rId10" Type="http://schemas.openxmlformats.org/officeDocument/2006/relationships/slideLayout" Target="../slideLayouts/slideLayout23.xml"/><Relationship Id="rId19" Type="http://schemas.openxmlformats.org/officeDocument/2006/relationships/image" Target="../media/image1.png"/><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slideLayout" Target="../slideLayouts/slideLayout27.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8.xml"/><Relationship Id="rId13" Type="http://schemas.openxmlformats.org/officeDocument/2006/relationships/image" Target="../media/image1.png"/><Relationship Id="rId3" Type="http://schemas.openxmlformats.org/officeDocument/2006/relationships/slideLayout" Target="../slideLayouts/slideLayout33.xml"/><Relationship Id="rId7" Type="http://schemas.openxmlformats.org/officeDocument/2006/relationships/slideLayout" Target="../slideLayouts/slideLayout37.xml"/><Relationship Id="rId12" Type="http://schemas.openxmlformats.org/officeDocument/2006/relationships/theme" Target="../theme/theme4.xml"/><Relationship Id="rId2" Type="http://schemas.openxmlformats.org/officeDocument/2006/relationships/slideLayout" Target="../slideLayouts/slideLayout32.xml"/><Relationship Id="rId1" Type="http://schemas.openxmlformats.org/officeDocument/2006/relationships/slideLayout" Target="../slideLayouts/slideLayout31.xml"/><Relationship Id="rId6" Type="http://schemas.openxmlformats.org/officeDocument/2006/relationships/slideLayout" Target="../slideLayouts/slideLayout36.xml"/><Relationship Id="rId11" Type="http://schemas.openxmlformats.org/officeDocument/2006/relationships/slideLayout" Target="../slideLayouts/slideLayout41.xml"/><Relationship Id="rId5" Type="http://schemas.openxmlformats.org/officeDocument/2006/relationships/slideLayout" Target="../slideLayouts/slideLayout35.xml"/><Relationship Id="rId10" Type="http://schemas.openxmlformats.org/officeDocument/2006/relationships/slideLayout" Target="../slideLayouts/slideLayout40.xml"/><Relationship Id="rId4" Type="http://schemas.openxmlformats.org/officeDocument/2006/relationships/slideLayout" Target="../slideLayouts/slideLayout34.xml"/><Relationship Id="rId9" Type="http://schemas.openxmlformats.org/officeDocument/2006/relationships/slideLayout" Target="../slideLayouts/slideLayout39.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9.xml"/><Relationship Id="rId13" Type="http://schemas.openxmlformats.org/officeDocument/2006/relationships/image" Target="../media/image1.png"/><Relationship Id="rId3" Type="http://schemas.openxmlformats.org/officeDocument/2006/relationships/slideLayout" Target="../slideLayouts/slideLayout44.xml"/><Relationship Id="rId7" Type="http://schemas.openxmlformats.org/officeDocument/2006/relationships/slideLayout" Target="../slideLayouts/slideLayout48.xml"/><Relationship Id="rId12" Type="http://schemas.openxmlformats.org/officeDocument/2006/relationships/theme" Target="../theme/theme5.xml"/><Relationship Id="rId2" Type="http://schemas.openxmlformats.org/officeDocument/2006/relationships/slideLayout" Target="../slideLayouts/slideLayout43.xml"/><Relationship Id="rId1" Type="http://schemas.openxmlformats.org/officeDocument/2006/relationships/slideLayout" Target="../slideLayouts/slideLayout42.xml"/><Relationship Id="rId6" Type="http://schemas.openxmlformats.org/officeDocument/2006/relationships/slideLayout" Target="../slideLayouts/slideLayout47.xml"/><Relationship Id="rId11" Type="http://schemas.openxmlformats.org/officeDocument/2006/relationships/slideLayout" Target="../slideLayouts/slideLayout52.xml"/><Relationship Id="rId5" Type="http://schemas.openxmlformats.org/officeDocument/2006/relationships/slideLayout" Target="../slideLayouts/slideLayout46.xml"/><Relationship Id="rId10" Type="http://schemas.openxmlformats.org/officeDocument/2006/relationships/slideLayout" Target="../slideLayouts/slideLayout51.xml"/><Relationship Id="rId4" Type="http://schemas.openxmlformats.org/officeDocument/2006/relationships/slideLayout" Target="../slideLayouts/slideLayout45.xml"/><Relationship Id="rId9" Type="http://schemas.openxmlformats.org/officeDocument/2006/relationships/slideLayout" Target="../slideLayouts/slideLayout50.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0.xml"/><Relationship Id="rId13" Type="http://schemas.openxmlformats.org/officeDocument/2006/relationships/image" Target="../media/image1.png"/><Relationship Id="rId3" Type="http://schemas.openxmlformats.org/officeDocument/2006/relationships/slideLayout" Target="../slideLayouts/slideLayout55.xml"/><Relationship Id="rId7" Type="http://schemas.openxmlformats.org/officeDocument/2006/relationships/slideLayout" Target="../slideLayouts/slideLayout59.xml"/><Relationship Id="rId12" Type="http://schemas.openxmlformats.org/officeDocument/2006/relationships/theme" Target="../theme/theme6.xml"/><Relationship Id="rId2" Type="http://schemas.openxmlformats.org/officeDocument/2006/relationships/slideLayout" Target="../slideLayouts/slideLayout54.xml"/><Relationship Id="rId1" Type="http://schemas.openxmlformats.org/officeDocument/2006/relationships/slideLayout" Target="../slideLayouts/slideLayout53.xml"/><Relationship Id="rId6" Type="http://schemas.openxmlformats.org/officeDocument/2006/relationships/slideLayout" Target="../slideLayouts/slideLayout58.xml"/><Relationship Id="rId11" Type="http://schemas.openxmlformats.org/officeDocument/2006/relationships/slideLayout" Target="../slideLayouts/slideLayout63.xml"/><Relationship Id="rId5" Type="http://schemas.openxmlformats.org/officeDocument/2006/relationships/slideLayout" Target="../slideLayouts/slideLayout57.xml"/><Relationship Id="rId10" Type="http://schemas.openxmlformats.org/officeDocument/2006/relationships/slideLayout" Target="../slideLayouts/slideLayout62.xml"/><Relationship Id="rId4" Type="http://schemas.openxmlformats.org/officeDocument/2006/relationships/slideLayout" Target="../slideLayouts/slideLayout56.xml"/><Relationship Id="rId9" Type="http://schemas.openxmlformats.org/officeDocument/2006/relationships/slideLayout" Target="../slideLayouts/slideLayout61.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1.xml"/><Relationship Id="rId13" Type="http://schemas.openxmlformats.org/officeDocument/2006/relationships/slideLayout" Target="../slideLayouts/slideLayout76.xml"/><Relationship Id="rId3" Type="http://schemas.openxmlformats.org/officeDocument/2006/relationships/slideLayout" Target="../slideLayouts/slideLayout66.xml"/><Relationship Id="rId7" Type="http://schemas.openxmlformats.org/officeDocument/2006/relationships/slideLayout" Target="../slideLayouts/slideLayout70.xml"/><Relationship Id="rId12" Type="http://schemas.openxmlformats.org/officeDocument/2006/relationships/slideLayout" Target="../slideLayouts/slideLayout75.xml"/><Relationship Id="rId17" Type="http://schemas.openxmlformats.org/officeDocument/2006/relationships/image" Target="../media/image1.png"/><Relationship Id="rId2" Type="http://schemas.openxmlformats.org/officeDocument/2006/relationships/slideLayout" Target="../slideLayouts/slideLayout65.xml"/><Relationship Id="rId16" Type="http://schemas.openxmlformats.org/officeDocument/2006/relationships/theme" Target="../theme/theme7.xml"/><Relationship Id="rId1" Type="http://schemas.openxmlformats.org/officeDocument/2006/relationships/slideLayout" Target="../slideLayouts/slideLayout64.xml"/><Relationship Id="rId6" Type="http://schemas.openxmlformats.org/officeDocument/2006/relationships/slideLayout" Target="../slideLayouts/slideLayout69.xml"/><Relationship Id="rId11" Type="http://schemas.openxmlformats.org/officeDocument/2006/relationships/slideLayout" Target="../slideLayouts/slideLayout74.xml"/><Relationship Id="rId5" Type="http://schemas.openxmlformats.org/officeDocument/2006/relationships/slideLayout" Target="../slideLayouts/slideLayout68.xml"/><Relationship Id="rId15" Type="http://schemas.openxmlformats.org/officeDocument/2006/relationships/slideLayout" Target="../slideLayouts/slideLayout78.xml"/><Relationship Id="rId10" Type="http://schemas.openxmlformats.org/officeDocument/2006/relationships/slideLayout" Target="../slideLayouts/slideLayout73.xml"/><Relationship Id="rId4" Type="http://schemas.openxmlformats.org/officeDocument/2006/relationships/slideLayout" Target="../slideLayouts/slideLayout67.xml"/><Relationship Id="rId9" Type="http://schemas.openxmlformats.org/officeDocument/2006/relationships/slideLayout" Target="../slideLayouts/slideLayout72.xml"/><Relationship Id="rId14" Type="http://schemas.openxmlformats.org/officeDocument/2006/relationships/slideLayout" Target="../slideLayouts/slideLayout77.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6.xml"/><Relationship Id="rId13" Type="http://schemas.openxmlformats.org/officeDocument/2006/relationships/slideLayout" Target="../slideLayouts/slideLayout91.xml"/><Relationship Id="rId3" Type="http://schemas.openxmlformats.org/officeDocument/2006/relationships/slideLayout" Target="../slideLayouts/slideLayout81.xml"/><Relationship Id="rId7" Type="http://schemas.openxmlformats.org/officeDocument/2006/relationships/slideLayout" Target="../slideLayouts/slideLayout85.xml"/><Relationship Id="rId12" Type="http://schemas.openxmlformats.org/officeDocument/2006/relationships/slideLayout" Target="../slideLayouts/slideLayout90.xml"/><Relationship Id="rId2" Type="http://schemas.openxmlformats.org/officeDocument/2006/relationships/slideLayout" Target="../slideLayouts/slideLayout80.xml"/><Relationship Id="rId16" Type="http://schemas.openxmlformats.org/officeDocument/2006/relationships/image" Target="../media/image1.png"/><Relationship Id="rId1" Type="http://schemas.openxmlformats.org/officeDocument/2006/relationships/slideLayout" Target="../slideLayouts/slideLayout79.xml"/><Relationship Id="rId6" Type="http://schemas.openxmlformats.org/officeDocument/2006/relationships/slideLayout" Target="../slideLayouts/slideLayout84.xml"/><Relationship Id="rId11" Type="http://schemas.openxmlformats.org/officeDocument/2006/relationships/slideLayout" Target="../slideLayouts/slideLayout89.xml"/><Relationship Id="rId5" Type="http://schemas.openxmlformats.org/officeDocument/2006/relationships/slideLayout" Target="../slideLayouts/slideLayout83.xml"/><Relationship Id="rId15" Type="http://schemas.openxmlformats.org/officeDocument/2006/relationships/theme" Target="../theme/theme8.xml"/><Relationship Id="rId10" Type="http://schemas.openxmlformats.org/officeDocument/2006/relationships/slideLayout" Target="../slideLayouts/slideLayout88.xml"/><Relationship Id="rId4" Type="http://schemas.openxmlformats.org/officeDocument/2006/relationships/slideLayout" Target="../slideLayouts/slideLayout82.xml"/><Relationship Id="rId9" Type="http://schemas.openxmlformats.org/officeDocument/2006/relationships/slideLayout" Target="../slideLayouts/slideLayout87.xml"/><Relationship Id="rId14" Type="http://schemas.openxmlformats.org/officeDocument/2006/relationships/slideLayout" Target="../slideLayouts/slideLayout92.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100.xml"/><Relationship Id="rId3" Type="http://schemas.openxmlformats.org/officeDocument/2006/relationships/slideLayout" Target="../slideLayouts/slideLayout95.xml"/><Relationship Id="rId7" Type="http://schemas.openxmlformats.org/officeDocument/2006/relationships/slideLayout" Target="../slideLayouts/slideLayout99.xml"/><Relationship Id="rId2" Type="http://schemas.openxmlformats.org/officeDocument/2006/relationships/slideLayout" Target="../slideLayouts/slideLayout94.xml"/><Relationship Id="rId1" Type="http://schemas.openxmlformats.org/officeDocument/2006/relationships/slideLayout" Target="../slideLayouts/slideLayout93.xml"/><Relationship Id="rId6" Type="http://schemas.openxmlformats.org/officeDocument/2006/relationships/slideLayout" Target="../slideLayouts/slideLayout98.xml"/><Relationship Id="rId11" Type="http://schemas.openxmlformats.org/officeDocument/2006/relationships/image" Target="../media/image5.png"/><Relationship Id="rId5" Type="http://schemas.openxmlformats.org/officeDocument/2006/relationships/slideLayout" Target="../slideLayouts/slideLayout97.xml"/><Relationship Id="rId10" Type="http://schemas.openxmlformats.org/officeDocument/2006/relationships/theme" Target="../theme/theme9.xml"/><Relationship Id="rId4" Type="http://schemas.openxmlformats.org/officeDocument/2006/relationships/slideLayout" Target="../slideLayouts/slideLayout96.xml"/><Relationship Id="rId9" Type="http://schemas.openxmlformats.org/officeDocument/2006/relationships/slideLayout" Target="../slideLayouts/slideLayout10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5" cstate="print">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486371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2" r:id="rId10"/>
    <p:sldLayoutId id="2147483673" r:id="rId11"/>
    <p:sldLayoutId id="2147483674" r:id="rId12"/>
    <p:sldLayoutId id="2147483675" r:id="rId13"/>
  </p:sldLayoutIdLst>
  <p:transition>
    <p:fade/>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32270808"/>
      </p:ext>
    </p:extLst>
  </p:cSld>
  <p:clrMap bg1="lt1" tx1="dk1" bg2="lt2" tx2="dk2" accent1="accent1" accent2="accent2" accent3="accent3" accent4="accent4" accent5="accent5" accent6="accent6" hlink="hlink" folHlink="folHlink"/>
  <p:transition>
    <p:fade/>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9" cstate="print">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37490233"/>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1" r:id="rId10"/>
    <p:sldLayoutId id="2147483702" r:id="rId11"/>
    <p:sldLayoutId id="2147483703" r:id="rId12"/>
    <p:sldLayoutId id="2147483705" r:id="rId13"/>
    <p:sldLayoutId id="2147483706" r:id="rId14"/>
    <p:sldLayoutId id="2147483707" r:id="rId15"/>
    <p:sldLayoutId id="2147483708" r:id="rId16"/>
    <p:sldLayoutId id="2147483709" r:id="rId17"/>
  </p:sldLayoutIdLst>
  <p:transition>
    <p:fade/>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25011975"/>
      </p:ext>
    </p:extLst>
  </p:cSld>
  <p:clrMap bg1="lt1" tx1="dk1" bg2="lt2" tx2="dk2" accent1="accent1" accent2="accent2" accent3="accent3" accent4="accent4" accent5="accent5" accent6="accent6" hlink="hlink" folHlink="folHlink"/>
  <p:sldLayoutIdLst>
    <p:sldLayoutId id="2147483812" r:id="rId1"/>
    <p:sldLayoutId id="2147483813" r:id="rId2"/>
    <p:sldLayoutId id="2147483814" r:id="rId3"/>
    <p:sldLayoutId id="2147483815" r:id="rId4"/>
    <p:sldLayoutId id="2147483816" r:id="rId5"/>
    <p:sldLayoutId id="2147483817" r:id="rId6"/>
    <p:sldLayoutId id="2147483818" r:id="rId7"/>
    <p:sldLayoutId id="2147483819" r:id="rId8"/>
    <p:sldLayoutId id="2147483820" r:id="rId9"/>
    <p:sldLayoutId id="2147483821" r:id="rId10"/>
    <p:sldLayoutId id="2147483822" r:id="rId11"/>
  </p:sldLayoutIdLst>
  <p:transition>
    <p:fade/>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8553550"/>
      </p:ext>
    </p:extLst>
  </p:cSld>
  <p:clrMap bg1="lt1" tx1="dk1" bg2="lt2" tx2="dk2" accent1="accent1" accent2="accent2" accent3="accent3" accent4="accent4" accent5="accent5" accent6="accent6" hlink="hlink" folHlink="folHlink"/>
  <p:sldLayoutIdLst>
    <p:sldLayoutId id="2147483825" r:id="rId1"/>
    <p:sldLayoutId id="2147483826" r:id="rId2"/>
    <p:sldLayoutId id="2147483827" r:id="rId3"/>
    <p:sldLayoutId id="2147483828" r:id="rId4"/>
    <p:sldLayoutId id="2147483829" r:id="rId5"/>
    <p:sldLayoutId id="2147483830" r:id="rId6"/>
    <p:sldLayoutId id="2147483831" r:id="rId7"/>
    <p:sldLayoutId id="2147483832" r:id="rId8"/>
    <p:sldLayoutId id="2147483833" r:id="rId9"/>
    <p:sldLayoutId id="2147483834" r:id="rId10"/>
    <p:sldLayoutId id="2147483836" r:id="rId11"/>
  </p:sldLayoutIdLst>
  <p:transition>
    <p:fade/>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56076618"/>
      </p:ext>
    </p:extLst>
  </p:cSld>
  <p:clrMap bg1="lt1" tx1="dk1" bg2="lt2" tx2="dk2" accent1="accent1" accent2="accent2" accent3="accent3" accent4="accent4" accent5="accent5" accent6="accent6" hlink="hlink" folHlink="folHlink"/>
  <p:sldLayoutIdLst>
    <p:sldLayoutId id="2147483838" r:id="rId1"/>
    <p:sldLayoutId id="2147483839" r:id="rId2"/>
    <p:sldLayoutId id="2147483840" r:id="rId3"/>
    <p:sldLayoutId id="2147483841" r:id="rId4"/>
    <p:sldLayoutId id="2147483842" r:id="rId5"/>
    <p:sldLayoutId id="2147483843" r:id="rId6"/>
    <p:sldLayoutId id="2147483844" r:id="rId7"/>
    <p:sldLayoutId id="2147483845" r:id="rId8"/>
    <p:sldLayoutId id="2147483846" r:id="rId9"/>
    <p:sldLayoutId id="2147483847" r:id="rId10"/>
    <p:sldLayoutId id="2147483849" r:id="rId11"/>
  </p:sldLayoutIdLst>
  <p:transition>
    <p:fade/>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7" cstate="print">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15922342"/>
      </p:ext>
    </p:extLst>
  </p:cSld>
  <p:clrMap bg1="lt1" tx1="dk1" bg2="lt2" tx2="dk2" accent1="accent1" accent2="accent2" accent3="accent3" accent4="accent4" accent5="accent5" accent6="accent6" hlink="hlink" folHlink="folHlink"/>
  <p:sldLayoutIdLst>
    <p:sldLayoutId id="2147483863" r:id="rId1"/>
    <p:sldLayoutId id="2147483864" r:id="rId2"/>
    <p:sldLayoutId id="2147483865" r:id="rId3"/>
    <p:sldLayoutId id="2147483866" r:id="rId4"/>
    <p:sldLayoutId id="2147483867" r:id="rId5"/>
    <p:sldLayoutId id="2147483868" r:id="rId6"/>
    <p:sldLayoutId id="2147483869" r:id="rId7"/>
    <p:sldLayoutId id="2147483870" r:id="rId8"/>
    <p:sldLayoutId id="2147483871" r:id="rId9"/>
    <p:sldLayoutId id="2147483872" r:id="rId10"/>
    <p:sldLayoutId id="2147483873" r:id="rId11"/>
    <p:sldLayoutId id="2147483874" r:id="rId12"/>
    <p:sldLayoutId id="2147483875" r:id="rId13"/>
    <p:sldLayoutId id="2147483876" r:id="rId14"/>
    <p:sldLayoutId id="2147483877" r:id="rId15"/>
  </p:sldLayoutIdLst>
  <p:transition>
    <p:fade/>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6" cstate="print">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06542731"/>
      </p:ext>
    </p:extLst>
  </p:cSld>
  <p:clrMap bg1="lt1" tx1="dk1" bg2="lt2" tx2="dk2" accent1="accent1" accent2="accent2" accent3="accent3" accent4="accent4" accent5="accent5" accent6="accent6" hlink="hlink" folHlink="folHlink"/>
  <p:sldLayoutIdLst>
    <p:sldLayoutId id="2147483879" r:id="rId1"/>
    <p:sldLayoutId id="2147483880" r:id="rId2"/>
    <p:sldLayoutId id="2147483881" r:id="rId3"/>
    <p:sldLayoutId id="2147483882" r:id="rId4"/>
    <p:sldLayoutId id="2147483883" r:id="rId5"/>
    <p:sldLayoutId id="2147483884" r:id="rId6"/>
    <p:sldLayoutId id="2147483885" r:id="rId7"/>
    <p:sldLayoutId id="2147483886" r:id="rId8"/>
    <p:sldLayoutId id="2147483887" r:id="rId9"/>
    <p:sldLayoutId id="2147483888" r:id="rId10"/>
    <p:sldLayoutId id="2147483889" r:id="rId11"/>
    <p:sldLayoutId id="2147483891" r:id="rId12"/>
    <p:sldLayoutId id="2147483892" r:id="rId13"/>
    <p:sldLayoutId id="2147483893" r:id="rId14"/>
  </p:sldLayoutIdLst>
  <p:transition>
    <p:fade/>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cstate="print">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350807"/>
      </p:ext>
    </p:extLst>
  </p:cSld>
  <p:clrMap bg1="lt1" tx1="dk1" bg2="lt2" tx2="dk2" accent1="accent1" accent2="accent2" accent3="accent3" accent4="accent4" accent5="accent5" accent6="accent6" hlink="hlink" folHlink="folHlink"/>
  <p:sldLayoutIdLst>
    <p:sldLayoutId id="2147483895" r:id="rId1"/>
    <p:sldLayoutId id="2147483896" r:id="rId2"/>
    <p:sldLayoutId id="2147483897" r:id="rId3"/>
    <p:sldLayoutId id="2147483898" r:id="rId4"/>
    <p:sldLayoutId id="2147483899" r:id="rId5"/>
    <p:sldLayoutId id="2147483900" r:id="rId6"/>
    <p:sldLayoutId id="2147483901" r:id="rId7"/>
    <p:sldLayoutId id="2147483902" r:id="rId8"/>
    <p:sldLayoutId id="2147483903" r:id="rId9"/>
  </p:sldLayoutIdLst>
  <p:transition>
    <p:fade/>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9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98.xml"/></Relationships>
</file>

<file path=ppt/slides/_rels/slide13.xml.rels><?xml version="1.0" encoding="UTF-8" standalone="yes"?>
<Relationships xmlns="http://schemas.openxmlformats.org/package/2006/relationships"><Relationship Id="rId3" Type="http://schemas.openxmlformats.org/officeDocument/2006/relationships/hyperlink" Target="http://www.thecommunityguide.org/vaccines/standingorders.html" TargetMode="External"/><Relationship Id="rId2" Type="http://schemas.openxmlformats.org/officeDocument/2006/relationships/notesSlide" Target="../notesSlides/notesSlide13.xml"/><Relationship Id="rId1" Type="http://schemas.openxmlformats.org/officeDocument/2006/relationships/slideLayout" Target="../slideLayouts/slideLayout94.xml"/><Relationship Id="rId4" Type="http://schemas.openxmlformats.org/officeDocument/2006/relationships/hyperlink" Target="http://www.thecommunityguide.org/vaccines/RRclientreminder.html"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9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9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9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0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0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1371600"/>
            <a:ext cx="9144000" cy="4495800"/>
          </a:xfrm>
        </p:spPr>
        <p:txBody>
          <a:bodyPr/>
          <a:lstStyle/>
          <a:p>
            <a:r>
              <a:rPr lang="en-US" sz="3200" dirty="0" smtClean="0"/>
              <a:t>State of the States: Adult Immunization Programs</a:t>
            </a:r>
            <a:r>
              <a:rPr lang="en-US" dirty="0" smtClean="0"/>
              <a:t/>
            </a:r>
            <a:br>
              <a:rPr lang="en-US" dirty="0" smtClean="0"/>
            </a:br>
            <a:r>
              <a:rPr lang="en-US" dirty="0" smtClean="0"/>
              <a:t/>
            </a:r>
            <a:br>
              <a:rPr lang="en-US" dirty="0" smtClean="0"/>
            </a:br>
            <a:r>
              <a:rPr lang="en-US" sz="2400" dirty="0" smtClean="0"/>
              <a:t>2012 Program Annual Progress Assessment </a:t>
            </a:r>
            <a:br>
              <a:rPr lang="en-US" sz="2400" dirty="0" smtClean="0"/>
            </a:br>
            <a:r>
              <a:rPr lang="en-US" sz="2400" dirty="0" smtClean="0"/>
              <a:t/>
            </a:r>
            <a:br>
              <a:rPr lang="en-US" sz="2400" dirty="0" smtClean="0"/>
            </a:br>
            <a:r>
              <a:rPr lang="en-US" sz="2400" dirty="0"/>
              <a:t/>
            </a:r>
            <a:br>
              <a:rPr lang="en-US" sz="2400" dirty="0"/>
            </a:br>
            <a:r>
              <a:rPr lang="en-US" sz="2400" b="0" dirty="0" smtClean="0"/>
              <a:t>LaDora Woods</a:t>
            </a:r>
            <a:br>
              <a:rPr lang="en-US" sz="2400" b="0" dirty="0" smtClean="0"/>
            </a:br>
            <a:r>
              <a:rPr lang="en-US" sz="2400" b="0" dirty="0" smtClean="0"/>
              <a:t>Carter Consulting, Inc. </a:t>
            </a:r>
            <a:br>
              <a:rPr lang="en-US" sz="2400" b="0" dirty="0" smtClean="0"/>
            </a:br>
            <a:r>
              <a:rPr lang="en-US" sz="2400" b="0" dirty="0" smtClean="0"/>
              <a:t> </a:t>
            </a:r>
            <a:r>
              <a:rPr lang="en-US" sz="2400" b="0" dirty="0" smtClean="0"/>
              <a:t/>
            </a:r>
            <a:br>
              <a:rPr lang="en-US" sz="2400" b="0" dirty="0" smtClean="0"/>
            </a:br>
            <a:r>
              <a:rPr lang="en-US" sz="2400" b="0" dirty="0" smtClean="0"/>
              <a:t>June </a:t>
            </a:r>
            <a:r>
              <a:rPr lang="en-US" sz="2400" b="0" dirty="0" smtClean="0"/>
              <a:t>4</a:t>
            </a:r>
            <a:r>
              <a:rPr lang="en-US" sz="2400" b="0" dirty="0" smtClean="0"/>
              <a:t>, 2014</a:t>
            </a:r>
            <a:endParaRPr lang="en-US" sz="2400" b="0" dirty="0"/>
          </a:p>
        </p:txBody>
      </p:sp>
      <p:sp>
        <p:nvSpPr>
          <p:cNvPr id="6" name="Subtitle 5"/>
          <p:cNvSpPr>
            <a:spLocks noGrp="1"/>
          </p:cNvSpPr>
          <p:nvPr>
            <p:ph type="subTitle" idx="1"/>
          </p:nvPr>
        </p:nvSpPr>
        <p:spPr/>
        <p:txBody>
          <a:bodyPr/>
          <a:lstStyle/>
          <a:p>
            <a:endParaRPr lang="en-US" dirty="0"/>
          </a:p>
          <a:p>
            <a:endParaRPr lang="en-US" dirty="0"/>
          </a:p>
        </p:txBody>
      </p:sp>
      <p:sp>
        <p:nvSpPr>
          <p:cNvPr id="8" name="Text Placeholder 7"/>
          <p:cNvSpPr>
            <a:spLocks noGrp="1"/>
          </p:cNvSpPr>
          <p:nvPr>
            <p:ph type="body" sz="quarter" idx="11"/>
          </p:nvPr>
        </p:nvSpPr>
        <p:spPr/>
        <p:txBody>
          <a:bodyPr/>
          <a:lstStyle/>
          <a:p>
            <a:r>
              <a:rPr lang="en-US" dirty="0" smtClean="0"/>
              <a:t>Immunization Services Division</a:t>
            </a:r>
            <a:endParaRPr lang="en-US" dirty="0"/>
          </a:p>
        </p:txBody>
      </p:sp>
      <p:sp>
        <p:nvSpPr>
          <p:cNvPr id="9" name="Text Placeholder 8"/>
          <p:cNvSpPr>
            <a:spLocks noGrp="1"/>
          </p:cNvSpPr>
          <p:nvPr>
            <p:ph type="body" sz="quarter" idx="12"/>
          </p:nvPr>
        </p:nvSpPr>
        <p:spPr/>
        <p:txBody>
          <a:bodyPr/>
          <a:lstStyle/>
          <a:p>
            <a:r>
              <a:rPr lang="en-US" dirty="0" smtClean="0"/>
              <a:t>National Center for Immunization and Respiratory Diseases</a:t>
            </a:r>
            <a:endParaRPr lang="en-US" dirty="0"/>
          </a:p>
        </p:txBody>
      </p:sp>
    </p:spTree>
    <p:extLst>
      <p:ext uri="{BB962C8B-B14F-4D97-AF65-F5344CB8AC3E}">
        <p14:creationId xmlns:p14="http://schemas.microsoft.com/office/powerpoint/2010/main" val="388722328"/>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US" dirty="0"/>
              <a:t>Types of Vaccines for Adults Purchased by the Immunization Program, </a:t>
            </a:r>
            <a:r>
              <a:rPr lang="en-US" dirty="0" smtClean="0"/>
              <a:t>2012*</a:t>
            </a:r>
            <a:endParaRPr lang="en-US" dirty="0"/>
          </a:p>
        </p:txBody>
      </p:sp>
      <p:sp>
        <p:nvSpPr>
          <p:cNvPr id="4" name="Text Placeholder 3"/>
          <p:cNvSpPr>
            <a:spLocks noGrp="1"/>
          </p:cNvSpPr>
          <p:nvPr>
            <p:ph type="body" sz="quarter" idx="11"/>
          </p:nvPr>
        </p:nvSpPr>
        <p:spPr>
          <a:xfrm>
            <a:off x="457200" y="6096000"/>
            <a:ext cx="8229600" cy="304800"/>
          </a:xfrm>
        </p:spPr>
        <p:txBody>
          <a:bodyPr/>
          <a:lstStyle/>
          <a:p>
            <a:r>
              <a:rPr lang="en-US" sz="1200" dirty="0"/>
              <a:t>* Includes section 317 funds and state/local funds</a:t>
            </a:r>
          </a:p>
        </p:txBody>
      </p:sp>
      <p:sp>
        <p:nvSpPr>
          <p:cNvPr id="3" name="Content Placeholder 2"/>
          <p:cNvSpPr>
            <a:spLocks noGrp="1"/>
          </p:cNvSpPr>
          <p:nvPr>
            <p:ph idx="1"/>
          </p:nvPr>
        </p:nvSpPr>
        <p:spPr/>
        <p:txBody>
          <a:bodyPr/>
          <a:lstStyle/>
          <a:p>
            <a:endParaRPr lang="en-US" dirty="0"/>
          </a:p>
        </p:txBody>
      </p:sp>
      <p:graphicFrame>
        <p:nvGraphicFramePr>
          <p:cNvPr id="6" name="Content Placeholder 4"/>
          <p:cNvGraphicFramePr>
            <a:graphicFrameLocks/>
          </p:cNvGraphicFramePr>
          <p:nvPr>
            <p:extLst>
              <p:ext uri="{D42A27DB-BD31-4B8C-83A1-F6EECF244321}">
                <p14:modId xmlns:p14="http://schemas.microsoft.com/office/powerpoint/2010/main" val="2642464743"/>
              </p:ext>
            </p:extLst>
          </p:nvPr>
        </p:nvGraphicFramePr>
        <p:xfrm>
          <a:off x="457200" y="1600200"/>
          <a:ext cx="8229600" cy="4191002"/>
        </p:xfrm>
        <a:graphic>
          <a:graphicData uri="http://schemas.openxmlformats.org/drawingml/2006/table">
            <a:tbl>
              <a:tblPr firstRow="1" bandRow="1">
                <a:tableStyleId>{5C22544A-7EE6-4342-B048-85BDC9FD1C3A}</a:tableStyleId>
              </a:tblPr>
              <a:tblGrid>
                <a:gridCol w="1989573"/>
                <a:gridCol w="1989573"/>
                <a:gridCol w="271304"/>
                <a:gridCol w="2080011"/>
                <a:gridCol w="1899139"/>
              </a:tblGrid>
              <a:tr h="954386">
                <a:tc>
                  <a:txBody>
                    <a:bodyPr/>
                    <a:lstStyle/>
                    <a:p>
                      <a:r>
                        <a:rPr lang="en-US" sz="2000" dirty="0" smtClean="0"/>
                        <a:t>Vaccine Type</a:t>
                      </a:r>
                      <a:endParaRPr lang="en-US" sz="2000" dirty="0"/>
                    </a:p>
                  </a:txBody>
                  <a:tcPr/>
                </a:tc>
                <a:tc>
                  <a:txBody>
                    <a:bodyPr/>
                    <a:lstStyle/>
                    <a:p>
                      <a:r>
                        <a:rPr lang="en-US" sz="2000" dirty="0" smtClean="0"/>
                        <a:t>Number of programs </a:t>
                      </a:r>
                      <a:r>
                        <a:rPr lang="en-US" sz="2000" baseline="0" dirty="0" smtClean="0"/>
                        <a:t>(%)</a:t>
                      </a:r>
                      <a:endParaRPr lang="en-US" sz="2000" dirty="0"/>
                    </a:p>
                  </a:txBody>
                  <a:tcPr/>
                </a:tc>
                <a:tc>
                  <a:txBody>
                    <a:bodyPr/>
                    <a:lstStyle/>
                    <a:p>
                      <a:endParaRPr lang="en-US" sz="2000" dirty="0"/>
                    </a:p>
                  </a:txBody>
                  <a:tcPr>
                    <a:lnB w="12700" cap="flat" cmpd="sng" algn="ctr">
                      <a:noFill/>
                      <a:prstDash val="solid"/>
                      <a:round/>
                      <a:headEnd type="none" w="med" len="med"/>
                      <a:tailEnd type="none" w="med" len="med"/>
                    </a:lnB>
                    <a:solidFill>
                      <a:schemeClr val="bg1"/>
                    </a:solidFill>
                  </a:tcPr>
                </a:tc>
                <a:tc>
                  <a:txBody>
                    <a:bodyPr/>
                    <a:lstStyle/>
                    <a:p>
                      <a:r>
                        <a:rPr lang="en-US" sz="2000" dirty="0" smtClean="0"/>
                        <a:t>Vaccine Type</a:t>
                      </a:r>
                      <a:endParaRPr lang="en-US" sz="2000" dirty="0"/>
                    </a:p>
                  </a:txBody>
                  <a:tcPr/>
                </a:tc>
                <a:tc>
                  <a:txBody>
                    <a:bodyPr/>
                    <a:lstStyle/>
                    <a:p>
                      <a:r>
                        <a:rPr lang="en-US" sz="2000" dirty="0" smtClean="0"/>
                        <a:t>Number</a:t>
                      </a:r>
                      <a:r>
                        <a:rPr lang="en-US" sz="2000" baseline="0" dirty="0" smtClean="0"/>
                        <a:t> of programs (%)</a:t>
                      </a:r>
                      <a:endParaRPr lang="en-US" sz="2000" dirty="0"/>
                    </a:p>
                  </a:txBody>
                  <a:tcPr/>
                </a:tc>
              </a:tr>
              <a:tr h="539436">
                <a:tc>
                  <a:txBody>
                    <a:bodyPr/>
                    <a:lstStyle/>
                    <a:p>
                      <a:r>
                        <a:rPr lang="en-US" sz="2000" dirty="0" smtClean="0"/>
                        <a:t>Hepatitis B</a:t>
                      </a:r>
                      <a:endParaRPr lang="en-US" sz="2000" dirty="0"/>
                    </a:p>
                  </a:txBody>
                  <a:tcPr/>
                </a:tc>
                <a:tc>
                  <a:txBody>
                    <a:bodyPr/>
                    <a:lstStyle/>
                    <a:p>
                      <a:r>
                        <a:rPr lang="en-US" sz="2000" dirty="0" smtClean="0"/>
                        <a:t>49 (88%)</a:t>
                      </a:r>
                      <a:endParaRPr lang="en-US" sz="2000" dirty="0"/>
                    </a:p>
                  </a:txBody>
                  <a:tcPr/>
                </a:tc>
                <a:tc>
                  <a:txBody>
                    <a:bodyPr/>
                    <a:lstStyle/>
                    <a:p>
                      <a:endParaRPr lang="en-US" sz="2000" dirty="0"/>
                    </a:p>
                  </a:txBody>
                  <a:tcP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r>
                        <a:rPr lang="en-US" sz="2000" dirty="0" smtClean="0"/>
                        <a:t>Td</a:t>
                      </a:r>
                      <a:endParaRPr lang="en-US" sz="2000" dirty="0"/>
                    </a:p>
                  </a:txBody>
                  <a:tcPr/>
                </a:tc>
                <a:tc>
                  <a:txBody>
                    <a:bodyPr/>
                    <a:lstStyle/>
                    <a:p>
                      <a:r>
                        <a:rPr lang="en-US" sz="2000" dirty="0" smtClean="0"/>
                        <a:t>29 (52%)</a:t>
                      </a:r>
                      <a:endParaRPr lang="en-US" sz="2000" dirty="0"/>
                    </a:p>
                  </a:txBody>
                  <a:tcPr/>
                </a:tc>
              </a:tr>
              <a:tr h="539436">
                <a:tc>
                  <a:txBody>
                    <a:bodyPr/>
                    <a:lstStyle/>
                    <a:p>
                      <a:r>
                        <a:rPr lang="en-US" sz="2000" dirty="0" smtClean="0"/>
                        <a:t>Tdap</a:t>
                      </a:r>
                      <a:endParaRPr lang="en-US" sz="2000" dirty="0"/>
                    </a:p>
                  </a:txBody>
                  <a:tcPr/>
                </a:tc>
                <a:tc>
                  <a:txBody>
                    <a:bodyPr/>
                    <a:lstStyle/>
                    <a:p>
                      <a:r>
                        <a:rPr lang="en-US" sz="2000" dirty="0" smtClean="0"/>
                        <a:t>47 (84%)</a:t>
                      </a:r>
                      <a:endParaRPr lang="en-US" sz="2000" dirty="0"/>
                    </a:p>
                  </a:txBody>
                  <a:tcPr/>
                </a:tc>
                <a:tc>
                  <a:txBody>
                    <a:bodyPr/>
                    <a:lstStyle/>
                    <a:p>
                      <a:endParaRPr lang="en-US" sz="2000" dirty="0"/>
                    </a:p>
                  </a:txBody>
                  <a:tcP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r>
                        <a:rPr lang="en-US" sz="2000" dirty="0" smtClean="0"/>
                        <a:t>HPV</a:t>
                      </a:r>
                      <a:endParaRPr lang="en-US" sz="2000" dirty="0"/>
                    </a:p>
                  </a:txBody>
                  <a:tcPr/>
                </a:tc>
                <a:tc>
                  <a:txBody>
                    <a:bodyPr/>
                    <a:lstStyle/>
                    <a:p>
                      <a:r>
                        <a:rPr lang="en-US" sz="2000" dirty="0" smtClean="0"/>
                        <a:t>29 </a:t>
                      </a:r>
                      <a:r>
                        <a:rPr lang="en-US" sz="2000" baseline="0" dirty="0" smtClean="0"/>
                        <a:t>(52%)</a:t>
                      </a:r>
                      <a:endParaRPr lang="en-US" sz="2000" dirty="0"/>
                    </a:p>
                  </a:txBody>
                  <a:tcPr/>
                </a:tc>
              </a:tr>
              <a:tr h="539436">
                <a:tc>
                  <a:txBody>
                    <a:bodyPr/>
                    <a:lstStyle/>
                    <a:p>
                      <a:r>
                        <a:rPr lang="en-US" sz="2000" dirty="0" smtClean="0"/>
                        <a:t>Hepatitis</a:t>
                      </a:r>
                      <a:r>
                        <a:rPr lang="en-US" sz="2000" baseline="0" dirty="0" smtClean="0"/>
                        <a:t> A</a:t>
                      </a:r>
                      <a:endParaRPr lang="en-US" sz="2000" dirty="0"/>
                    </a:p>
                  </a:txBody>
                  <a:tcPr/>
                </a:tc>
                <a:tc>
                  <a:txBody>
                    <a:bodyPr/>
                    <a:lstStyle/>
                    <a:p>
                      <a:r>
                        <a:rPr lang="en-US" sz="2000" dirty="0" smtClean="0"/>
                        <a:t>41 (73%)</a:t>
                      </a:r>
                      <a:endParaRPr lang="en-US" sz="2000" dirty="0"/>
                    </a:p>
                  </a:txBody>
                  <a:tcPr/>
                </a:tc>
                <a:tc>
                  <a:txBody>
                    <a:bodyPr/>
                    <a:lstStyle/>
                    <a:p>
                      <a:endParaRPr lang="en-US" sz="2000" dirty="0"/>
                    </a:p>
                  </a:txBody>
                  <a:tcP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r>
                        <a:rPr lang="en-US" sz="2000" dirty="0" smtClean="0"/>
                        <a:t>Varicella</a:t>
                      </a:r>
                      <a:endParaRPr lang="en-US" sz="2000" dirty="0"/>
                    </a:p>
                  </a:txBody>
                  <a:tcPr/>
                </a:tc>
                <a:tc>
                  <a:txBody>
                    <a:bodyPr/>
                    <a:lstStyle/>
                    <a:p>
                      <a:r>
                        <a:rPr lang="en-US" sz="2000" dirty="0" smtClean="0"/>
                        <a:t>28 (50%)</a:t>
                      </a:r>
                      <a:endParaRPr lang="en-US" sz="2000" dirty="0"/>
                    </a:p>
                  </a:txBody>
                  <a:tcPr/>
                </a:tc>
              </a:tr>
              <a:tr h="539436">
                <a:tc>
                  <a:txBody>
                    <a:bodyPr/>
                    <a:lstStyle/>
                    <a:p>
                      <a:r>
                        <a:rPr lang="en-US" sz="2000" dirty="0" smtClean="0"/>
                        <a:t>PPSV23</a:t>
                      </a:r>
                      <a:endParaRPr lang="en-US" sz="2000" dirty="0"/>
                    </a:p>
                  </a:txBody>
                  <a:tcPr/>
                </a:tc>
                <a:tc>
                  <a:txBody>
                    <a:bodyPr/>
                    <a:lstStyle/>
                    <a:p>
                      <a:r>
                        <a:rPr lang="en-US" sz="2000" dirty="0" smtClean="0"/>
                        <a:t>36 (64%)</a:t>
                      </a:r>
                      <a:endParaRPr lang="en-US" sz="2000" dirty="0"/>
                    </a:p>
                  </a:txBody>
                  <a:tcPr/>
                </a:tc>
                <a:tc>
                  <a:txBody>
                    <a:bodyPr/>
                    <a:lstStyle/>
                    <a:p>
                      <a:endParaRPr lang="en-US" sz="2000" dirty="0"/>
                    </a:p>
                  </a:txBody>
                  <a:tcP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r>
                        <a:rPr lang="en-US" sz="2000" dirty="0" smtClean="0"/>
                        <a:t>Meningococcal</a:t>
                      </a:r>
                      <a:endParaRPr lang="en-US" sz="2000" dirty="0"/>
                    </a:p>
                  </a:txBody>
                  <a:tcPr/>
                </a:tc>
                <a:tc>
                  <a:txBody>
                    <a:bodyPr/>
                    <a:lstStyle/>
                    <a:p>
                      <a:r>
                        <a:rPr lang="en-US" sz="2000" dirty="0" smtClean="0"/>
                        <a:t>25 (45%)</a:t>
                      </a:r>
                      <a:endParaRPr lang="en-US" sz="2000" dirty="0"/>
                    </a:p>
                  </a:txBody>
                  <a:tcPr/>
                </a:tc>
              </a:tr>
              <a:tr h="539436">
                <a:tc>
                  <a:txBody>
                    <a:bodyPr/>
                    <a:lstStyle/>
                    <a:p>
                      <a:r>
                        <a:rPr lang="en-US" sz="2000" dirty="0" smtClean="0"/>
                        <a:t>MMR</a:t>
                      </a:r>
                      <a:endParaRPr lang="en-US" sz="2000" dirty="0"/>
                    </a:p>
                  </a:txBody>
                  <a:tcPr/>
                </a:tc>
                <a:tc>
                  <a:txBody>
                    <a:bodyPr/>
                    <a:lstStyle/>
                    <a:p>
                      <a:r>
                        <a:rPr lang="en-US" sz="2000" dirty="0" smtClean="0"/>
                        <a:t>35 (63%)</a:t>
                      </a:r>
                      <a:endParaRPr lang="en-US" sz="2000" dirty="0"/>
                    </a:p>
                  </a:txBody>
                  <a:tcPr/>
                </a:tc>
                <a:tc>
                  <a:txBody>
                    <a:bodyPr/>
                    <a:lstStyle/>
                    <a:p>
                      <a:endParaRPr lang="en-US" sz="2000" dirty="0"/>
                    </a:p>
                  </a:txBody>
                  <a:tcP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r>
                        <a:rPr lang="en-US" sz="2000" dirty="0" smtClean="0"/>
                        <a:t>Zoster</a:t>
                      </a:r>
                      <a:endParaRPr lang="en-US" sz="2000" dirty="0"/>
                    </a:p>
                  </a:txBody>
                  <a:tcPr/>
                </a:tc>
                <a:tc>
                  <a:txBody>
                    <a:bodyPr/>
                    <a:lstStyle/>
                    <a:p>
                      <a:r>
                        <a:rPr lang="en-US" sz="2000" dirty="0" smtClean="0"/>
                        <a:t>15 (27%)</a:t>
                      </a:r>
                      <a:endParaRPr lang="en-US" sz="2000" dirty="0"/>
                    </a:p>
                  </a:txBody>
                  <a:tcPr/>
                </a:tc>
              </a:tr>
              <a:tr h="539436">
                <a:tc>
                  <a:txBody>
                    <a:bodyPr/>
                    <a:lstStyle/>
                    <a:p>
                      <a:r>
                        <a:rPr lang="en-US" sz="2000" dirty="0" smtClean="0"/>
                        <a:t>Influenza</a:t>
                      </a:r>
                      <a:endParaRPr lang="en-US" sz="2000" dirty="0"/>
                    </a:p>
                  </a:txBody>
                  <a:tcPr/>
                </a:tc>
                <a:tc>
                  <a:txBody>
                    <a:bodyPr/>
                    <a:lstStyle/>
                    <a:p>
                      <a:r>
                        <a:rPr lang="en-US" sz="2000" dirty="0" smtClean="0"/>
                        <a:t>32 (57%) </a:t>
                      </a:r>
                      <a:endParaRPr lang="en-US" sz="2000" dirty="0"/>
                    </a:p>
                  </a:txBody>
                  <a:tcPr/>
                </a:tc>
                <a:tc>
                  <a:txBody>
                    <a:bodyPr/>
                    <a:lstStyle/>
                    <a:p>
                      <a:endParaRPr lang="en-US" sz="2000" dirty="0"/>
                    </a:p>
                  </a:txBody>
                  <a:tcPr>
                    <a:lnT w="12700" cap="flat" cmpd="sng" algn="ctr">
                      <a:noFill/>
                      <a:prstDash val="solid"/>
                      <a:round/>
                      <a:headEnd type="none" w="med" len="med"/>
                      <a:tailEnd type="none" w="med" len="med"/>
                    </a:lnT>
                    <a:solidFill>
                      <a:schemeClr val="bg1"/>
                    </a:solidFill>
                  </a:tcPr>
                </a:tc>
                <a:tc>
                  <a:txBody>
                    <a:bodyPr/>
                    <a:lstStyle/>
                    <a:p>
                      <a:r>
                        <a:rPr lang="en-US" sz="2000" dirty="0" smtClean="0"/>
                        <a:t>PCV13</a:t>
                      </a:r>
                      <a:endParaRPr lang="en-US" sz="2000" dirty="0"/>
                    </a:p>
                  </a:txBody>
                  <a:tcPr/>
                </a:tc>
                <a:tc>
                  <a:txBody>
                    <a:bodyPr/>
                    <a:lstStyle/>
                    <a:p>
                      <a:r>
                        <a:rPr lang="en-US" sz="2000" dirty="0" smtClean="0"/>
                        <a:t>2 (4%)</a:t>
                      </a:r>
                      <a:endParaRPr lang="en-US" sz="2000" dirty="0"/>
                    </a:p>
                  </a:txBody>
                  <a:tcPr/>
                </a:tc>
              </a:tr>
            </a:tbl>
          </a:graphicData>
        </a:graphic>
      </p:graphicFrame>
      <p:sp>
        <p:nvSpPr>
          <p:cNvPr id="7" name="TextBox 6"/>
          <p:cNvSpPr txBox="1"/>
          <p:nvPr/>
        </p:nvSpPr>
        <p:spPr>
          <a:xfrm>
            <a:off x="8610600" y="6412468"/>
            <a:ext cx="457200" cy="369332"/>
          </a:xfrm>
          <a:prstGeom prst="rect">
            <a:avLst/>
          </a:prstGeom>
          <a:noFill/>
        </p:spPr>
        <p:txBody>
          <a:bodyPr wrap="square" rtlCol="0">
            <a:spAutoFit/>
          </a:bodyPr>
          <a:lstStyle/>
          <a:p>
            <a:r>
              <a:rPr lang="en-US" dirty="0" smtClean="0"/>
              <a:t>11</a:t>
            </a:r>
            <a:endParaRPr lang="en-US" dirty="0"/>
          </a:p>
        </p:txBody>
      </p:sp>
      <p:sp>
        <p:nvSpPr>
          <p:cNvPr id="8" name="TextBox 7"/>
          <p:cNvSpPr txBox="1"/>
          <p:nvPr/>
        </p:nvSpPr>
        <p:spPr>
          <a:xfrm>
            <a:off x="3028950" y="6488668"/>
            <a:ext cx="3086100" cy="338554"/>
          </a:xfrm>
          <a:prstGeom prst="rect">
            <a:avLst/>
          </a:prstGeom>
          <a:noFill/>
        </p:spPr>
        <p:txBody>
          <a:bodyPr wrap="square" rtlCol="0">
            <a:spAutoFit/>
          </a:bodyPr>
          <a:lstStyle/>
          <a:p>
            <a:r>
              <a:rPr lang="en-US" sz="1600" dirty="0" smtClean="0">
                <a:solidFill>
                  <a:srgbClr val="C00000"/>
                </a:solidFill>
              </a:rPr>
              <a:t>Preliminary Unpublished Data</a:t>
            </a:r>
            <a:endParaRPr lang="en-US" sz="1600" dirty="0">
              <a:solidFill>
                <a:srgbClr val="C00000"/>
              </a:solidFill>
            </a:endParaRPr>
          </a:p>
        </p:txBody>
      </p:sp>
    </p:spTree>
    <p:extLst>
      <p:ext uri="{BB962C8B-B14F-4D97-AF65-F5344CB8AC3E}">
        <p14:creationId xmlns:p14="http://schemas.microsoft.com/office/powerpoint/2010/main" val="1956876703"/>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272534"/>
            <a:ext cx="9067800" cy="954107"/>
          </a:xfrm>
          <a:prstGeom prst="rect">
            <a:avLst/>
          </a:prstGeom>
          <a:noFill/>
        </p:spPr>
        <p:txBody>
          <a:bodyPr wrap="square" rtlCol="0">
            <a:spAutoFit/>
          </a:bodyPr>
          <a:lstStyle/>
          <a:p>
            <a:pPr algn="ctr"/>
            <a:r>
              <a:rPr lang="en-US" sz="2800" b="1" dirty="0" smtClean="0"/>
              <a:t>Types of Provider Groups Receiving </a:t>
            </a:r>
            <a:r>
              <a:rPr lang="en-US" sz="2800" b="1" dirty="0"/>
              <a:t>Immunization </a:t>
            </a:r>
            <a:r>
              <a:rPr lang="en-US" sz="2800" b="1" dirty="0" smtClean="0"/>
              <a:t>Program-Purchased Vaccines </a:t>
            </a:r>
            <a:r>
              <a:rPr lang="en-US" sz="2800" b="1" dirty="0"/>
              <a:t>for </a:t>
            </a:r>
            <a:r>
              <a:rPr lang="en-US" sz="2800" b="1" dirty="0" smtClean="0"/>
              <a:t>Adults, 2012</a:t>
            </a:r>
            <a:r>
              <a:rPr lang="en-US" sz="2800" b="1" dirty="0" smtClean="0">
                <a:latin typeface="Calibri"/>
              </a:rPr>
              <a:t>*</a:t>
            </a:r>
            <a:endParaRPr lang="en-US" sz="28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880553753"/>
              </p:ext>
            </p:extLst>
          </p:nvPr>
        </p:nvGraphicFramePr>
        <p:xfrm>
          <a:off x="342901" y="1226641"/>
          <a:ext cx="8496298" cy="5020982"/>
        </p:xfrm>
        <a:graphic>
          <a:graphicData uri="http://schemas.openxmlformats.org/drawingml/2006/table">
            <a:tbl>
              <a:tblPr firstRow="1" bandRow="1">
                <a:tableStyleId>{5C22544A-7EE6-4342-B048-85BDC9FD1C3A}</a:tableStyleId>
              </a:tblPr>
              <a:tblGrid>
                <a:gridCol w="2054049"/>
                <a:gridCol w="2054049"/>
                <a:gridCol w="280098"/>
                <a:gridCol w="2147416"/>
                <a:gridCol w="1960686"/>
              </a:tblGrid>
              <a:tr h="636169">
                <a:tc>
                  <a:txBody>
                    <a:bodyPr/>
                    <a:lstStyle/>
                    <a:p>
                      <a:r>
                        <a:rPr lang="en-US" sz="2000" dirty="0" smtClean="0"/>
                        <a:t>Provider Type</a:t>
                      </a:r>
                      <a:endParaRPr lang="en-US" sz="2000" dirty="0"/>
                    </a:p>
                  </a:txBody>
                  <a:tcPr/>
                </a:tc>
                <a:tc>
                  <a:txBody>
                    <a:bodyPr/>
                    <a:lstStyle/>
                    <a:p>
                      <a:r>
                        <a:rPr lang="en-US" sz="2000" dirty="0" smtClean="0"/>
                        <a:t>Number</a:t>
                      </a:r>
                      <a:r>
                        <a:rPr lang="en-US" sz="2000" baseline="0" dirty="0" smtClean="0"/>
                        <a:t> of</a:t>
                      </a:r>
                      <a:r>
                        <a:rPr lang="en-US" sz="2000" dirty="0" smtClean="0"/>
                        <a:t> Programs</a:t>
                      </a:r>
                      <a:r>
                        <a:rPr lang="en-US" sz="2000" baseline="0" dirty="0" smtClean="0"/>
                        <a:t> (%)</a:t>
                      </a:r>
                      <a:endParaRPr lang="en-US" sz="2000" dirty="0"/>
                    </a:p>
                  </a:txBody>
                  <a:tcPr/>
                </a:tc>
                <a:tc>
                  <a:txBody>
                    <a:bodyPr/>
                    <a:lstStyle/>
                    <a:p>
                      <a:endParaRPr lang="en-US" sz="2000" dirty="0"/>
                    </a:p>
                  </a:txBody>
                  <a:tcPr>
                    <a:lnB w="12700" cap="flat" cmpd="sng" algn="ctr">
                      <a:noFill/>
                      <a:prstDash val="solid"/>
                      <a:round/>
                      <a:headEnd type="none" w="med" len="med"/>
                      <a:tailEnd type="none" w="med" len="med"/>
                    </a:lnB>
                    <a:solidFill>
                      <a:schemeClr val="bg1"/>
                    </a:solidFill>
                  </a:tcPr>
                </a:tc>
                <a:tc>
                  <a:txBody>
                    <a:bodyPr/>
                    <a:lstStyle/>
                    <a:p>
                      <a:r>
                        <a:rPr lang="en-US" sz="2000" dirty="0" smtClean="0"/>
                        <a:t>Provider Type</a:t>
                      </a:r>
                      <a:endParaRPr lang="en-US" sz="2000" dirty="0"/>
                    </a:p>
                  </a:txBody>
                  <a:tcPr/>
                </a:tc>
                <a:tc>
                  <a:txBody>
                    <a:bodyPr/>
                    <a:lstStyle/>
                    <a:p>
                      <a:r>
                        <a:rPr lang="en-US" sz="2000" dirty="0" smtClean="0"/>
                        <a:t>Number</a:t>
                      </a:r>
                      <a:r>
                        <a:rPr lang="en-US" sz="2000" baseline="0" dirty="0" smtClean="0"/>
                        <a:t> of</a:t>
                      </a:r>
                      <a:r>
                        <a:rPr lang="en-US" sz="2000" dirty="0" smtClean="0"/>
                        <a:t> Programs (%)</a:t>
                      </a:r>
                      <a:endParaRPr lang="en-US" sz="2000" dirty="0"/>
                    </a:p>
                  </a:txBody>
                  <a:tcPr/>
                </a:tc>
              </a:tr>
              <a:tr h="636169">
                <a:tc>
                  <a:txBody>
                    <a:bodyPr/>
                    <a:lstStyle/>
                    <a:p>
                      <a:r>
                        <a:rPr lang="en-US" sz="2000" dirty="0" smtClean="0"/>
                        <a:t>Local Health Departments</a:t>
                      </a:r>
                      <a:endParaRPr lang="en-US" sz="2000" dirty="0"/>
                    </a:p>
                  </a:txBody>
                  <a:tcPr/>
                </a:tc>
                <a:tc>
                  <a:txBody>
                    <a:bodyPr/>
                    <a:lstStyle/>
                    <a:p>
                      <a:r>
                        <a:rPr lang="en-US" sz="2000" dirty="0" smtClean="0"/>
                        <a:t>45 (80%)</a:t>
                      </a:r>
                      <a:endParaRPr lang="en-US" sz="2000" dirty="0"/>
                    </a:p>
                  </a:txBody>
                  <a:tcPr/>
                </a:tc>
                <a:tc>
                  <a:txBody>
                    <a:bodyPr/>
                    <a:lstStyle/>
                    <a:p>
                      <a:endParaRPr lang="en-US" sz="2000" dirty="0"/>
                    </a:p>
                  </a:txBody>
                  <a:tcP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r>
                        <a:rPr lang="en-US" sz="2000" dirty="0" smtClean="0"/>
                        <a:t>OBGYNs</a:t>
                      </a:r>
                      <a:endParaRPr lang="en-US" sz="2000" dirty="0"/>
                    </a:p>
                  </a:txBody>
                  <a:tcPr/>
                </a:tc>
                <a:tc>
                  <a:txBody>
                    <a:bodyPr/>
                    <a:lstStyle/>
                    <a:p>
                      <a:r>
                        <a:rPr lang="en-US" sz="2000" dirty="0" smtClean="0"/>
                        <a:t>12 (21%)</a:t>
                      </a:r>
                      <a:endParaRPr lang="en-US" sz="2000" dirty="0"/>
                    </a:p>
                  </a:txBody>
                  <a:tcPr/>
                </a:tc>
              </a:tr>
              <a:tr h="636169">
                <a:tc>
                  <a:txBody>
                    <a:bodyPr/>
                    <a:lstStyle/>
                    <a:p>
                      <a:r>
                        <a:rPr lang="en-US" sz="2000" dirty="0" smtClean="0"/>
                        <a:t>STD Clinics</a:t>
                      </a:r>
                      <a:endParaRPr lang="en-US" sz="2000" dirty="0"/>
                    </a:p>
                  </a:txBody>
                  <a:tcPr/>
                </a:tc>
                <a:tc>
                  <a:txBody>
                    <a:bodyPr/>
                    <a:lstStyle/>
                    <a:p>
                      <a:r>
                        <a:rPr lang="en-US" sz="2000" dirty="0" smtClean="0"/>
                        <a:t>27 (48%)</a:t>
                      </a:r>
                      <a:endParaRPr lang="en-US" sz="2000" dirty="0"/>
                    </a:p>
                  </a:txBody>
                  <a:tcPr/>
                </a:tc>
                <a:tc>
                  <a:txBody>
                    <a:bodyPr/>
                    <a:lstStyle/>
                    <a:p>
                      <a:endParaRPr lang="en-US" sz="2000" dirty="0"/>
                    </a:p>
                  </a:txBody>
                  <a:tcP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r>
                        <a:rPr lang="en-US" sz="2000" dirty="0" smtClean="0"/>
                        <a:t>Family</a:t>
                      </a:r>
                      <a:r>
                        <a:rPr lang="en-US" sz="2000" baseline="0" dirty="0" smtClean="0"/>
                        <a:t> Physicians</a:t>
                      </a:r>
                      <a:endParaRPr lang="en-US" sz="2000" dirty="0"/>
                    </a:p>
                  </a:txBody>
                  <a:tcPr/>
                </a:tc>
                <a:tc>
                  <a:txBody>
                    <a:bodyPr/>
                    <a:lstStyle/>
                    <a:p>
                      <a:r>
                        <a:rPr lang="en-US" sz="2000" dirty="0" smtClean="0"/>
                        <a:t>11 (20%)</a:t>
                      </a:r>
                      <a:endParaRPr lang="en-US" sz="2000" dirty="0"/>
                    </a:p>
                  </a:txBody>
                  <a:tcPr/>
                </a:tc>
              </a:tr>
              <a:tr h="636169">
                <a:tc>
                  <a:txBody>
                    <a:bodyPr/>
                    <a:lstStyle/>
                    <a:p>
                      <a:r>
                        <a:rPr lang="en-US" sz="2000" dirty="0" smtClean="0"/>
                        <a:t>Long-Term</a:t>
                      </a:r>
                      <a:r>
                        <a:rPr lang="en-US" sz="2000" baseline="0" dirty="0" smtClean="0"/>
                        <a:t> Care Facilities</a:t>
                      </a:r>
                      <a:endParaRPr lang="en-US" sz="2000" dirty="0"/>
                    </a:p>
                  </a:txBody>
                  <a:tcPr/>
                </a:tc>
                <a:tc>
                  <a:txBody>
                    <a:bodyPr/>
                    <a:lstStyle/>
                    <a:p>
                      <a:r>
                        <a:rPr lang="en-US" sz="2000" dirty="0" smtClean="0"/>
                        <a:t>21 (38%)</a:t>
                      </a:r>
                      <a:endParaRPr lang="en-US" sz="2000" dirty="0"/>
                    </a:p>
                  </a:txBody>
                  <a:tcPr/>
                </a:tc>
                <a:tc>
                  <a:txBody>
                    <a:bodyPr/>
                    <a:lstStyle/>
                    <a:p>
                      <a:endParaRPr lang="en-US" sz="2000" dirty="0"/>
                    </a:p>
                  </a:txBody>
                  <a:tcP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r>
                        <a:rPr lang="en-US" sz="2000" dirty="0" smtClean="0"/>
                        <a:t>Department of Corrections</a:t>
                      </a:r>
                      <a:endParaRPr lang="en-US" sz="2000" dirty="0"/>
                    </a:p>
                  </a:txBody>
                  <a:tcPr/>
                </a:tc>
                <a:tc>
                  <a:txBody>
                    <a:bodyPr/>
                    <a:lstStyle/>
                    <a:p>
                      <a:r>
                        <a:rPr lang="en-US" sz="2000" dirty="0" smtClean="0"/>
                        <a:t>11 (20%)</a:t>
                      </a:r>
                      <a:endParaRPr lang="en-US" sz="2000" dirty="0"/>
                    </a:p>
                  </a:txBody>
                  <a:tcPr/>
                </a:tc>
              </a:tr>
              <a:tr h="636169">
                <a:tc>
                  <a:txBody>
                    <a:bodyPr/>
                    <a:lstStyle/>
                    <a:p>
                      <a:r>
                        <a:rPr lang="en-US" sz="2000" dirty="0" smtClean="0"/>
                        <a:t>“Other Providers”†</a:t>
                      </a:r>
                      <a:endParaRPr lang="en-US" sz="2000" dirty="0"/>
                    </a:p>
                  </a:txBody>
                  <a:tcPr/>
                </a:tc>
                <a:tc>
                  <a:txBody>
                    <a:bodyPr/>
                    <a:lstStyle/>
                    <a:p>
                      <a:r>
                        <a:rPr lang="en-US" sz="2000" dirty="0" smtClean="0"/>
                        <a:t>22 (39%)</a:t>
                      </a:r>
                      <a:endParaRPr lang="en-US" sz="2000" dirty="0"/>
                    </a:p>
                  </a:txBody>
                  <a:tcPr/>
                </a:tc>
                <a:tc>
                  <a:txBody>
                    <a:bodyPr/>
                    <a:lstStyle/>
                    <a:p>
                      <a:endParaRPr lang="en-US" sz="2000" dirty="0"/>
                    </a:p>
                  </a:txBody>
                  <a:tcP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r>
                        <a:rPr lang="en-US" sz="2000" dirty="0" smtClean="0"/>
                        <a:t>Internal Medicine</a:t>
                      </a:r>
                      <a:endParaRPr lang="en-US" sz="2000" dirty="0"/>
                    </a:p>
                  </a:txBody>
                  <a:tcPr/>
                </a:tc>
                <a:tc>
                  <a:txBody>
                    <a:bodyPr/>
                    <a:lstStyle/>
                    <a:p>
                      <a:r>
                        <a:rPr lang="en-US" sz="2000" dirty="0" smtClean="0"/>
                        <a:t>7 (13%)</a:t>
                      </a:r>
                      <a:endParaRPr lang="en-US" sz="2000" dirty="0"/>
                    </a:p>
                  </a:txBody>
                  <a:tcPr/>
                </a:tc>
              </a:tr>
              <a:tr h="636169">
                <a:tc>
                  <a:txBody>
                    <a:bodyPr/>
                    <a:lstStyle/>
                    <a:p>
                      <a:r>
                        <a:rPr lang="en-US" sz="2000" dirty="0" smtClean="0"/>
                        <a:t>School Located Vaccine Clinics</a:t>
                      </a:r>
                      <a:endParaRPr lang="en-US" sz="2000" dirty="0"/>
                    </a:p>
                  </a:txBody>
                  <a:tcPr/>
                </a:tc>
                <a:tc>
                  <a:txBody>
                    <a:bodyPr/>
                    <a:lstStyle/>
                    <a:p>
                      <a:r>
                        <a:rPr lang="en-US" sz="2000" dirty="0" smtClean="0"/>
                        <a:t>21 (38%)</a:t>
                      </a:r>
                      <a:endParaRPr lang="en-US" sz="2000" dirty="0"/>
                    </a:p>
                  </a:txBody>
                  <a:tcPr/>
                </a:tc>
                <a:tc>
                  <a:txBody>
                    <a:bodyPr/>
                    <a:lstStyle/>
                    <a:p>
                      <a:endParaRPr lang="en-US" sz="2000" dirty="0"/>
                    </a:p>
                  </a:txBody>
                  <a:tcP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r>
                        <a:rPr lang="en-US" sz="2000" dirty="0" smtClean="0"/>
                        <a:t>Community</a:t>
                      </a:r>
                      <a:r>
                        <a:rPr lang="en-US" sz="2000" baseline="0" dirty="0" smtClean="0"/>
                        <a:t> Vaccinators</a:t>
                      </a:r>
                      <a:endParaRPr lang="en-US" sz="2000" dirty="0"/>
                    </a:p>
                  </a:txBody>
                  <a:tcPr/>
                </a:tc>
                <a:tc>
                  <a:txBody>
                    <a:bodyPr/>
                    <a:lstStyle/>
                    <a:p>
                      <a:r>
                        <a:rPr lang="en-US" sz="2000" dirty="0" smtClean="0"/>
                        <a:t>6 (11%)</a:t>
                      </a:r>
                      <a:endParaRPr lang="en-US" sz="2000" dirty="0"/>
                    </a:p>
                  </a:txBody>
                  <a:tcPr/>
                </a:tc>
              </a:tr>
              <a:tr h="407371">
                <a:tc>
                  <a:txBody>
                    <a:bodyPr/>
                    <a:lstStyle/>
                    <a:p>
                      <a:r>
                        <a:rPr lang="en-US" sz="2000" dirty="0" smtClean="0"/>
                        <a:t>HIV</a:t>
                      </a:r>
                      <a:r>
                        <a:rPr lang="en-US" sz="2000" baseline="0" dirty="0" smtClean="0"/>
                        <a:t> Clinics</a:t>
                      </a:r>
                      <a:endParaRPr lang="en-US" sz="2000" dirty="0"/>
                    </a:p>
                  </a:txBody>
                  <a:tcPr/>
                </a:tc>
                <a:tc>
                  <a:txBody>
                    <a:bodyPr/>
                    <a:lstStyle/>
                    <a:p>
                      <a:r>
                        <a:rPr lang="en-US" sz="2000" baseline="0" dirty="0" smtClean="0"/>
                        <a:t>19 (34%)</a:t>
                      </a:r>
                      <a:endParaRPr lang="en-US" sz="2000" dirty="0"/>
                    </a:p>
                  </a:txBody>
                  <a:tcPr/>
                </a:tc>
                <a:tc>
                  <a:txBody>
                    <a:bodyPr/>
                    <a:lstStyle/>
                    <a:p>
                      <a:endParaRPr lang="en-US" sz="2000" dirty="0"/>
                    </a:p>
                  </a:txBody>
                  <a:tcPr>
                    <a:lnT w="12700" cap="flat" cmpd="sng" algn="ctr">
                      <a:noFill/>
                      <a:prstDash val="solid"/>
                      <a:round/>
                      <a:headEnd type="none" w="med" len="med"/>
                      <a:tailEnd type="none" w="med" len="med"/>
                    </a:lnT>
                    <a:lnB w="12700" cmpd="sng">
                      <a:noFill/>
                    </a:lnB>
                    <a:solidFill>
                      <a:schemeClr val="bg1"/>
                    </a:solidFill>
                  </a:tcPr>
                </a:tc>
                <a:tc>
                  <a:txBody>
                    <a:bodyPr/>
                    <a:lstStyle/>
                    <a:p>
                      <a:r>
                        <a:rPr lang="en-US" sz="2000" dirty="0" smtClean="0"/>
                        <a:t>Pharmacies</a:t>
                      </a:r>
                      <a:endParaRPr lang="en-US" sz="2000" dirty="0"/>
                    </a:p>
                  </a:txBody>
                  <a:tcPr/>
                </a:tc>
                <a:tc>
                  <a:txBody>
                    <a:bodyPr/>
                    <a:lstStyle/>
                    <a:p>
                      <a:r>
                        <a:rPr lang="en-US" sz="2000" dirty="0" smtClean="0"/>
                        <a:t>3 (5%)</a:t>
                      </a:r>
                      <a:endParaRPr lang="en-US" sz="2000" dirty="0"/>
                    </a:p>
                  </a:txBody>
                  <a:tcPr/>
                </a:tc>
              </a:tr>
              <a:tr h="407371">
                <a:tc>
                  <a:txBody>
                    <a:bodyPr/>
                    <a:lstStyle/>
                    <a:p>
                      <a:r>
                        <a:rPr lang="en-US" sz="2000" dirty="0" smtClean="0"/>
                        <a:t>Hospitals</a:t>
                      </a:r>
                      <a:endParaRPr lang="en-US" sz="2000" dirty="0"/>
                    </a:p>
                  </a:txBody>
                  <a:tcPr/>
                </a:tc>
                <a:tc>
                  <a:txBody>
                    <a:bodyPr/>
                    <a:lstStyle/>
                    <a:p>
                      <a:r>
                        <a:rPr lang="en-US" sz="2000" dirty="0" smtClean="0"/>
                        <a:t>17 (30%)</a:t>
                      </a:r>
                      <a:endParaRPr lang="en-US" sz="2000" dirty="0"/>
                    </a:p>
                  </a:txBody>
                  <a:tcPr/>
                </a:tc>
                <a:tc>
                  <a:txBody>
                    <a:bodyPr/>
                    <a:lstStyle/>
                    <a:p>
                      <a:endParaRPr lang="en-US" sz="2000" dirty="0"/>
                    </a:p>
                  </a:txBody>
                  <a:tcPr>
                    <a:lnT w="12700" cap="flat" cmpd="sng" algn="ctr">
                      <a:noFill/>
                      <a:prstDash val="solid"/>
                      <a:round/>
                      <a:headEnd type="none" w="med" len="med"/>
                      <a:tailEnd type="none" w="med" len="med"/>
                    </a:lnT>
                    <a:solidFill>
                      <a:schemeClr val="bg1"/>
                    </a:solidFill>
                  </a:tcPr>
                </a:tc>
                <a:tc>
                  <a:txBody>
                    <a:bodyPr/>
                    <a:lstStyle/>
                    <a:p>
                      <a:endParaRPr lang="en-US" sz="2000" dirty="0"/>
                    </a:p>
                  </a:txBody>
                  <a:tcPr/>
                </a:tc>
                <a:tc>
                  <a:txBody>
                    <a:bodyPr/>
                    <a:lstStyle/>
                    <a:p>
                      <a:endParaRPr lang="en-US" sz="2000" dirty="0"/>
                    </a:p>
                  </a:txBody>
                  <a:tcPr/>
                </a:tc>
              </a:tr>
            </a:tbl>
          </a:graphicData>
        </a:graphic>
      </p:graphicFrame>
      <p:sp>
        <p:nvSpPr>
          <p:cNvPr id="6" name="TextBox 5"/>
          <p:cNvSpPr txBox="1"/>
          <p:nvPr/>
        </p:nvSpPr>
        <p:spPr>
          <a:xfrm>
            <a:off x="457200" y="6421735"/>
            <a:ext cx="5029200" cy="461665"/>
          </a:xfrm>
          <a:prstGeom prst="rect">
            <a:avLst/>
          </a:prstGeom>
          <a:noFill/>
        </p:spPr>
        <p:txBody>
          <a:bodyPr wrap="square" rtlCol="0">
            <a:spAutoFit/>
          </a:bodyPr>
          <a:lstStyle/>
          <a:p>
            <a:r>
              <a:rPr lang="en-US" sz="1200" dirty="0" smtClean="0">
                <a:latin typeface="Calibri"/>
              </a:rPr>
              <a:t>*I</a:t>
            </a:r>
            <a:r>
              <a:rPr lang="en-US" sz="1200" dirty="0" smtClean="0"/>
              <a:t>ncludes section 317 funds </a:t>
            </a:r>
            <a:r>
              <a:rPr lang="en-US" sz="1200" dirty="0"/>
              <a:t>and/or state/local funds</a:t>
            </a:r>
          </a:p>
          <a:p>
            <a:pPr>
              <a:buClr>
                <a:schemeClr val="tx1"/>
              </a:buClr>
            </a:pPr>
            <a:r>
              <a:rPr lang="en-US" sz="1200" dirty="0" smtClean="0"/>
              <a:t>†Many programs listed tribal medical facilities under “other providers”</a:t>
            </a:r>
            <a:endParaRPr lang="en-US" sz="1200" dirty="0"/>
          </a:p>
        </p:txBody>
      </p:sp>
      <p:sp>
        <p:nvSpPr>
          <p:cNvPr id="8" name="TextBox 7"/>
          <p:cNvSpPr txBox="1"/>
          <p:nvPr/>
        </p:nvSpPr>
        <p:spPr>
          <a:xfrm>
            <a:off x="8610600" y="6412468"/>
            <a:ext cx="457200" cy="369332"/>
          </a:xfrm>
          <a:prstGeom prst="rect">
            <a:avLst/>
          </a:prstGeom>
          <a:noFill/>
        </p:spPr>
        <p:txBody>
          <a:bodyPr wrap="square" rtlCol="0">
            <a:spAutoFit/>
          </a:bodyPr>
          <a:lstStyle/>
          <a:p>
            <a:r>
              <a:rPr lang="en-US" dirty="0" smtClean="0"/>
              <a:t>14</a:t>
            </a:r>
            <a:endParaRPr lang="en-US" dirty="0"/>
          </a:p>
        </p:txBody>
      </p:sp>
      <p:sp>
        <p:nvSpPr>
          <p:cNvPr id="7" name="TextBox 6"/>
          <p:cNvSpPr txBox="1"/>
          <p:nvPr/>
        </p:nvSpPr>
        <p:spPr>
          <a:xfrm>
            <a:off x="5448300" y="6488668"/>
            <a:ext cx="3086100" cy="338554"/>
          </a:xfrm>
          <a:prstGeom prst="rect">
            <a:avLst/>
          </a:prstGeom>
          <a:noFill/>
        </p:spPr>
        <p:txBody>
          <a:bodyPr wrap="square" rtlCol="0">
            <a:spAutoFit/>
          </a:bodyPr>
          <a:lstStyle/>
          <a:p>
            <a:r>
              <a:rPr lang="en-US" sz="1600" dirty="0" smtClean="0">
                <a:solidFill>
                  <a:srgbClr val="C00000"/>
                </a:solidFill>
              </a:rPr>
              <a:t>Preliminary Unpublished Data</a:t>
            </a:r>
            <a:endParaRPr lang="en-US" sz="1600" dirty="0">
              <a:solidFill>
                <a:srgbClr val="C00000"/>
              </a:solidFill>
            </a:endParaRPr>
          </a:p>
        </p:txBody>
      </p:sp>
    </p:spTree>
    <p:extLst>
      <p:ext uri="{BB962C8B-B14F-4D97-AF65-F5344CB8AC3E}">
        <p14:creationId xmlns:p14="http://schemas.microsoft.com/office/powerpoint/2010/main" val="3505458381"/>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914400"/>
            <a:ext cx="8001000" cy="5878532"/>
          </a:xfrm>
          <a:prstGeom prst="rect">
            <a:avLst/>
          </a:prstGeom>
          <a:noFill/>
        </p:spPr>
        <p:txBody>
          <a:bodyPr wrap="square" rtlCol="0">
            <a:spAutoFit/>
          </a:bodyPr>
          <a:lstStyle/>
          <a:p>
            <a:pPr marL="285750" indent="-285750">
              <a:buClr>
                <a:schemeClr val="tx1"/>
              </a:buClr>
              <a:buSzPct val="70000"/>
              <a:buFont typeface="Wingdings" panose="05000000000000000000" pitchFamily="2" charset="2"/>
              <a:buChar char="q"/>
            </a:pPr>
            <a:r>
              <a:rPr lang="en-US" sz="2400" b="1" dirty="0" smtClean="0">
                <a:solidFill>
                  <a:schemeClr val="bg2"/>
                </a:solidFill>
              </a:rPr>
              <a:t>Collaboration </a:t>
            </a:r>
            <a:r>
              <a:rPr lang="en-US" sz="2400" b="1" dirty="0">
                <a:solidFill>
                  <a:schemeClr val="bg2"/>
                </a:solidFill>
              </a:rPr>
              <a:t>with </a:t>
            </a:r>
            <a:r>
              <a:rPr lang="en-US" sz="2400" b="1" dirty="0" smtClean="0">
                <a:solidFill>
                  <a:schemeClr val="bg2"/>
                </a:solidFill>
              </a:rPr>
              <a:t>pharmacies or community vaccinators:</a:t>
            </a:r>
            <a:endParaRPr lang="en-US" sz="2400" b="1" dirty="0">
              <a:solidFill>
                <a:schemeClr val="bg2"/>
              </a:solidFill>
            </a:endParaRPr>
          </a:p>
          <a:p>
            <a:pPr marL="742950" lvl="1" indent="-285750">
              <a:buClr>
                <a:schemeClr val="tx1"/>
              </a:buClr>
              <a:buFont typeface="Wingdings" panose="05000000000000000000" pitchFamily="2" charset="2"/>
              <a:buChar char="§"/>
            </a:pPr>
            <a:r>
              <a:rPr lang="en-US" sz="2000" dirty="0" smtClean="0">
                <a:solidFill>
                  <a:schemeClr val="bg2"/>
                </a:solidFill>
              </a:rPr>
              <a:t>45 </a:t>
            </a:r>
            <a:r>
              <a:rPr lang="en-US" sz="2000" dirty="0">
                <a:solidFill>
                  <a:schemeClr val="bg2"/>
                </a:solidFill>
              </a:rPr>
              <a:t>(</a:t>
            </a:r>
            <a:r>
              <a:rPr lang="en-US" sz="2000" dirty="0" smtClean="0">
                <a:solidFill>
                  <a:schemeClr val="bg2"/>
                </a:solidFill>
              </a:rPr>
              <a:t>80%) </a:t>
            </a:r>
            <a:r>
              <a:rPr lang="en-US" sz="2000" dirty="0">
                <a:solidFill>
                  <a:schemeClr val="bg2"/>
                </a:solidFill>
              </a:rPr>
              <a:t>of </a:t>
            </a:r>
            <a:r>
              <a:rPr lang="en-US" sz="2000" dirty="0" smtClean="0">
                <a:solidFill>
                  <a:schemeClr val="bg2"/>
                </a:solidFill>
              </a:rPr>
              <a:t>56 </a:t>
            </a:r>
            <a:r>
              <a:rPr lang="en-US" sz="2000" dirty="0">
                <a:solidFill>
                  <a:schemeClr val="bg2"/>
                </a:solidFill>
              </a:rPr>
              <a:t>programs reported that they collaborated with pharmacies and/or community vaccinators</a:t>
            </a:r>
          </a:p>
          <a:p>
            <a:pPr marL="742950" lvl="1" indent="-285750">
              <a:buClr>
                <a:schemeClr val="tx1"/>
              </a:buClr>
              <a:buFont typeface="Wingdings" panose="05000000000000000000" pitchFamily="2" charset="2"/>
              <a:buChar char="§"/>
            </a:pPr>
            <a:r>
              <a:rPr lang="en-US" sz="2000" dirty="0" smtClean="0">
                <a:solidFill>
                  <a:schemeClr val="bg2"/>
                </a:solidFill>
              </a:rPr>
              <a:t>15 </a:t>
            </a:r>
            <a:r>
              <a:rPr lang="en-US" sz="2000" dirty="0">
                <a:solidFill>
                  <a:schemeClr val="bg2"/>
                </a:solidFill>
              </a:rPr>
              <a:t>(</a:t>
            </a:r>
            <a:r>
              <a:rPr lang="en-US" sz="2000" dirty="0" smtClean="0">
                <a:solidFill>
                  <a:schemeClr val="bg2"/>
                </a:solidFill>
              </a:rPr>
              <a:t>27%) </a:t>
            </a:r>
            <a:r>
              <a:rPr lang="en-US" sz="2000" dirty="0">
                <a:solidFill>
                  <a:schemeClr val="bg2"/>
                </a:solidFill>
              </a:rPr>
              <a:t>of </a:t>
            </a:r>
            <a:r>
              <a:rPr lang="en-US" sz="2000" dirty="0" smtClean="0">
                <a:solidFill>
                  <a:schemeClr val="bg2"/>
                </a:solidFill>
              </a:rPr>
              <a:t>56 </a:t>
            </a:r>
            <a:r>
              <a:rPr lang="en-US" sz="2000" dirty="0">
                <a:solidFill>
                  <a:schemeClr val="bg2"/>
                </a:solidFill>
              </a:rPr>
              <a:t>programs reported that pharmacists were included as Vaccine For Children (VFC) </a:t>
            </a:r>
            <a:r>
              <a:rPr lang="en-US" sz="2000" dirty="0" smtClean="0">
                <a:solidFill>
                  <a:schemeClr val="bg2"/>
                </a:solidFill>
              </a:rPr>
              <a:t>providers in </a:t>
            </a:r>
            <a:r>
              <a:rPr lang="en-US" sz="2000" dirty="0">
                <a:solidFill>
                  <a:schemeClr val="bg2"/>
                </a:solidFill>
              </a:rPr>
              <a:t>their jurisdiction in 2012</a:t>
            </a:r>
          </a:p>
          <a:p>
            <a:pPr lvl="1">
              <a:buClr>
                <a:schemeClr val="tx1"/>
              </a:buClr>
            </a:pPr>
            <a:endParaRPr lang="en-US" sz="2000" b="1" dirty="0" smtClean="0">
              <a:solidFill>
                <a:schemeClr val="bg2"/>
              </a:solidFill>
            </a:endParaRPr>
          </a:p>
          <a:p>
            <a:pPr marL="285750" indent="-285750">
              <a:buClr>
                <a:schemeClr val="tx1"/>
              </a:buClr>
              <a:buSzPct val="70000"/>
              <a:buFont typeface="Wingdings" panose="05000000000000000000" pitchFamily="2" charset="2"/>
              <a:buChar char="q"/>
            </a:pPr>
            <a:r>
              <a:rPr lang="en-US" sz="2400" b="1" dirty="0" smtClean="0">
                <a:solidFill>
                  <a:schemeClr val="bg2"/>
                </a:solidFill>
              </a:rPr>
              <a:t>Collaboration with other partners to promote  or assess adult immunization related issues:</a:t>
            </a:r>
          </a:p>
          <a:p>
            <a:pPr marL="742950" lvl="1" indent="-285750">
              <a:buClr>
                <a:schemeClr val="tx1"/>
              </a:buClr>
              <a:buFont typeface="Wingdings" panose="05000000000000000000" pitchFamily="2" charset="2"/>
              <a:buChar char="§"/>
            </a:pPr>
            <a:r>
              <a:rPr lang="en-US" sz="2000" dirty="0" smtClean="0">
                <a:solidFill>
                  <a:schemeClr val="bg2"/>
                </a:solidFill>
              </a:rPr>
              <a:t>27 (48%) </a:t>
            </a:r>
            <a:r>
              <a:rPr lang="en-US" sz="2000" dirty="0">
                <a:solidFill>
                  <a:schemeClr val="bg2"/>
                </a:solidFill>
              </a:rPr>
              <a:t>of </a:t>
            </a:r>
            <a:r>
              <a:rPr lang="en-US" sz="2000" dirty="0" smtClean="0">
                <a:solidFill>
                  <a:schemeClr val="bg2"/>
                </a:solidFill>
              </a:rPr>
              <a:t>56 collaborated </a:t>
            </a:r>
            <a:r>
              <a:rPr lang="en-US" sz="2000" dirty="0">
                <a:solidFill>
                  <a:schemeClr val="bg2"/>
                </a:solidFill>
              </a:rPr>
              <a:t>with Behavioral Risk Factor Surveillance Systems (BRFSS</a:t>
            </a:r>
            <a:r>
              <a:rPr lang="en-US" sz="2000" dirty="0" smtClean="0">
                <a:solidFill>
                  <a:schemeClr val="bg2"/>
                </a:solidFill>
              </a:rPr>
              <a:t>) </a:t>
            </a:r>
          </a:p>
          <a:p>
            <a:pPr marL="742950" lvl="1" indent="-285750">
              <a:buClr>
                <a:schemeClr val="tx1"/>
              </a:buClr>
              <a:buFont typeface="Wingdings" panose="05000000000000000000" pitchFamily="2" charset="2"/>
              <a:buChar char="§"/>
            </a:pPr>
            <a:r>
              <a:rPr lang="en-US" sz="2000" dirty="0" smtClean="0">
                <a:solidFill>
                  <a:schemeClr val="bg2"/>
                </a:solidFill>
              </a:rPr>
              <a:t>22 (39%) worked with their jurisdiction’s diabetes control program</a:t>
            </a:r>
          </a:p>
          <a:p>
            <a:pPr marL="742950" lvl="1" indent="-285750">
              <a:buClr>
                <a:schemeClr val="tx1"/>
              </a:buClr>
              <a:buFont typeface="Wingdings" panose="05000000000000000000" pitchFamily="2" charset="2"/>
              <a:buChar char="§"/>
            </a:pPr>
            <a:r>
              <a:rPr lang="en-US" sz="2000" dirty="0" smtClean="0">
                <a:solidFill>
                  <a:schemeClr val="bg2"/>
                </a:solidFill>
              </a:rPr>
              <a:t>14 (25%) with their asthma control program</a:t>
            </a:r>
          </a:p>
          <a:p>
            <a:pPr marL="742950" lvl="1" indent="-285750">
              <a:buClr>
                <a:schemeClr val="tx1"/>
              </a:buClr>
              <a:buFont typeface="Wingdings" panose="05000000000000000000" pitchFamily="2" charset="2"/>
              <a:buChar char="§"/>
            </a:pPr>
            <a:r>
              <a:rPr lang="en-US" sz="2000" dirty="0" smtClean="0">
                <a:solidFill>
                  <a:schemeClr val="bg2"/>
                </a:solidFill>
              </a:rPr>
              <a:t>10 (18%) with their heart disease and stroke prevention program</a:t>
            </a:r>
          </a:p>
          <a:p>
            <a:pPr marL="742950" lvl="1" indent="-285750">
              <a:buClr>
                <a:schemeClr val="tx1"/>
              </a:buClr>
              <a:buFont typeface="Wingdings" panose="05000000000000000000" pitchFamily="2" charset="2"/>
              <a:buChar char="§"/>
            </a:pPr>
            <a:endParaRPr lang="en-US" sz="2000" b="1" dirty="0" smtClean="0">
              <a:solidFill>
                <a:schemeClr val="bg2"/>
              </a:solidFill>
            </a:endParaRPr>
          </a:p>
        </p:txBody>
      </p:sp>
      <p:sp>
        <p:nvSpPr>
          <p:cNvPr id="3" name="TextBox 2"/>
          <p:cNvSpPr txBox="1"/>
          <p:nvPr/>
        </p:nvSpPr>
        <p:spPr>
          <a:xfrm>
            <a:off x="0" y="304800"/>
            <a:ext cx="9144000" cy="523220"/>
          </a:xfrm>
          <a:prstGeom prst="rect">
            <a:avLst/>
          </a:prstGeom>
          <a:noFill/>
        </p:spPr>
        <p:txBody>
          <a:bodyPr wrap="square" rtlCol="0">
            <a:spAutoFit/>
          </a:bodyPr>
          <a:lstStyle/>
          <a:p>
            <a:pPr algn="ctr"/>
            <a:r>
              <a:rPr lang="en-US" sz="2800" b="1" dirty="0" smtClean="0"/>
              <a:t>Collaborations on Adult Immunizations, 2012</a:t>
            </a:r>
            <a:endParaRPr lang="en-US" sz="2800" b="1" dirty="0"/>
          </a:p>
        </p:txBody>
      </p:sp>
      <p:sp>
        <p:nvSpPr>
          <p:cNvPr id="4" name="TextBox 3"/>
          <p:cNvSpPr txBox="1"/>
          <p:nvPr/>
        </p:nvSpPr>
        <p:spPr>
          <a:xfrm>
            <a:off x="8610600" y="6412468"/>
            <a:ext cx="457200" cy="369332"/>
          </a:xfrm>
          <a:prstGeom prst="rect">
            <a:avLst/>
          </a:prstGeom>
          <a:noFill/>
        </p:spPr>
        <p:txBody>
          <a:bodyPr wrap="square" rtlCol="0">
            <a:spAutoFit/>
          </a:bodyPr>
          <a:lstStyle/>
          <a:p>
            <a:r>
              <a:rPr lang="en-US" dirty="0" smtClean="0"/>
              <a:t>15</a:t>
            </a:r>
            <a:endParaRPr lang="en-US" dirty="0"/>
          </a:p>
        </p:txBody>
      </p:sp>
      <p:sp>
        <p:nvSpPr>
          <p:cNvPr id="5" name="TextBox 4"/>
          <p:cNvSpPr txBox="1"/>
          <p:nvPr/>
        </p:nvSpPr>
        <p:spPr>
          <a:xfrm>
            <a:off x="3028950" y="6488668"/>
            <a:ext cx="3086100" cy="338554"/>
          </a:xfrm>
          <a:prstGeom prst="rect">
            <a:avLst/>
          </a:prstGeom>
          <a:noFill/>
        </p:spPr>
        <p:txBody>
          <a:bodyPr wrap="square" rtlCol="0">
            <a:spAutoFit/>
          </a:bodyPr>
          <a:lstStyle/>
          <a:p>
            <a:r>
              <a:rPr lang="en-US" sz="1600" dirty="0" smtClean="0">
                <a:solidFill>
                  <a:srgbClr val="C00000"/>
                </a:solidFill>
              </a:rPr>
              <a:t>Preliminary Unpublished Data</a:t>
            </a:r>
            <a:endParaRPr lang="en-US" sz="1600" dirty="0">
              <a:solidFill>
                <a:srgbClr val="C00000"/>
              </a:solidFill>
            </a:endParaRPr>
          </a:p>
        </p:txBody>
      </p:sp>
    </p:spTree>
    <p:extLst>
      <p:ext uri="{BB962C8B-B14F-4D97-AF65-F5344CB8AC3E}">
        <p14:creationId xmlns:p14="http://schemas.microsoft.com/office/powerpoint/2010/main" val="868164838"/>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4800" y="457200"/>
            <a:ext cx="8534400" cy="1143000"/>
          </a:xfrm>
        </p:spPr>
        <p:txBody>
          <a:bodyPr/>
          <a:lstStyle/>
          <a:p>
            <a:r>
              <a:rPr lang="en-US" dirty="0" smtClean="0"/>
              <a:t>Proportion of Programs Working With Providers to Implement Evidence-Based Strategies to Increase Adult Vaccination Coverage, 2012*</a:t>
            </a:r>
            <a:endParaRPr lang="en-US" dirty="0"/>
          </a:p>
        </p:txBody>
      </p:sp>
      <p:sp>
        <p:nvSpPr>
          <p:cNvPr id="5" name="Content Placeholder 4"/>
          <p:cNvSpPr>
            <a:spLocks noGrp="1"/>
          </p:cNvSpPr>
          <p:nvPr>
            <p:ph idx="1"/>
          </p:nvPr>
        </p:nvSpPr>
        <p:spPr>
          <a:xfrm>
            <a:off x="457200" y="1447800"/>
            <a:ext cx="8229600" cy="4191000"/>
          </a:xfrm>
        </p:spPr>
        <p:txBody>
          <a:bodyPr/>
          <a:lstStyle/>
          <a:p>
            <a:pPr lvl="1"/>
            <a:endParaRPr lang="en-US" dirty="0"/>
          </a:p>
          <a:p>
            <a:endParaRPr lang="en-US" sz="2000" dirty="0" smtClean="0"/>
          </a:p>
        </p:txBody>
      </p:sp>
      <p:sp>
        <p:nvSpPr>
          <p:cNvPr id="6" name="TextBox 5"/>
          <p:cNvSpPr txBox="1"/>
          <p:nvPr/>
        </p:nvSpPr>
        <p:spPr>
          <a:xfrm>
            <a:off x="8610600" y="6412468"/>
            <a:ext cx="457200" cy="369332"/>
          </a:xfrm>
          <a:prstGeom prst="rect">
            <a:avLst/>
          </a:prstGeom>
          <a:noFill/>
        </p:spPr>
        <p:txBody>
          <a:bodyPr wrap="square" rtlCol="0">
            <a:spAutoFit/>
          </a:bodyPr>
          <a:lstStyle/>
          <a:p>
            <a:r>
              <a:rPr lang="en-US" dirty="0" smtClean="0"/>
              <a:t>16</a:t>
            </a:r>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val="1965834742"/>
              </p:ext>
            </p:extLst>
          </p:nvPr>
        </p:nvGraphicFramePr>
        <p:xfrm>
          <a:off x="1143000" y="2057400"/>
          <a:ext cx="6705600" cy="2803422"/>
        </p:xfrm>
        <a:graphic>
          <a:graphicData uri="http://schemas.openxmlformats.org/drawingml/2006/table">
            <a:tbl>
              <a:tblPr firstRow="1" bandRow="1">
                <a:tableStyleId>{5C22544A-7EE6-4342-B048-85BDC9FD1C3A}</a:tableStyleId>
              </a:tblPr>
              <a:tblGrid>
                <a:gridCol w="3352800"/>
                <a:gridCol w="3352800"/>
              </a:tblGrid>
              <a:tr h="838200">
                <a:tc>
                  <a:txBody>
                    <a:bodyPr/>
                    <a:lstStyle/>
                    <a:p>
                      <a:r>
                        <a:rPr lang="en-US" sz="2000" dirty="0" smtClean="0"/>
                        <a:t>Evidence-based strategy</a:t>
                      </a:r>
                      <a:endParaRPr lang="en-US" sz="2000" dirty="0"/>
                    </a:p>
                  </a:txBody>
                  <a:tcPr/>
                </a:tc>
                <a:tc>
                  <a:txBody>
                    <a:bodyPr/>
                    <a:lstStyle/>
                    <a:p>
                      <a:r>
                        <a:rPr lang="en-US" sz="2000" dirty="0" smtClean="0"/>
                        <a:t># of programs (%)</a:t>
                      </a:r>
                    </a:p>
                    <a:p>
                      <a:r>
                        <a:rPr lang="en-US" sz="2000" dirty="0" smtClean="0"/>
                        <a:t>N=56</a:t>
                      </a:r>
                      <a:endParaRPr lang="en-US" sz="2000" dirty="0"/>
                    </a:p>
                  </a:txBody>
                  <a:tcPr/>
                </a:tc>
              </a:tr>
              <a:tr h="655074">
                <a:tc>
                  <a:txBody>
                    <a:bodyPr/>
                    <a:lstStyle/>
                    <a:p>
                      <a:r>
                        <a:rPr lang="en-US" sz="2000" dirty="0" smtClean="0"/>
                        <a:t>Standing</a:t>
                      </a:r>
                      <a:r>
                        <a:rPr lang="en-US" sz="2000" baseline="0" dirty="0" smtClean="0"/>
                        <a:t> orders</a:t>
                      </a:r>
                    </a:p>
                  </a:txBody>
                  <a:tcPr/>
                </a:tc>
                <a:tc>
                  <a:txBody>
                    <a:bodyPr/>
                    <a:lstStyle/>
                    <a:p>
                      <a:r>
                        <a:rPr lang="en-US" sz="2000" dirty="0" smtClean="0"/>
                        <a:t>35 (63%)</a:t>
                      </a:r>
                      <a:endParaRPr lang="en-US" sz="2000" dirty="0"/>
                    </a:p>
                  </a:txBody>
                  <a:tcPr/>
                </a:tc>
              </a:tr>
              <a:tr h="655074">
                <a:tc>
                  <a:txBody>
                    <a:bodyPr/>
                    <a:lstStyle/>
                    <a:p>
                      <a:r>
                        <a:rPr lang="en-US" sz="2000" dirty="0" smtClean="0"/>
                        <a:t>Patient reminders</a:t>
                      </a:r>
                      <a:endParaRPr lang="en-US" sz="2000" dirty="0"/>
                    </a:p>
                  </a:txBody>
                  <a:tcPr/>
                </a:tc>
                <a:tc>
                  <a:txBody>
                    <a:bodyPr/>
                    <a:lstStyle/>
                    <a:p>
                      <a:r>
                        <a:rPr lang="en-US" sz="2000" dirty="0" smtClean="0"/>
                        <a:t>25</a:t>
                      </a:r>
                      <a:r>
                        <a:rPr lang="en-US" sz="2000" baseline="0" dirty="0" smtClean="0"/>
                        <a:t> (45%)</a:t>
                      </a:r>
                      <a:endParaRPr lang="en-US" sz="2000" dirty="0"/>
                    </a:p>
                  </a:txBody>
                  <a:tcPr/>
                </a:tc>
              </a:tr>
              <a:tr h="655074">
                <a:tc>
                  <a:txBody>
                    <a:bodyPr/>
                    <a:lstStyle/>
                    <a:p>
                      <a:r>
                        <a:rPr lang="en-US" sz="2000" dirty="0" smtClean="0"/>
                        <a:t>Provider reminders</a:t>
                      </a:r>
                      <a:endParaRPr lang="en-US" sz="2000" dirty="0"/>
                    </a:p>
                  </a:txBody>
                  <a:tcPr/>
                </a:tc>
                <a:tc>
                  <a:txBody>
                    <a:bodyPr/>
                    <a:lstStyle/>
                    <a:p>
                      <a:r>
                        <a:rPr lang="en-US" sz="2000" dirty="0" smtClean="0"/>
                        <a:t>15 (27%)</a:t>
                      </a:r>
                      <a:endParaRPr lang="en-US" sz="2000" dirty="0"/>
                    </a:p>
                  </a:txBody>
                  <a:tcPr/>
                </a:tc>
              </a:tr>
            </a:tbl>
          </a:graphicData>
        </a:graphic>
      </p:graphicFrame>
      <p:sp>
        <p:nvSpPr>
          <p:cNvPr id="3" name="TextBox 2"/>
          <p:cNvSpPr txBox="1"/>
          <p:nvPr/>
        </p:nvSpPr>
        <p:spPr>
          <a:xfrm>
            <a:off x="1066800" y="5105400"/>
            <a:ext cx="7162800" cy="830997"/>
          </a:xfrm>
          <a:prstGeom prst="rect">
            <a:avLst/>
          </a:prstGeom>
          <a:noFill/>
        </p:spPr>
        <p:txBody>
          <a:bodyPr wrap="square" rtlCol="0">
            <a:spAutoFit/>
          </a:bodyPr>
          <a:lstStyle/>
          <a:p>
            <a:pPr marL="171450" lvl="0" indent="-171450">
              <a:buFont typeface="Arial" charset="0"/>
              <a:buChar char="•"/>
            </a:pPr>
            <a:r>
              <a:rPr lang="en-US" sz="1200" dirty="0" smtClean="0">
                <a:solidFill>
                  <a:schemeClr val="accent1">
                    <a:lumMod val="50000"/>
                  </a:schemeClr>
                </a:solidFill>
              </a:rPr>
              <a:t>Community </a:t>
            </a:r>
            <a:r>
              <a:rPr lang="en-US" sz="1200" dirty="0">
                <a:solidFill>
                  <a:schemeClr val="accent1">
                    <a:lumMod val="50000"/>
                  </a:schemeClr>
                </a:solidFill>
              </a:rPr>
              <a:t>Preventive Services Task Force. Increasing Appropriate </a:t>
            </a:r>
            <a:r>
              <a:rPr lang="en-US" sz="1200" dirty="0" smtClean="0">
                <a:solidFill>
                  <a:schemeClr val="accent1">
                    <a:lumMod val="50000"/>
                  </a:schemeClr>
                </a:solidFill>
              </a:rPr>
              <a:t>Vaccination: </a:t>
            </a:r>
            <a:r>
              <a:rPr lang="en-US" sz="1200" dirty="0" smtClean="0">
                <a:solidFill>
                  <a:schemeClr val="accent1">
                    <a:lumMod val="50000"/>
                  </a:schemeClr>
                </a:solidFill>
                <a:hlinkClick r:id="rId3"/>
              </a:rPr>
              <a:t>http</a:t>
            </a:r>
            <a:r>
              <a:rPr lang="en-US" sz="1200" dirty="0">
                <a:solidFill>
                  <a:schemeClr val="accent1">
                    <a:lumMod val="50000"/>
                  </a:schemeClr>
                </a:solidFill>
                <a:hlinkClick r:id="rId3"/>
              </a:rPr>
              <a:t>://</a:t>
            </a:r>
            <a:r>
              <a:rPr lang="en-US" sz="1200" dirty="0" smtClean="0">
                <a:solidFill>
                  <a:schemeClr val="accent1">
                    <a:lumMod val="50000"/>
                  </a:schemeClr>
                </a:solidFill>
                <a:hlinkClick r:id="rId3"/>
              </a:rPr>
              <a:t>www.thecommunityguide.org/vaccines/standingorders.html</a:t>
            </a:r>
            <a:r>
              <a:rPr lang="en-US" sz="1200" dirty="0" smtClean="0">
                <a:solidFill>
                  <a:schemeClr val="accent1">
                    <a:lumMod val="50000"/>
                  </a:schemeClr>
                </a:solidFill>
              </a:rPr>
              <a:t>; </a:t>
            </a:r>
            <a:r>
              <a:rPr lang="en-US" sz="1200" u="sng" dirty="0" smtClean="0">
                <a:solidFill>
                  <a:schemeClr val="accent1">
                    <a:lumMod val="50000"/>
                  </a:schemeClr>
                </a:solidFill>
                <a:hlinkClick r:id="rId4"/>
              </a:rPr>
              <a:t>http</a:t>
            </a:r>
            <a:r>
              <a:rPr lang="en-US" sz="1200" u="sng" dirty="0">
                <a:solidFill>
                  <a:schemeClr val="accent1">
                    <a:lumMod val="50000"/>
                  </a:schemeClr>
                </a:solidFill>
                <a:hlinkClick r:id="rId4"/>
              </a:rPr>
              <a:t>://</a:t>
            </a:r>
            <a:r>
              <a:rPr lang="en-US" sz="1200" u="sng" dirty="0" smtClean="0">
                <a:solidFill>
                  <a:schemeClr val="accent1">
                    <a:lumMod val="50000"/>
                  </a:schemeClr>
                </a:solidFill>
                <a:hlinkClick r:id="rId4"/>
              </a:rPr>
              <a:t>www.thecommunityguide.org/vaccines/RRclientreminder.html</a:t>
            </a:r>
            <a:r>
              <a:rPr lang="en-US" sz="1200" u="sng" dirty="0" smtClean="0">
                <a:solidFill>
                  <a:schemeClr val="accent1">
                    <a:lumMod val="50000"/>
                  </a:schemeClr>
                </a:solidFill>
              </a:rPr>
              <a:t>; http</a:t>
            </a:r>
            <a:r>
              <a:rPr lang="en-US" sz="1200" u="sng" dirty="0">
                <a:solidFill>
                  <a:schemeClr val="accent1">
                    <a:lumMod val="50000"/>
                  </a:schemeClr>
                </a:solidFill>
              </a:rPr>
              <a:t>://www.thecommunityguide.org/vaccines/providerreminder.html</a:t>
            </a:r>
            <a:endParaRPr lang="en-US" sz="1200" dirty="0">
              <a:solidFill>
                <a:schemeClr val="accent1">
                  <a:lumMod val="50000"/>
                </a:schemeClr>
              </a:solidFill>
            </a:endParaRPr>
          </a:p>
        </p:txBody>
      </p:sp>
      <p:sp>
        <p:nvSpPr>
          <p:cNvPr id="7" name="TextBox 6"/>
          <p:cNvSpPr txBox="1"/>
          <p:nvPr/>
        </p:nvSpPr>
        <p:spPr>
          <a:xfrm>
            <a:off x="3028950" y="6488668"/>
            <a:ext cx="3086100" cy="338554"/>
          </a:xfrm>
          <a:prstGeom prst="rect">
            <a:avLst/>
          </a:prstGeom>
          <a:noFill/>
        </p:spPr>
        <p:txBody>
          <a:bodyPr wrap="square" rtlCol="0">
            <a:spAutoFit/>
          </a:bodyPr>
          <a:lstStyle/>
          <a:p>
            <a:r>
              <a:rPr lang="en-US" sz="1600" dirty="0" smtClean="0">
                <a:solidFill>
                  <a:srgbClr val="C00000"/>
                </a:solidFill>
              </a:rPr>
              <a:t>Preliminary Unpublished Data</a:t>
            </a:r>
            <a:endParaRPr lang="en-US" sz="1600" dirty="0">
              <a:solidFill>
                <a:srgbClr val="C00000"/>
              </a:solidFill>
            </a:endParaRPr>
          </a:p>
        </p:txBody>
      </p:sp>
    </p:spTree>
    <p:extLst>
      <p:ext uri="{BB962C8B-B14F-4D97-AF65-F5344CB8AC3E}">
        <p14:creationId xmlns:p14="http://schemas.microsoft.com/office/powerpoint/2010/main" val="3116517876"/>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Limitations</a:t>
            </a:r>
            <a:endParaRPr lang="en-US" dirty="0"/>
          </a:p>
        </p:txBody>
      </p:sp>
      <p:sp>
        <p:nvSpPr>
          <p:cNvPr id="3" name="Content Placeholder 2"/>
          <p:cNvSpPr>
            <a:spLocks noGrp="1"/>
          </p:cNvSpPr>
          <p:nvPr>
            <p:ph idx="1"/>
          </p:nvPr>
        </p:nvSpPr>
        <p:spPr/>
        <p:txBody>
          <a:bodyPr/>
          <a:lstStyle/>
          <a:p>
            <a:r>
              <a:rPr lang="en-US" dirty="0"/>
              <a:t>Additional program activities </a:t>
            </a:r>
            <a:r>
              <a:rPr lang="en-US" dirty="0" smtClean="0"/>
              <a:t>outside the scope of this assessment may </a:t>
            </a:r>
            <a:r>
              <a:rPr lang="en-US" dirty="0"/>
              <a:t>not be fully </a:t>
            </a:r>
            <a:r>
              <a:rPr lang="en-US" dirty="0" smtClean="0"/>
              <a:t>captured in this report</a:t>
            </a:r>
          </a:p>
          <a:p>
            <a:endParaRPr lang="en-US" dirty="0" smtClean="0"/>
          </a:p>
          <a:p>
            <a:r>
              <a:rPr lang="en-US" dirty="0" smtClean="0"/>
              <a:t>Report includes only those activities performed in 2012</a:t>
            </a:r>
          </a:p>
          <a:p>
            <a:pPr lvl="1"/>
            <a:r>
              <a:rPr lang="en-US" dirty="0" smtClean="0"/>
              <a:t>More recent activities in support of adult immunization will be assessment in 2013 and future assessments</a:t>
            </a:r>
            <a:endParaRPr lang="en-US" dirty="0"/>
          </a:p>
        </p:txBody>
      </p:sp>
      <p:sp>
        <p:nvSpPr>
          <p:cNvPr id="4" name="Text Placeholder 3"/>
          <p:cNvSpPr>
            <a:spLocks noGrp="1"/>
          </p:cNvSpPr>
          <p:nvPr>
            <p:ph type="body" sz="quarter" idx="11"/>
          </p:nvPr>
        </p:nvSpPr>
        <p:spPr/>
        <p:txBody>
          <a:bodyPr/>
          <a:lstStyle/>
          <a:p>
            <a:endParaRPr lang="en-US"/>
          </a:p>
        </p:txBody>
      </p:sp>
      <p:sp>
        <p:nvSpPr>
          <p:cNvPr id="5" name="TextBox 4"/>
          <p:cNvSpPr txBox="1"/>
          <p:nvPr/>
        </p:nvSpPr>
        <p:spPr>
          <a:xfrm>
            <a:off x="8610600" y="6412468"/>
            <a:ext cx="457200" cy="369332"/>
          </a:xfrm>
          <a:prstGeom prst="rect">
            <a:avLst/>
          </a:prstGeom>
          <a:noFill/>
        </p:spPr>
        <p:txBody>
          <a:bodyPr wrap="square" rtlCol="0">
            <a:spAutoFit/>
          </a:bodyPr>
          <a:lstStyle/>
          <a:p>
            <a:r>
              <a:rPr lang="en-US" dirty="0" smtClean="0"/>
              <a:t>17</a:t>
            </a:r>
            <a:endParaRPr lang="en-US" dirty="0"/>
          </a:p>
        </p:txBody>
      </p:sp>
      <p:sp>
        <p:nvSpPr>
          <p:cNvPr id="6" name="TextBox 5"/>
          <p:cNvSpPr txBox="1"/>
          <p:nvPr/>
        </p:nvSpPr>
        <p:spPr>
          <a:xfrm>
            <a:off x="3028950" y="6488668"/>
            <a:ext cx="3086100" cy="338554"/>
          </a:xfrm>
          <a:prstGeom prst="rect">
            <a:avLst/>
          </a:prstGeom>
          <a:noFill/>
        </p:spPr>
        <p:txBody>
          <a:bodyPr wrap="square" rtlCol="0">
            <a:spAutoFit/>
          </a:bodyPr>
          <a:lstStyle/>
          <a:p>
            <a:r>
              <a:rPr lang="en-US" sz="1600" dirty="0" smtClean="0">
                <a:solidFill>
                  <a:srgbClr val="C00000"/>
                </a:solidFill>
              </a:rPr>
              <a:t>Preliminary Unpublished Data</a:t>
            </a:r>
            <a:endParaRPr lang="en-US" sz="1600" dirty="0">
              <a:solidFill>
                <a:srgbClr val="C00000"/>
              </a:solidFill>
            </a:endParaRPr>
          </a:p>
        </p:txBody>
      </p:sp>
    </p:spTree>
    <p:extLst>
      <p:ext uri="{BB962C8B-B14F-4D97-AF65-F5344CB8AC3E}">
        <p14:creationId xmlns:p14="http://schemas.microsoft.com/office/powerpoint/2010/main" val="3530681925"/>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838200"/>
          </a:xfrm>
        </p:spPr>
        <p:txBody>
          <a:bodyPr/>
          <a:lstStyle/>
          <a:p>
            <a:r>
              <a:rPr lang="en-US" dirty="0" smtClean="0"/>
              <a:t>Summary</a:t>
            </a:r>
            <a:endParaRPr lang="en-US" dirty="0"/>
          </a:p>
        </p:txBody>
      </p:sp>
      <p:sp>
        <p:nvSpPr>
          <p:cNvPr id="4" name="Content Placeholder 3"/>
          <p:cNvSpPr>
            <a:spLocks noGrp="1"/>
          </p:cNvSpPr>
          <p:nvPr>
            <p:ph idx="1"/>
          </p:nvPr>
        </p:nvSpPr>
        <p:spPr>
          <a:xfrm>
            <a:off x="533400" y="1219200"/>
            <a:ext cx="8229600" cy="5105401"/>
          </a:xfrm>
        </p:spPr>
        <p:txBody>
          <a:bodyPr/>
          <a:lstStyle/>
          <a:p>
            <a:r>
              <a:rPr lang="en-US" dirty="0" smtClean="0"/>
              <a:t>Immunization Program Annual Progress Assessment provides an important overview of public health adult immunization program activities in the U.S. in 2012</a:t>
            </a:r>
          </a:p>
          <a:p>
            <a:endParaRPr lang="en-US" dirty="0" smtClean="0"/>
          </a:p>
          <a:p>
            <a:r>
              <a:rPr lang="en-US" dirty="0" smtClean="0"/>
              <a:t>Substantial variability was found in the scope of support for </a:t>
            </a:r>
            <a:r>
              <a:rPr lang="en-US" dirty="0"/>
              <a:t>adult </a:t>
            </a:r>
            <a:r>
              <a:rPr lang="en-US" dirty="0" smtClean="0"/>
              <a:t>immunization activities, including:</a:t>
            </a:r>
          </a:p>
          <a:p>
            <a:pPr lvl="1"/>
            <a:r>
              <a:rPr lang="en-US" dirty="0" smtClean="0"/>
              <a:t>Amount of time spent on adult immunization activities</a:t>
            </a:r>
          </a:p>
          <a:p>
            <a:pPr lvl="1"/>
            <a:r>
              <a:rPr lang="en-US" dirty="0" smtClean="0"/>
              <a:t>Percent of funds allocated to purchase vaccines for adults</a:t>
            </a:r>
          </a:p>
          <a:p>
            <a:pPr lvl="1"/>
            <a:r>
              <a:rPr lang="en-US" dirty="0" smtClean="0"/>
              <a:t>Types of vaccines purchased for adults</a:t>
            </a:r>
          </a:p>
          <a:p>
            <a:pPr lvl="1"/>
            <a:r>
              <a:rPr lang="en-US" dirty="0" smtClean="0"/>
              <a:t>Work with coalitions to address adult immunization issues </a:t>
            </a:r>
          </a:p>
          <a:p>
            <a:pPr lvl="1"/>
            <a:r>
              <a:rPr lang="en-US" dirty="0" smtClean="0"/>
              <a:t>Collaborations with partners, QIOs, or other programs</a:t>
            </a:r>
          </a:p>
          <a:p>
            <a:pPr lvl="1"/>
            <a:endParaRPr lang="en-US" dirty="0" smtClean="0"/>
          </a:p>
          <a:p>
            <a:pPr lvl="1"/>
            <a:endParaRPr lang="en-US" dirty="0" smtClean="0"/>
          </a:p>
          <a:p>
            <a:pPr marL="0" indent="0">
              <a:buNone/>
            </a:pPr>
            <a:endParaRPr lang="en-US" dirty="0" smtClean="0"/>
          </a:p>
          <a:p>
            <a:pPr lvl="1"/>
            <a:endParaRPr lang="en-US" dirty="0" smtClean="0"/>
          </a:p>
          <a:p>
            <a:endParaRPr lang="en-US" b="0" dirty="0" smtClean="0"/>
          </a:p>
          <a:p>
            <a:endParaRPr lang="en-US" b="0" dirty="0" smtClean="0"/>
          </a:p>
          <a:p>
            <a:pPr marL="0" indent="0">
              <a:buNone/>
            </a:pPr>
            <a:endParaRPr lang="en-US" b="0" dirty="0" smtClean="0"/>
          </a:p>
          <a:p>
            <a:pPr marL="0" indent="0">
              <a:buNone/>
            </a:pPr>
            <a:endParaRPr lang="en-US" b="0" dirty="0"/>
          </a:p>
          <a:p>
            <a:pPr marL="0" indent="0">
              <a:buNone/>
            </a:pPr>
            <a:endParaRPr lang="en-US" b="0" dirty="0" smtClean="0"/>
          </a:p>
          <a:p>
            <a:pPr marL="0" indent="0">
              <a:buNone/>
            </a:pPr>
            <a:endParaRPr lang="en-US" b="0" dirty="0"/>
          </a:p>
          <a:p>
            <a:pPr marL="0" indent="0">
              <a:buNone/>
            </a:pPr>
            <a:endParaRPr lang="en-US" b="0" dirty="0" smtClean="0"/>
          </a:p>
          <a:p>
            <a:pPr marL="0" indent="0">
              <a:buNone/>
            </a:pPr>
            <a:endParaRPr lang="en-US" b="0" dirty="0"/>
          </a:p>
          <a:p>
            <a:pPr marL="0" indent="0">
              <a:buNone/>
            </a:pPr>
            <a:endParaRPr lang="en-US" b="0" dirty="0"/>
          </a:p>
          <a:p>
            <a:pPr marL="0" indent="0">
              <a:buNone/>
            </a:pPr>
            <a:endParaRPr lang="en-US" b="0" dirty="0" smtClean="0"/>
          </a:p>
          <a:p>
            <a:pPr marL="0" indent="0">
              <a:buNone/>
            </a:pPr>
            <a:endParaRPr lang="en-US" b="0" dirty="0" smtClean="0"/>
          </a:p>
          <a:p>
            <a:pPr marL="0" indent="0">
              <a:buNone/>
            </a:pPr>
            <a:endParaRPr lang="en-US" b="0" dirty="0"/>
          </a:p>
          <a:p>
            <a:pPr marL="0" indent="0">
              <a:buNone/>
            </a:pPr>
            <a:endParaRPr lang="en-US" b="0" dirty="0"/>
          </a:p>
        </p:txBody>
      </p:sp>
      <p:sp>
        <p:nvSpPr>
          <p:cNvPr id="5" name="TextBox 4"/>
          <p:cNvSpPr txBox="1"/>
          <p:nvPr/>
        </p:nvSpPr>
        <p:spPr>
          <a:xfrm>
            <a:off x="8610600" y="6412468"/>
            <a:ext cx="457200" cy="369332"/>
          </a:xfrm>
          <a:prstGeom prst="rect">
            <a:avLst/>
          </a:prstGeom>
          <a:noFill/>
        </p:spPr>
        <p:txBody>
          <a:bodyPr wrap="square" rtlCol="0">
            <a:spAutoFit/>
          </a:bodyPr>
          <a:lstStyle/>
          <a:p>
            <a:r>
              <a:rPr lang="en-US" dirty="0" smtClean="0"/>
              <a:t>18</a:t>
            </a:r>
            <a:endParaRPr lang="en-US" dirty="0"/>
          </a:p>
        </p:txBody>
      </p:sp>
    </p:spTree>
    <p:extLst>
      <p:ext uri="{BB962C8B-B14F-4D97-AF65-F5344CB8AC3E}">
        <p14:creationId xmlns:p14="http://schemas.microsoft.com/office/powerpoint/2010/main" val="2938302957"/>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lstStyle/>
          <a:p>
            <a:r>
              <a:rPr lang="en-US" dirty="0" smtClean="0"/>
              <a:t>Discussion</a:t>
            </a:r>
            <a:endParaRPr lang="en-US" dirty="0"/>
          </a:p>
        </p:txBody>
      </p:sp>
      <p:sp>
        <p:nvSpPr>
          <p:cNvPr id="3" name="Content Placeholder 2"/>
          <p:cNvSpPr>
            <a:spLocks noGrp="1"/>
          </p:cNvSpPr>
          <p:nvPr>
            <p:ph idx="1"/>
          </p:nvPr>
        </p:nvSpPr>
        <p:spPr>
          <a:xfrm>
            <a:off x="381000" y="914400"/>
            <a:ext cx="8229600" cy="5410200"/>
          </a:xfrm>
        </p:spPr>
        <p:txBody>
          <a:bodyPr/>
          <a:lstStyle/>
          <a:p>
            <a:r>
              <a:rPr lang="en-US" dirty="0" smtClean="0"/>
              <a:t>Collaboration between immunization programs and healthcare partners is an important part of increasing adult immunization rates in states</a:t>
            </a:r>
          </a:p>
          <a:p>
            <a:pPr lvl="1"/>
            <a:r>
              <a:rPr lang="en-US" dirty="0" smtClean="0"/>
              <a:t>Increasing collaborations within health departments  and with </a:t>
            </a:r>
            <a:r>
              <a:rPr lang="en-US" dirty="0"/>
              <a:t>external </a:t>
            </a:r>
            <a:r>
              <a:rPr lang="en-US" dirty="0" smtClean="0"/>
              <a:t>parties can </a:t>
            </a:r>
            <a:r>
              <a:rPr lang="en-US" dirty="0"/>
              <a:t>help extend the efforts of public </a:t>
            </a:r>
            <a:r>
              <a:rPr lang="en-US" dirty="0" smtClean="0"/>
              <a:t>health (e.g.  In STD clinics, with chronic disease programs, in correctional facilities, and among QIOs)</a:t>
            </a:r>
          </a:p>
          <a:p>
            <a:pPr lvl="1"/>
            <a:endParaRPr lang="en-US" dirty="0" smtClean="0"/>
          </a:p>
          <a:p>
            <a:r>
              <a:rPr lang="en-US" dirty="0" smtClean="0"/>
              <a:t>Immunization program efforts to support use of evidence-based strategies to increase adult immunization rates may have the most lasting impact, including:</a:t>
            </a:r>
          </a:p>
          <a:p>
            <a:pPr lvl="1"/>
            <a:r>
              <a:rPr lang="en-US" dirty="0" smtClean="0"/>
              <a:t>Support for provider efforts to implement standing orders, reminders, and report to their jurisdiction’s Immunization Information Systems or vaccine registry</a:t>
            </a:r>
          </a:p>
          <a:p>
            <a:endParaRPr lang="en-US" dirty="0" smtClean="0"/>
          </a:p>
        </p:txBody>
      </p:sp>
      <p:sp>
        <p:nvSpPr>
          <p:cNvPr id="5" name="TextBox 4"/>
          <p:cNvSpPr txBox="1"/>
          <p:nvPr/>
        </p:nvSpPr>
        <p:spPr>
          <a:xfrm>
            <a:off x="8610600" y="6412468"/>
            <a:ext cx="457200" cy="369332"/>
          </a:xfrm>
          <a:prstGeom prst="rect">
            <a:avLst/>
          </a:prstGeom>
          <a:noFill/>
        </p:spPr>
        <p:txBody>
          <a:bodyPr wrap="square" rtlCol="0">
            <a:spAutoFit/>
          </a:bodyPr>
          <a:lstStyle/>
          <a:p>
            <a:r>
              <a:rPr lang="en-US" dirty="0" smtClean="0"/>
              <a:t>19</a:t>
            </a:r>
            <a:endParaRPr lang="en-US" dirty="0"/>
          </a:p>
        </p:txBody>
      </p:sp>
    </p:spTree>
    <p:extLst>
      <p:ext uri="{BB962C8B-B14F-4D97-AF65-F5344CB8AC3E}">
        <p14:creationId xmlns:p14="http://schemas.microsoft.com/office/powerpoint/2010/main" val="833431833"/>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2286000" y="6281738"/>
            <a:ext cx="5105400" cy="182562"/>
          </a:xfrm>
        </p:spPr>
        <p:txBody>
          <a:bodyPr/>
          <a:lstStyle/>
          <a:p>
            <a:pPr eaLnBrk="1" fontAlgn="auto" hangingPunct="1">
              <a:spcAft>
                <a:spcPts val="0"/>
              </a:spcAft>
              <a:buFont typeface="Arial" pitchFamily="34" charset="0"/>
              <a:buNone/>
              <a:defRPr/>
            </a:pPr>
            <a:r>
              <a:rPr lang="en-US" dirty="0" smtClean="0"/>
              <a:t>National Center for Immunization and Respiratory Diseases</a:t>
            </a:r>
            <a:endParaRPr lang="en-US" dirty="0"/>
          </a:p>
        </p:txBody>
      </p:sp>
      <p:sp>
        <p:nvSpPr>
          <p:cNvPr id="4" name="Text Placeholder 3"/>
          <p:cNvSpPr>
            <a:spLocks noGrp="1"/>
          </p:cNvSpPr>
          <p:nvPr>
            <p:ph type="body" sz="quarter" idx="12"/>
          </p:nvPr>
        </p:nvSpPr>
        <p:spPr>
          <a:xfrm>
            <a:off x="2286000" y="6473825"/>
            <a:ext cx="5105400" cy="228600"/>
          </a:xfrm>
        </p:spPr>
        <p:txBody>
          <a:bodyPr/>
          <a:lstStyle/>
          <a:p>
            <a:pPr eaLnBrk="1" fontAlgn="auto" hangingPunct="1">
              <a:spcAft>
                <a:spcPts val="0"/>
              </a:spcAft>
              <a:buFont typeface="Arial" pitchFamily="34" charset="0"/>
              <a:buNone/>
              <a:defRPr/>
            </a:pPr>
            <a:r>
              <a:rPr lang="en-US" dirty="0" smtClean="0"/>
              <a:t>Immunization Services Division</a:t>
            </a:r>
            <a:endParaRPr lang="en-US" dirty="0"/>
          </a:p>
        </p:txBody>
      </p:sp>
      <p:sp>
        <p:nvSpPr>
          <p:cNvPr id="5" name="Subtitle 4"/>
          <p:cNvSpPr>
            <a:spLocks noGrp="1"/>
          </p:cNvSpPr>
          <p:nvPr>
            <p:ph type="subTitle" idx="1"/>
          </p:nvPr>
        </p:nvSpPr>
        <p:spPr>
          <a:xfrm>
            <a:off x="1295400" y="381000"/>
            <a:ext cx="6400800" cy="762000"/>
          </a:xfrm>
        </p:spPr>
        <p:txBody>
          <a:bodyPr/>
          <a:lstStyle/>
          <a:p>
            <a:r>
              <a:rPr lang="en-US" dirty="0" smtClean="0"/>
              <a:t>Acknowledgements</a:t>
            </a:r>
          </a:p>
          <a:p>
            <a:endParaRPr lang="en-US" dirty="0" smtClean="0"/>
          </a:p>
          <a:p>
            <a:endParaRPr lang="en-US" dirty="0"/>
          </a:p>
        </p:txBody>
      </p:sp>
      <p:sp>
        <p:nvSpPr>
          <p:cNvPr id="2" name="TextBox 1"/>
          <p:cNvSpPr txBox="1"/>
          <p:nvPr/>
        </p:nvSpPr>
        <p:spPr>
          <a:xfrm>
            <a:off x="533400" y="1676400"/>
            <a:ext cx="3962400" cy="3477875"/>
          </a:xfrm>
          <a:prstGeom prst="rect">
            <a:avLst/>
          </a:prstGeom>
          <a:noFill/>
        </p:spPr>
        <p:txBody>
          <a:bodyPr wrap="square" rtlCol="0">
            <a:spAutoFit/>
          </a:bodyPr>
          <a:lstStyle/>
          <a:p>
            <a:r>
              <a:rPr lang="en-US" sz="2000" dirty="0" smtClean="0"/>
              <a:t>Carolyn Bridges</a:t>
            </a:r>
          </a:p>
          <a:p>
            <a:endParaRPr lang="en-US" sz="2000" dirty="0" smtClean="0"/>
          </a:p>
          <a:p>
            <a:r>
              <a:rPr lang="en-US" sz="2000" dirty="0" smtClean="0"/>
              <a:t>Samuel Graitcer</a:t>
            </a:r>
          </a:p>
          <a:p>
            <a:endParaRPr lang="en-US" sz="2000" dirty="0"/>
          </a:p>
          <a:p>
            <a:r>
              <a:rPr lang="en-US" sz="2000" dirty="0" smtClean="0"/>
              <a:t>Erin Kennedy</a:t>
            </a:r>
          </a:p>
          <a:p>
            <a:endParaRPr lang="en-US" sz="2000" dirty="0"/>
          </a:p>
          <a:p>
            <a:r>
              <a:rPr lang="en-US" sz="2000" dirty="0" smtClean="0"/>
              <a:t>David Kim</a:t>
            </a:r>
          </a:p>
          <a:p>
            <a:endParaRPr lang="en-US" sz="2000" dirty="0" smtClean="0"/>
          </a:p>
          <a:p>
            <a:r>
              <a:rPr lang="en-US" sz="2000" dirty="0" smtClean="0"/>
              <a:t>Brock Lamont</a:t>
            </a:r>
          </a:p>
          <a:p>
            <a:endParaRPr lang="en-US" sz="2000" dirty="0" smtClean="0"/>
          </a:p>
          <a:p>
            <a:r>
              <a:rPr lang="en-US" sz="2000" dirty="0" smtClean="0"/>
              <a:t>Denise Rogers</a:t>
            </a:r>
          </a:p>
        </p:txBody>
      </p:sp>
      <p:sp>
        <p:nvSpPr>
          <p:cNvPr id="6" name="TextBox 5"/>
          <p:cNvSpPr txBox="1"/>
          <p:nvPr/>
        </p:nvSpPr>
        <p:spPr>
          <a:xfrm>
            <a:off x="8610600" y="6412468"/>
            <a:ext cx="457200" cy="369332"/>
          </a:xfrm>
          <a:prstGeom prst="rect">
            <a:avLst/>
          </a:prstGeom>
          <a:noFill/>
        </p:spPr>
        <p:txBody>
          <a:bodyPr wrap="square" rtlCol="0">
            <a:spAutoFit/>
          </a:bodyPr>
          <a:lstStyle/>
          <a:p>
            <a:r>
              <a:rPr lang="en-US" dirty="0" smtClean="0"/>
              <a:t>20</a:t>
            </a:r>
            <a:endParaRPr lang="en-US" dirty="0"/>
          </a:p>
        </p:txBody>
      </p:sp>
    </p:spTree>
    <p:extLst>
      <p:ext uri="{BB962C8B-B14F-4D97-AF65-F5344CB8AC3E}">
        <p14:creationId xmlns:p14="http://schemas.microsoft.com/office/powerpoint/2010/main" val="1542739292"/>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smtClean="0"/>
              <a:t>Questions?</a:t>
            </a:r>
          </a:p>
          <a:p>
            <a:endParaRPr lang="en-US" dirty="0"/>
          </a:p>
          <a:p>
            <a:r>
              <a:rPr lang="en-US" dirty="0" smtClean="0"/>
              <a:t>LaDora Woods (ecz3@cdc.gov)</a:t>
            </a:r>
            <a:endParaRPr lang="en-US" dirty="0"/>
          </a:p>
        </p:txBody>
      </p:sp>
      <p:sp>
        <p:nvSpPr>
          <p:cNvPr id="5" name="Text Placeholder 2"/>
          <p:cNvSpPr txBox="1">
            <a:spLocks/>
          </p:cNvSpPr>
          <p:nvPr/>
        </p:nvSpPr>
        <p:spPr>
          <a:xfrm>
            <a:off x="2143125" y="6256338"/>
            <a:ext cx="5105400" cy="182562"/>
          </a:xfrm>
          <a:prstGeom prst="rect">
            <a:avLst/>
          </a:prstGeom>
        </p:spPr>
        <p:txBody>
          <a:bodyPr/>
          <a:lstStyle>
            <a:lvl1pPr marL="342900" indent="-342900" algn="l" defTabSz="914400" rtl="0" eaLnBrk="1" latinLnBrk="0" hangingPunct="1">
              <a:spcBef>
                <a:spcPct val="20000"/>
              </a:spcBef>
              <a:buFont typeface="Arial" pitchFamily="34" charset="0"/>
              <a:buNone/>
              <a:defRPr sz="1000" kern="1200" baseline="0">
                <a:solidFill>
                  <a:schemeClr val="bg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a:pPr>
            <a:r>
              <a:rPr lang="en-US" dirty="0" smtClean="0"/>
              <a:t>National Center for Immunization and Respiratory Diseases</a:t>
            </a:r>
            <a:endParaRPr lang="en-US" dirty="0"/>
          </a:p>
        </p:txBody>
      </p:sp>
      <p:sp>
        <p:nvSpPr>
          <p:cNvPr id="6" name="Text Placeholder 3"/>
          <p:cNvSpPr>
            <a:spLocks noGrp="1"/>
          </p:cNvSpPr>
          <p:nvPr>
            <p:ph type="body" sz="quarter" idx="12"/>
          </p:nvPr>
        </p:nvSpPr>
        <p:spPr>
          <a:xfrm>
            <a:off x="2286000" y="6473825"/>
            <a:ext cx="5105400" cy="228600"/>
          </a:xfrm>
        </p:spPr>
        <p:txBody>
          <a:bodyPr/>
          <a:lstStyle/>
          <a:p>
            <a:pPr eaLnBrk="1" fontAlgn="auto" hangingPunct="1">
              <a:spcAft>
                <a:spcPts val="0"/>
              </a:spcAft>
              <a:buFont typeface="Arial" pitchFamily="34" charset="0"/>
              <a:buNone/>
              <a:defRPr/>
            </a:pPr>
            <a:r>
              <a:rPr lang="en-US" dirty="0" smtClean="0"/>
              <a:t>Immunization Services Division</a:t>
            </a:r>
            <a:endParaRPr lang="en-US" dirty="0"/>
          </a:p>
        </p:txBody>
      </p:sp>
    </p:spTree>
    <p:extLst>
      <p:ext uri="{BB962C8B-B14F-4D97-AF65-F5344CB8AC3E}">
        <p14:creationId xmlns:p14="http://schemas.microsoft.com/office/powerpoint/2010/main" val="618049283"/>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Disclaimer</a:t>
            </a:r>
            <a:endParaRPr lang="en-US" dirty="0"/>
          </a:p>
        </p:txBody>
      </p:sp>
      <p:sp>
        <p:nvSpPr>
          <p:cNvPr id="3" name="Content Placeholder 2"/>
          <p:cNvSpPr>
            <a:spLocks noGrp="1"/>
          </p:cNvSpPr>
          <p:nvPr>
            <p:ph idx="1"/>
          </p:nvPr>
        </p:nvSpPr>
        <p:spPr>
          <a:xfrm>
            <a:off x="457200" y="1600201"/>
            <a:ext cx="8229600" cy="2819399"/>
          </a:xfrm>
        </p:spPr>
        <p:txBody>
          <a:bodyPr/>
          <a:lstStyle/>
          <a:p>
            <a:r>
              <a:rPr lang="en-US" dirty="0"/>
              <a:t>The findings and conclusions in this presentation have not been formally disseminated by CDC and should not be construed to represent any agency determination or policy</a:t>
            </a:r>
          </a:p>
          <a:p>
            <a:pPr marL="0" indent="0">
              <a:buNone/>
            </a:pPr>
            <a:endParaRPr lang="en-US" dirty="0">
              <a:solidFill>
                <a:schemeClr val="tx1"/>
              </a:solidFill>
            </a:endParaRPr>
          </a:p>
        </p:txBody>
      </p:sp>
      <p:sp>
        <p:nvSpPr>
          <p:cNvPr id="4" name="TextBox 3"/>
          <p:cNvSpPr txBox="1"/>
          <p:nvPr/>
        </p:nvSpPr>
        <p:spPr>
          <a:xfrm>
            <a:off x="8686800" y="6412468"/>
            <a:ext cx="381000" cy="369332"/>
          </a:xfrm>
          <a:prstGeom prst="rect">
            <a:avLst/>
          </a:prstGeom>
          <a:noFill/>
        </p:spPr>
        <p:txBody>
          <a:bodyPr wrap="square" rtlCol="0">
            <a:spAutoFit/>
          </a:bodyPr>
          <a:lstStyle/>
          <a:p>
            <a:r>
              <a:rPr lang="en-US" dirty="0" smtClean="0"/>
              <a:t>2</a:t>
            </a:r>
            <a:endParaRPr lang="en-US" dirty="0"/>
          </a:p>
        </p:txBody>
      </p:sp>
    </p:spTree>
    <p:extLst>
      <p:ext uri="{BB962C8B-B14F-4D97-AF65-F5344CB8AC3E}">
        <p14:creationId xmlns:p14="http://schemas.microsoft.com/office/powerpoint/2010/main" val="4159761621"/>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305800" cy="4572001"/>
          </a:xfrm>
        </p:spPr>
        <p:txBody>
          <a:bodyPr/>
          <a:lstStyle/>
          <a:p>
            <a:r>
              <a:rPr lang="en-US" dirty="0" smtClean="0"/>
              <a:t>Immunization programs are funded through the Vaccines for Children (VFC) program and Section 317 discretionary funds*</a:t>
            </a:r>
          </a:p>
          <a:p>
            <a:pPr lvl="1"/>
            <a:r>
              <a:rPr lang="en-US" dirty="0"/>
              <a:t>64 immunization programs are supported by CDC through </a:t>
            </a:r>
            <a:r>
              <a:rPr lang="en-US" dirty="0" smtClean="0"/>
              <a:t>these mechanisms </a:t>
            </a:r>
            <a:r>
              <a:rPr lang="en-US" dirty="0"/>
              <a:t>(including all 50 </a:t>
            </a:r>
            <a:r>
              <a:rPr lang="en-US" dirty="0" smtClean="0"/>
              <a:t>states, District of Columbia, </a:t>
            </a:r>
            <a:r>
              <a:rPr lang="en-US" dirty="0"/>
              <a:t>5</a:t>
            </a:r>
            <a:r>
              <a:rPr lang="en-US" dirty="0" smtClean="0"/>
              <a:t> </a:t>
            </a:r>
            <a:r>
              <a:rPr lang="en-US" dirty="0"/>
              <a:t>cities, 8 U.S. territories</a:t>
            </a:r>
            <a:r>
              <a:rPr lang="en-US" dirty="0" smtClean="0"/>
              <a:t>)</a:t>
            </a:r>
          </a:p>
          <a:p>
            <a:pPr marL="457200" lvl="1" indent="0">
              <a:buNone/>
            </a:pPr>
            <a:endParaRPr lang="en-US" dirty="0" smtClean="0"/>
          </a:p>
          <a:p>
            <a:r>
              <a:rPr lang="en-US" b="1" dirty="0"/>
              <a:t>Section 317 discretionary </a:t>
            </a:r>
            <a:r>
              <a:rPr lang="en-US" b="1" dirty="0" smtClean="0"/>
              <a:t>funding:</a:t>
            </a:r>
          </a:p>
          <a:p>
            <a:pPr lvl="1"/>
            <a:r>
              <a:rPr lang="en-US" dirty="0" smtClean="0"/>
              <a:t>50 </a:t>
            </a:r>
            <a:r>
              <a:rPr lang="en-US" dirty="0"/>
              <a:t>year history </a:t>
            </a:r>
            <a:r>
              <a:rPr lang="en-US" dirty="0" smtClean="0"/>
              <a:t>of supporting the purchase of </a:t>
            </a:r>
            <a:r>
              <a:rPr lang="en-US" dirty="0"/>
              <a:t>vaccines </a:t>
            </a:r>
            <a:endParaRPr lang="en-US" dirty="0" smtClean="0"/>
          </a:p>
          <a:p>
            <a:pPr lvl="1"/>
            <a:r>
              <a:rPr lang="en-US" dirty="0" smtClean="0"/>
              <a:t>In recent years the funds could be used to purchase vaccines for </a:t>
            </a:r>
            <a:r>
              <a:rPr lang="en-US" dirty="0"/>
              <a:t>priority populations </a:t>
            </a:r>
            <a:endParaRPr lang="en-US" dirty="0" smtClean="0"/>
          </a:p>
          <a:p>
            <a:pPr lvl="1"/>
            <a:r>
              <a:rPr lang="en-US" dirty="0" smtClean="0"/>
              <a:t>Funds also support </a:t>
            </a:r>
            <a:r>
              <a:rPr lang="en-US" dirty="0"/>
              <a:t>immunization program operations at the local, state, and national levels</a:t>
            </a:r>
          </a:p>
          <a:p>
            <a:endParaRPr lang="en-US" dirty="0" smtClean="0"/>
          </a:p>
          <a:p>
            <a:endParaRPr lang="en-US" sz="2000" dirty="0" smtClean="0"/>
          </a:p>
          <a:p>
            <a:pPr lvl="1"/>
            <a:endParaRPr lang="en-US" sz="1600" dirty="0"/>
          </a:p>
          <a:p>
            <a:pPr lvl="1"/>
            <a:endParaRPr lang="en-US" sz="1600" dirty="0" smtClean="0"/>
          </a:p>
          <a:p>
            <a:endParaRPr lang="en-US" dirty="0" smtClean="0"/>
          </a:p>
          <a:p>
            <a:pPr lvl="1"/>
            <a:endParaRPr lang="en-US" sz="1400" dirty="0" smtClean="0"/>
          </a:p>
          <a:p>
            <a:endParaRPr lang="en-US" sz="1600" dirty="0" smtClean="0"/>
          </a:p>
        </p:txBody>
      </p:sp>
      <p:sp>
        <p:nvSpPr>
          <p:cNvPr id="6" name="Title 3"/>
          <p:cNvSpPr txBox="1">
            <a:spLocks/>
          </p:cNvSpPr>
          <p:nvPr/>
        </p:nvSpPr>
        <p:spPr>
          <a:xfrm>
            <a:off x="457200" y="304800"/>
            <a:ext cx="8229600" cy="762000"/>
          </a:xfrm>
          <a:prstGeom prst="rect">
            <a:avLst/>
          </a:prstGeom>
        </p:spPr>
        <p:txBody>
          <a:bodyPr anchor="b" anchorCtr="0"/>
          <a:lstStyle>
            <a:lvl1pPr algn="ctr" defTabSz="914400" rtl="0" eaLnBrk="1" latinLnBrk="0" hangingPunct="1">
              <a:lnSpc>
                <a:spcPts val="3000"/>
              </a:lnSpc>
              <a:spcBef>
                <a:spcPct val="0"/>
              </a:spcBef>
              <a:buNone/>
              <a:defRPr sz="2800" b="1" kern="1200" baseline="0">
                <a:solidFill>
                  <a:schemeClr val="tx1"/>
                </a:solidFill>
                <a:effectLst/>
                <a:latin typeface="+mj-lt"/>
                <a:ea typeface="+mj-ea"/>
                <a:cs typeface="+mj-cs"/>
              </a:defRPr>
            </a:lvl1pPr>
          </a:lstStyle>
          <a:p>
            <a:r>
              <a:rPr lang="en-US" dirty="0" smtClean="0"/>
              <a:t>Background</a:t>
            </a:r>
            <a:endParaRPr lang="en-US" dirty="0"/>
          </a:p>
        </p:txBody>
      </p:sp>
      <p:sp>
        <p:nvSpPr>
          <p:cNvPr id="2" name="TextBox 1"/>
          <p:cNvSpPr txBox="1"/>
          <p:nvPr/>
        </p:nvSpPr>
        <p:spPr>
          <a:xfrm>
            <a:off x="444500" y="6211669"/>
            <a:ext cx="7391400" cy="276999"/>
          </a:xfrm>
          <a:prstGeom prst="rect">
            <a:avLst/>
          </a:prstGeom>
          <a:noFill/>
        </p:spPr>
        <p:txBody>
          <a:bodyPr wrap="square" rtlCol="0">
            <a:spAutoFit/>
          </a:bodyPr>
          <a:lstStyle/>
          <a:p>
            <a:r>
              <a:rPr lang="en-US" sz="1200" dirty="0"/>
              <a:t>* Source: http://www.cdc.gov/vaccines/imz-managers/guides-pubs/qa-317-funds.html</a:t>
            </a:r>
          </a:p>
        </p:txBody>
      </p:sp>
      <p:sp>
        <p:nvSpPr>
          <p:cNvPr id="5" name="TextBox 4"/>
          <p:cNvSpPr txBox="1"/>
          <p:nvPr/>
        </p:nvSpPr>
        <p:spPr>
          <a:xfrm>
            <a:off x="8686800" y="6412468"/>
            <a:ext cx="381000" cy="369332"/>
          </a:xfrm>
          <a:prstGeom prst="rect">
            <a:avLst/>
          </a:prstGeom>
          <a:noFill/>
        </p:spPr>
        <p:txBody>
          <a:bodyPr wrap="square" rtlCol="0">
            <a:spAutoFit/>
          </a:bodyPr>
          <a:lstStyle/>
          <a:p>
            <a:r>
              <a:rPr lang="en-US" dirty="0"/>
              <a:t>3</a:t>
            </a:r>
          </a:p>
        </p:txBody>
      </p:sp>
      <p:sp>
        <p:nvSpPr>
          <p:cNvPr id="7" name="TextBox 6"/>
          <p:cNvSpPr txBox="1"/>
          <p:nvPr/>
        </p:nvSpPr>
        <p:spPr>
          <a:xfrm>
            <a:off x="3028950" y="6488668"/>
            <a:ext cx="3086100" cy="338554"/>
          </a:xfrm>
          <a:prstGeom prst="rect">
            <a:avLst/>
          </a:prstGeom>
          <a:noFill/>
        </p:spPr>
        <p:txBody>
          <a:bodyPr wrap="square" rtlCol="0">
            <a:spAutoFit/>
          </a:bodyPr>
          <a:lstStyle/>
          <a:p>
            <a:r>
              <a:rPr lang="en-US" sz="1600" dirty="0" smtClean="0">
                <a:solidFill>
                  <a:srgbClr val="C00000"/>
                </a:solidFill>
              </a:rPr>
              <a:t>Preliminary Unpublished Data</a:t>
            </a:r>
            <a:endParaRPr lang="en-US" sz="1600" dirty="0">
              <a:solidFill>
                <a:srgbClr val="C00000"/>
              </a:solidFill>
            </a:endParaRPr>
          </a:p>
        </p:txBody>
      </p:sp>
    </p:spTree>
    <p:extLst>
      <p:ext uri="{BB962C8B-B14F-4D97-AF65-F5344CB8AC3E}">
        <p14:creationId xmlns:p14="http://schemas.microsoft.com/office/powerpoint/2010/main" val="1353321559"/>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Annual Progress Assessment</a:t>
            </a:r>
            <a:br>
              <a:rPr lang="en-US" dirty="0" smtClean="0"/>
            </a:br>
            <a:r>
              <a:rPr lang="en-US" dirty="0" smtClean="0"/>
              <a:t>Background</a:t>
            </a:r>
            <a:endParaRPr lang="en-US" dirty="0"/>
          </a:p>
        </p:txBody>
      </p:sp>
      <p:sp>
        <p:nvSpPr>
          <p:cNvPr id="3" name="Content Placeholder 2"/>
          <p:cNvSpPr>
            <a:spLocks noGrp="1"/>
          </p:cNvSpPr>
          <p:nvPr>
            <p:ph idx="1"/>
          </p:nvPr>
        </p:nvSpPr>
        <p:spPr>
          <a:xfrm>
            <a:off x="457200" y="1447800"/>
            <a:ext cx="8229600" cy="4648200"/>
          </a:xfrm>
        </p:spPr>
        <p:txBody>
          <a:bodyPr/>
          <a:lstStyle/>
          <a:p>
            <a:r>
              <a:rPr lang="en-US" dirty="0"/>
              <a:t>Program Annual Progress Assessment is an annual survey </a:t>
            </a:r>
            <a:r>
              <a:rPr lang="en-US" dirty="0" smtClean="0"/>
              <a:t>of immunization program activities</a:t>
            </a:r>
            <a:endParaRPr lang="en-US" sz="1200" dirty="0" smtClean="0"/>
          </a:p>
          <a:p>
            <a:pPr lvl="1"/>
            <a:r>
              <a:rPr lang="en-US" dirty="0" smtClean="0"/>
              <a:t>Current Assessment includes 9 </a:t>
            </a:r>
            <a:r>
              <a:rPr lang="en-US" dirty="0"/>
              <a:t>major </a:t>
            </a:r>
            <a:r>
              <a:rPr lang="en-US" dirty="0" smtClean="0"/>
              <a:t>sections</a:t>
            </a:r>
          </a:p>
          <a:p>
            <a:r>
              <a:rPr lang="en-US" dirty="0" smtClean="0"/>
              <a:t>2012 adult immunization section includes:</a:t>
            </a:r>
          </a:p>
          <a:p>
            <a:pPr lvl="1"/>
            <a:r>
              <a:rPr lang="en-US" sz="2200" dirty="0" smtClean="0"/>
              <a:t>Questions on </a:t>
            </a:r>
            <a:r>
              <a:rPr lang="en-US" sz="2200" dirty="0"/>
              <a:t>a</a:t>
            </a:r>
            <a:r>
              <a:rPr lang="en-US" sz="2200" dirty="0" smtClean="0"/>
              <a:t>dult </a:t>
            </a:r>
            <a:r>
              <a:rPr lang="en-US" sz="2200" dirty="0"/>
              <a:t>immunization coordinator </a:t>
            </a:r>
            <a:r>
              <a:rPr lang="en-US" sz="2200" dirty="0" smtClean="0"/>
              <a:t>and time spent on adult immunization issues</a:t>
            </a:r>
          </a:p>
          <a:p>
            <a:pPr lvl="1"/>
            <a:r>
              <a:rPr lang="en-US" sz="2200" dirty="0" smtClean="0"/>
              <a:t>Program </a:t>
            </a:r>
            <a:r>
              <a:rPr lang="en-US" sz="2200" dirty="0"/>
              <a:t>coalitions and </a:t>
            </a:r>
            <a:r>
              <a:rPr lang="en-US" sz="2200" dirty="0" smtClean="0"/>
              <a:t>collaborations in support of adult immunization issues</a:t>
            </a:r>
            <a:endParaRPr lang="en-US" sz="2200" dirty="0"/>
          </a:p>
          <a:p>
            <a:pPr lvl="1"/>
            <a:r>
              <a:rPr lang="en-US" sz="2200" dirty="0"/>
              <a:t>Use of Section 317 funds </a:t>
            </a:r>
            <a:r>
              <a:rPr lang="en-US" sz="2200" dirty="0" smtClean="0"/>
              <a:t>and other funds for purchase of vaccines for adults</a:t>
            </a:r>
            <a:endParaRPr lang="en-US" sz="2200" dirty="0"/>
          </a:p>
          <a:p>
            <a:pPr lvl="1"/>
            <a:r>
              <a:rPr lang="en-US" sz="2200" dirty="0" smtClean="0"/>
              <a:t>Activities supporting providers’ implementation of evidence-based strategies to increase adult immunization rates</a:t>
            </a:r>
            <a:endParaRPr lang="en-US" sz="2200" dirty="0"/>
          </a:p>
          <a:p>
            <a:endParaRPr lang="en-US" dirty="0" smtClean="0"/>
          </a:p>
          <a:p>
            <a:pPr marL="914400" lvl="2" indent="0">
              <a:buNone/>
            </a:pPr>
            <a:endParaRPr lang="en-US" b="1" dirty="0"/>
          </a:p>
          <a:p>
            <a:endParaRPr lang="en-US" dirty="0"/>
          </a:p>
        </p:txBody>
      </p:sp>
      <p:sp>
        <p:nvSpPr>
          <p:cNvPr id="5" name="TextBox 4"/>
          <p:cNvSpPr txBox="1"/>
          <p:nvPr/>
        </p:nvSpPr>
        <p:spPr>
          <a:xfrm>
            <a:off x="8686800" y="6412468"/>
            <a:ext cx="381000" cy="369332"/>
          </a:xfrm>
          <a:prstGeom prst="rect">
            <a:avLst/>
          </a:prstGeom>
          <a:noFill/>
        </p:spPr>
        <p:txBody>
          <a:bodyPr wrap="square" rtlCol="0">
            <a:spAutoFit/>
          </a:bodyPr>
          <a:lstStyle/>
          <a:p>
            <a:r>
              <a:rPr lang="en-US" dirty="0"/>
              <a:t>4</a:t>
            </a:r>
          </a:p>
        </p:txBody>
      </p:sp>
      <p:sp>
        <p:nvSpPr>
          <p:cNvPr id="6" name="TextBox 5"/>
          <p:cNvSpPr txBox="1"/>
          <p:nvPr/>
        </p:nvSpPr>
        <p:spPr>
          <a:xfrm>
            <a:off x="3028950" y="6488668"/>
            <a:ext cx="3086100" cy="338554"/>
          </a:xfrm>
          <a:prstGeom prst="rect">
            <a:avLst/>
          </a:prstGeom>
          <a:noFill/>
        </p:spPr>
        <p:txBody>
          <a:bodyPr wrap="square" rtlCol="0">
            <a:spAutoFit/>
          </a:bodyPr>
          <a:lstStyle/>
          <a:p>
            <a:r>
              <a:rPr lang="en-US" sz="1600" dirty="0" smtClean="0">
                <a:solidFill>
                  <a:srgbClr val="C00000"/>
                </a:solidFill>
              </a:rPr>
              <a:t>Preliminary Unpublished Data</a:t>
            </a:r>
            <a:endParaRPr lang="en-US" sz="1600" dirty="0">
              <a:solidFill>
                <a:srgbClr val="C00000"/>
              </a:solidFill>
            </a:endParaRPr>
          </a:p>
        </p:txBody>
      </p:sp>
    </p:spTree>
    <p:extLst>
      <p:ext uri="{BB962C8B-B14F-4D97-AF65-F5344CB8AC3E}">
        <p14:creationId xmlns:p14="http://schemas.microsoft.com/office/powerpoint/2010/main" val="3187134020"/>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US" dirty="0" smtClean="0"/>
              <a:t>Analysis of 2012 Adult Immunization Section</a:t>
            </a:r>
            <a:endParaRPr lang="en-US" dirty="0"/>
          </a:p>
        </p:txBody>
      </p:sp>
      <p:sp>
        <p:nvSpPr>
          <p:cNvPr id="3" name="Content Placeholder 2"/>
          <p:cNvSpPr>
            <a:spLocks noGrp="1"/>
          </p:cNvSpPr>
          <p:nvPr>
            <p:ph idx="1"/>
          </p:nvPr>
        </p:nvSpPr>
        <p:spPr>
          <a:xfrm>
            <a:off x="457200" y="1535667"/>
            <a:ext cx="8229600" cy="4876801"/>
          </a:xfrm>
        </p:spPr>
        <p:txBody>
          <a:bodyPr/>
          <a:lstStyle/>
          <a:p>
            <a:r>
              <a:rPr lang="en-US" dirty="0" smtClean="0"/>
              <a:t>Responses from the 2012 adult immunization section of the assessment were collected and analyzed</a:t>
            </a:r>
          </a:p>
          <a:p>
            <a:pPr lvl="1"/>
            <a:r>
              <a:rPr lang="en-US" dirty="0" smtClean="0"/>
              <a:t>Collection period occurred March – May of 2013</a:t>
            </a:r>
          </a:p>
          <a:p>
            <a:pPr marL="457200" lvl="1" indent="0">
              <a:buNone/>
            </a:pPr>
            <a:endParaRPr lang="en-US" b="1" dirty="0" smtClean="0"/>
          </a:p>
          <a:p>
            <a:r>
              <a:rPr lang="en-US" dirty="0" smtClean="0">
                <a:solidFill>
                  <a:schemeClr val="accent5">
                    <a:lumMod val="50000"/>
                  </a:schemeClr>
                </a:solidFill>
              </a:rPr>
              <a:t>61 </a:t>
            </a:r>
            <a:r>
              <a:rPr lang="en-US" dirty="0">
                <a:solidFill>
                  <a:schemeClr val="accent5">
                    <a:lumMod val="50000"/>
                  </a:schemeClr>
                </a:solidFill>
              </a:rPr>
              <a:t>of 64 programs </a:t>
            </a:r>
            <a:r>
              <a:rPr lang="en-US" dirty="0"/>
              <a:t>responded to the 2012 adult immunization </a:t>
            </a:r>
            <a:r>
              <a:rPr lang="en-US" dirty="0" smtClean="0"/>
              <a:t>section</a:t>
            </a:r>
          </a:p>
          <a:p>
            <a:endParaRPr lang="en-US" b="1" dirty="0" smtClean="0"/>
          </a:p>
          <a:p>
            <a:r>
              <a:rPr lang="en-US" b="1" dirty="0" smtClean="0"/>
              <a:t>Results from the 56 state and city immunization programs reported here</a:t>
            </a:r>
          </a:p>
          <a:p>
            <a:pPr lvl="1"/>
            <a:r>
              <a:rPr lang="en-US" dirty="0" smtClean="0"/>
              <a:t>Responses from the 5 immunization programs of US islands are not reported (Guam, Micronesia, Palau, Puerto Rico, and Virgin Islands)</a:t>
            </a:r>
          </a:p>
          <a:p>
            <a:pPr marL="457200" lvl="1" indent="0">
              <a:buNone/>
            </a:pPr>
            <a:endParaRPr lang="en-US" sz="2000" dirty="0"/>
          </a:p>
        </p:txBody>
      </p:sp>
      <p:sp>
        <p:nvSpPr>
          <p:cNvPr id="5" name="TextBox 4"/>
          <p:cNvSpPr txBox="1"/>
          <p:nvPr/>
        </p:nvSpPr>
        <p:spPr>
          <a:xfrm>
            <a:off x="8686800" y="6412468"/>
            <a:ext cx="381000" cy="369332"/>
          </a:xfrm>
          <a:prstGeom prst="rect">
            <a:avLst/>
          </a:prstGeom>
          <a:noFill/>
        </p:spPr>
        <p:txBody>
          <a:bodyPr wrap="square" rtlCol="0">
            <a:spAutoFit/>
          </a:bodyPr>
          <a:lstStyle/>
          <a:p>
            <a:r>
              <a:rPr lang="en-US" dirty="0" smtClean="0"/>
              <a:t>5</a:t>
            </a:r>
            <a:endParaRPr lang="en-US" dirty="0"/>
          </a:p>
        </p:txBody>
      </p:sp>
      <p:sp>
        <p:nvSpPr>
          <p:cNvPr id="6" name="TextBox 5"/>
          <p:cNvSpPr txBox="1"/>
          <p:nvPr/>
        </p:nvSpPr>
        <p:spPr>
          <a:xfrm>
            <a:off x="3028950" y="6488668"/>
            <a:ext cx="3086100" cy="338554"/>
          </a:xfrm>
          <a:prstGeom prst="rect">
            <a:avLst/>
          </a:prstGeom>
          <a:noFill/>
        </p:spPr>
        <p:txBody>
          <a:bodyPr wrap="square" rtlCol="0">
            <a:spAutoFit/>
          </a:bodyPr>
          <a:lstStyle/>
          <a:p>
            <a:r>
              <a:rPr lang="en-US" sz="1600" dirty="0" smtClean="0">
                <a:solidFill>
                  <a:srgbClr val="C00000"/>
                </a:solidFill>
              </a:rPr>
              <a:t>Preliminary Unpublished Data</a:t>
            </a:r>
            <a:endParaRPr lang="en-US" sz="1600" dirty="0">
              <a:solidFill>
                <a:srgbClr val="C00000"/>
              </a:solidFill>
            </a:endParaRPr>
          </a:p>
        </p:txBody>
      </p:sp>
    </p:spTree>
    <p:extLst>
      <p:ext uri="{BB962C8B-B14F-4D97-AF65-F5344CB8AC3E}">
        <p14:creationId xmlns:p14="http://schemas.microsoft.com/office/powerpoint/2010/main" val="1644472728"/>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868362"/>
          </a:xfrm>
        </p:spPr>
        <p:txBody>
          <a:bodyPr/>
          <a:lstStyle/>
          <a:p>
            <a:r>
              <a:rPr lang="en-US" dirty="0"/>
              <a:t>Adult Immunization Coordinator </a:t>
            </a:r>
            <a:r>
              <a:rPr lang="en-US" dirty="0" smtClean="0"/>
              <a:t>Activities</a:t>
            </a:r>
            <a:endParaRPr lang="en-US" dirty="0"/>
          </a:p>
        </p:txBody>
      </p:sp>
      <p:sp>
        <p:nvSpPr>
          <p:cNvPr id="3" name="Content Placeholder 2"/>
          <p:cNvSpPr>
            <a:spLocks noGrp="1"/>
          </p:cNvSpPr>
          <p:nvPr>
            <p:ph idx="1"/>
          </p:nvPr>
        </p:nvSpPr>
        <p:spPr>
          <a:xfrm>
            <a:off x="457200" y="1295401"/>
            <a:ext cx="8229600" cy="990600"/>
          </a:xfrm>
        </p:spPr>
        <p:txBody>
          <a:bodyPr/>
          <a:lstStyle/>
          <a:p>
            <a:r>
              <a:rPr lang="en-US" dirty="0" smtClean="0"/>
              <a:t>46 (82%) of 56 programs reported they had an adult immunization coordinator in 2012</a:t>
            </a:r>
          </a:p>
          <a:p>
            <a:pPr marL="0" indent="0">
              <a:buNone/>
            </a:pP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091962977"/>
              </p:ext>
            </p:extLst>
          </p:nvPr>
        </p:nvGraphicFramePr>
        <p:xfrm>
          <a:off x="990600" y="2286000"/>
          <a:ext cx="7162800" cy="3505199"/>
        </p:xfrm>
        <a:graphic>
          <a:graphicData uri="http://schemas.openxmlformats.org/drawingml/2006/table">
            <a:tbl>
              <a:tblPr firstRow="1" bandRow="1">
                <a:tableStyleId>{5C22544A-7EE6-4342-B048-85BDC9FD1C3A}</a:tableStyleId>
              </a:tblPr>
              <a:tblGrid>
                <a:gridCol w="4655820"/>
                <a:gridCol w="2506980"/>
              </a:tblGrid>
              <a:tr h="1084389">
                <a:tc>
                  <a:txBody>
                    <a:bodyPr/>
                    <a:lstStyle/>
                    <a:p>
                      <a:r>
                        <a:rPr lang="en-US" sz="2000" dirty="0" smtClean="0"/>
                        <a:t>%</a:t>
                      </a:r>
                      <a:r>
                        <a:rPr lang="en-US" sz="2000" baseline="0" dirty="0" smtClean="0"/>
                        <a:t> of time spent on adult immunization activities in </a:t>
                      </a:r>
                      <a:r>
                        <a:rPr lang="en-US" sz="2000" u="none" baseline="0" dirty="0" smtClean="0"/>
                        <a:t>2012</a:t>
                      </a:r>
                      <a:endParaRPr lang="en-US" sz="2000" u="none" dirty="0"/>
                    </a:p>
                  </a:txBody>
                  <a:tcPr/>
                </a:tc>
                <a:tc>
                  <a:txBody>
                    <a:bodyPr/>
                    <a:lstStyle/>
                    <a:p>
                      <a:r>
                        <a:rPr lang="en-US" sz="2000" dirty="0" smtClean="0"/>
                        <a:t># of programs (%)</a:t>
                      </a:r>
                    </a:p>
                    <a:p>
                      <a:r>
                        <a:rPr lang="en-US" sz="2000" dirty="0" smtClean="0"/>
                        <a:t>N=56</a:t>
                      </a:r>
                      <a:endParaRPr lang="en-US" sz="2000" dirty="0"/>
                    </a:p>
                  </a:txBody>
                  <a:tcPr/>
                </a:tc>
              </a:tr>
              <a:tr h="484162">
                <a:tc>
                  <a:txBody>
                    <a:bodyPr/>
                    <a:lstStyle/>
                    <a:p>
                      <a:r>
                        <a:rPr lang="en-US" sz="2000" dirty="0" smtClean="0"/>
                        <a:t>No adult</a:t>
                      </a:r>
                      <a:r>
                        <a:rPr lang="en-US" sz="2000" baseline="0" dirty="0" smtClean="0"/>
                        <a:t> immunization coordinator</a:t>
                      </a:r>
                      <a:endParaRPr lang="en-US" sz="2000" dirty="0"/>
                    </a:p>
                  </a:txBody>
                  <a:tcPr/>
                </a:tc>
                <a:tc>
                  <a:txBody>
                    <a:bodyPr/>
                    <a:lstStyle/>
                    <a:p>
                      <a:r>
                        <a:rPr lang="en-US" sz="2000" dirty="0" smtClean="0"/>
                        <a:t>10 (18%)</a:t>
                      </a:r>
                      <a:endParaRPr lang="en-US" sz="2000" dirty="0"/>
                    </a:p>
                  </a:txBody>
                  <a:tcPr/>
                </a:tc>
              </a:tr>
              <a:tr h="484162">
                <a:tc>
                  <a:txBody>
                    <a:bodyPr/>
                    <a:lstStyle/>
                    <a:p>
                      <a:r>
                        <a:rPr lang="en-US" sz="2000" dirty="0" smtClean="0"/>
                        <a:t>&gt;0-≤25%</a:t>
                      </a:r>
                      <a:endParaRPr lang="en-US" sz="2000" dirty="0"/>
                    </a:p>
                  </a:txBody>
                  <a:tcPr/>
                </a:tc>
                <a:tc>
                  <a:txBody>
                    <a:bodyPr/>
                    <a:lstStyle/>
                    <a:p>
                      <a:r>
                        <a:rPr lang="en-US" sz="2000" dirty="0" smtClean="0"/>
                        <a:t>24 (43%)</a:t>
                      </a:r>
                      <a:endParaRPr lang="en-US" sz="2000" dirty="0"/>
                    </a:p>
                  </a:txBody>
                  <a:tcPr/>
                </a:tc>
              </a:tr>
              <a:tr h="484162">
                <a:tc>
                  <a:txBody>
                    <a:bodyPr/>
                    <a:lstStyle/>
                    <a:p>
                      <a:r>
                        <a:rPr lang="en-US" sz="2000" dirty="0" smtClean="0"/>
                        <a:t>26-50%</a:t>
                      </a:r>
                      <a:endParaRPr lang="en-US" sz="2000" dirty="0"/>
                    </a:p>
                  </a:txBody>
                  <a:tcPr/>
                </a:tc>
                <a:tc>
                  <a:txBody>
                    <a:bodyPr/>
                    <a:lstStyle/>
                    <a:p>
                      <a:r>
                        <a:rPr lang="en-US" sz="2000" dirty="0" smtClean="0"/>
                        <a:t>8 (14%)</a:t>
                      </a:r>
                      <a:endParaRPr lang="en-US" sz="2000" dirty="0"/>
                    </a:p>
                  </a:txBody>
                  <a:tcPr/>
                </a:tc>
              </a:tr>
              <a:tr h="484162">
                <a:tc>
                  <a:txBody>
                    <a:bodyPr/>
                    <a:lstStyle/>
                    <a:p>
                      <a:r>
                        <a:rPr lang="en-US" sz="2000" dirty="0" smtClean="0"/>
                        <a:t>51-75%</a:t>
                      </a:r>
                      <a:endParaRPr lang="en-US" sz="2000" dirty="0"/>
                    </a:p>
                  </a:txBody>
                  <a:tcPr/>
                </a:tc>
                <a:tc>
                  <a:txBody>
                    <a:bodyPr/>
                    <a:lstStyle/>
                    <a:p>
                      <a:r>
                        <a:rPr lang="en-US" sz="2000" dirty="0" smtClean="0"/>
                        <a:t>4 (7%)</a:t>
                      </a:r>
                      <a:endParaRPr lang="en-US" sz="2000" dirty="0"/>
                    </a:p>
                  </a:txBody>
                  <a:tcPr/>
                </a:tc>
              </a:tr>
              <a:tr h="484162">
                <a:tc>
                  <a:txBody>
                    <a:bodyPr/>
                    <a:lstStyle/>
                    <a:p>
                      <a:r>
                        <a:rPr lang="en-US" sz="2000" dirty="0" smtClean="0"/>
                        <a:t>76-100%</a:t>
                      </a:r>
                      <a:endParaRPr lang="en-US" sz="2000" dirty="0"/>
                    </a:p>
                  </a:txBody>
                  <a:tcPr/>
                </a:tc>
                <a:tc>
                  <a:txBody>
                    <a:bodyPr/>
                    <a:lstStyle/>
                    <a:p>
                      <a:r>
                        <a:rPr lang="en-US" sz="2000" dirty="0" smtClean="0"/>
                        <a:t>10 (18%)</a:t>
                      </a:r>
                      <a:endParaRPr lang="en-US" sz="2000" dirty="0"/>
                    </a:p>
                  </a:txBody>
                  <a:tcPr/>
                </a:tc>
              </a:tr>
            </a:tbl>
          </a:graphicData>
        </a:graphic>
      </p:graphicFrame>
      <p:sp>
        <p:nvSpPr>
          <p:cNvPr id="7" name="TextBox 6"/>
          <p:cNvSpPr txBox="1"/>
          <p:nvPr/>
        </p:nvSpPr>
        <p:spPr>
          <a:xfrm>
            <a:off x="8686800" y="6412468"/>
            <a:ext cx="381000" cy="369332"/>
          </a:xfrm>
          <a:prstGeom prst="rect">
            <a:avLst/>
          </a:prstGeom>
          <a:noFill/>
        </p:spPr>
        <p:txBody>
          <a:bodyPr wrap="square" rtlCol="0">
            <a:spAutoFit/>
          </a:bodyPr>
          <a:lstStyle/>
          <a:p>
            <a:r>
              <a:rPr lang="en-US" dirty="0"/>
              <a:t>6</a:t>
            </a:r>
          </a:p>
        </p:txBody>
      </p:sp>
      <p:sp>
        <p:nvSpPr>
          <p:cNvPr id="6" name="TextBox 5"/>
          <p:cNvSpPr txBox="1"/>
          <p:nvPr/>
        </p:nvSpPr>
        <p:spPr>
          <a:xfrm>
            <a:off x="3028950" y="6488668"/>
            <a:ext cx="3086100" cy="338554"/>
          </a:xfrm>
          <a:prstGeom prst="rect">
            <a:avLst/>
          </a:prstGeom>
          <a:noFill/>
        </p:spPr>
        <p:txBody>
          <a:bodyPr wrap="square" rtlCol="0">
            <a:spAutoFit/>
          </a:bodyPr>
          <a:lstStyle/>
          <a:p>
            <a:r>
              <a:rPr lang="en-US" sz="1600" dirty="0" smtClean="0">
                <a:solidFill>
                  <a:srgbClr val="C00000"/>
                </a:solidFill>
              </a:rPr>
              <a:t>Preliminary Unpublished Data</a:t>
            </a:r>
            <a:endParaRPr lang="en-US" sz="1600" dirty="0">
              <a:solidFill>
                <a:srgbClr val="C00000"/>
              </a:solidFill>
            </a:endParaRPr>
          </a:p>
        </p:txBody>
      </p:sp>
    </p:spTree>
    <p:extLst>
      <p:ext uri="{BB962C8B-B14F-4D97-AF65-F5344CB8AC3E}">
        <p14:creationId xmlns:p14="http://schemas.microsoft.com/office/powerpoint/2010/main" val="3229974139"/>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457200"/>
            <a:ext cx="8229600" cy="838200"/>
          </a:xfrm>
        </p:spPr>
        <p:txBody>
          <a:bodyPr/>
          <a:lstStyle/>
          <a:p>
            <a:r>
              <a:rPr lang="en-US" dirty="0" smtClean="0"/>
              <a:t>Adult Immunization Coalitions and Quality Improvement Organization (QIO) Involvement</a:t>
            </a:r>
            <a:endParaRPr lang="en-US" dirty="0"/>
          </a:p>
        </p:txBody>
      </p:sp>
      <p:sp>
        <p:nvSpPr>
          <p:cNvPr id="6" name="Content Placeholder 5"/>
          <p:cNvSpPr>
            <a:spLocks noGrp="1"/>
          </p:cNvSpPr>
          <p:nvPr>
            <p:ph idx="1"/>
          </p:nvPr>
        </p:nvSpPr>
        <p:spPr>
          <a:xfrm>
            <a:off x="457200" y="1447800"/>
            <a:ext cx="8229600" cy="4495800"/>
          </a:xfrm>
        </p:spPr>
        <p:txBody>
          <a:bodyPr/>
          <a:lstStyle/>
          <a:p>
            <a:pPr marL="342900" lvl="1" indent="-342900">
              <a:buSzPct val="70000"/>
              <a:buFont typeface="Wingdings" pitchFamily="2" charset="2"/>
              <a:buChar char="q"/>
            </a:pPr>
            <a:r>
              <a:rPr lang="en-US" sz="2400" b="1" dirty="0" smtClean="0"/>
              <a:t>51 (91%) </a:t>
            </a:r>
            <a:r>
              <a:rPr lang="en-US" sz="2400" b="1" dirty="0"/>
              <a:t>of </a:t>
            </a:r>
            <a:r>
              <a:rPr lang="en-US" sz="2400" b="1" dirty="0" smtClean="0"/>
              <a:t>56 programs </a:t>
            </a:r>
            <a:r>
              <a:rPr lang="en-US" sz="2400" b="1" dirty="0"/>
              <a:t>included </a:t>
            </a:r>
            <a:r>
              <a:rPr lang="en-US" sz="2400" b="1" dirty="0" smtClean="0"/>
              <a:t>adult activities </a:t>
            </a:r>
            <a:r>
              <a:rPr lang="en-US" sz="2400" b="1" dirty="0"/>
              <a:t>in </a:t>
            </a:r>
            <a:r>
              <a:rPr lang="en-US" sz="2400" b="1" dirty="0" smtClean="0"/>
              <a:t>immunization coalitions</a:t>
            </a:r>
            <a:endParaRPr lang="en-US" sz="2400" b="1" dirty="0"/>
          </a:p>
          <a:p>
            <a:pPr lvl="1"/>
            <a:r>
              <a:rPr lang="en-US" dirty="0" smtClean="0"/>
              <a:t>13 (23%) of 56 programs reported they had an immunization coalition solely for adults</a:t>
            </a:r>
          </a:p>
          <a:p>
            <a:pPr lvl="1"/>
            <a:r>
              <a:rPr lang="en-US" dirty="0" smtClean="0"/>
              <a:t>38 (68%) of 56 programs reported adult immunization issues were included as part of their jurisdiction’s overall immunization coalition</a:t>
            </a:r>
          </a:p>
          <a:p>
            <a:endParaRPr lang="en-US" sz="1200" dirty="0" smtClean="0"/>
          </a:p>
          <a:p>
            <a:r>
              <a:rPr lang="en-US" dirty="0"/>
              <a:t>30 (54%) of 56 programs included Centers for Medicare and Medicaid Services </a:t>
            </a:r>
            <a:r>
              <a:rPr lang="en-US" dirty="0" smtClean="0"/>
              <a:t>QIOs in coalition</a:t>
            </a:r>
          </a:p>
          <a:p>
            <a:endParaRPr lang="en-US" sz="1200" dirty="0"/>
          </a:p>
          <a:p>
            <a:r>
              <a:rPr lang="en-US" dirty="0" smtClean="0"/>
              <a:t>28 (50%) of 56 programs reported that they actively collaborated with their QIOs on adult immunization issues</a:t>
            </a:r>
          </a:p>
          <a:p>
            <a:endParaRPr lang="en-US" sz="1200" dirty="0" smtClean="0"/>
          </a:p>
        </p:txBody>
      </p:sp>
      <p:sp>
        <p:nvSpPr>
          <p:cNvPr id="8" name="TextBox 7"/>
          <p:cNvSpPr txBox="1"/>
          <p:nvPr/>
        </p:nvSpPr>
        <p:spPr>
          <a:xfrm>
            <a:off x="8686800" y="6412468"/>
            <a:ext cx="381000" cy="369332"/>
          </a:xfrm>
          <a:prstGeom prst="rect">
            <a:avLst/>
          </a:prstGeom>
          <a:noFill/>
        </p:spPr>
        <p:txBody>
          <a:bodyPr wrap="square" rtlCol="0">
            <a:spAutoFit/>
          </a:bodyPr>
          <a:lstStyle/>
          <a:p>
            <a:r>
              <a:rPr lang="en-US" dirty="0" smtClean="0"/>
              <a:t>7</a:t>
            </a:r>
          </a:p>
        </p:txBody>
      </p:sp>
      <p:sp>
        <p:nvSpPr>
          <p:cNvPr id="7" name="TextBox 6"/>
          <p:cNvSpPr txBox="1"/>
          <p:nvPr/>
        </p:nvSpPr>
        <p:spPr>
          <a:xfrm>
            <a:off x="3028950" y="6488668"/>
            <a:ext cx="3086100" cy="338554"/>
          </a:xfrm>
          <a:prstGeom prst="rect">
            <a:avLst/>
          </a:prstGeom>
          <a:noFill/>
        </p:spPr>
        <p:txBody>
          <a:bodyPr wrap="square" rtlCol="0">
            <a:spAutoFit/>
          </a:bodyPr>
          <a:lstStyle/>
          <a:p>
            <a:r>
              <a:rPr lang="en-US" sz="1600" dirty="0" smtClean="0">
                <a:solidFill>
                  <a:srgbClr val="C00000"/>
                </a:solidFill>
              </a:rPr>
              <a:t>Preliminary Unpublished Data</a:t>
            </a:r>
            <a:endParaRPr lang="en-US" sz="1600" dirty="0">
              <a:solidFill>
                <a:srgbClr val="C00000"/>
              </a:solidFill>
            </a:endParaRPr>
          </a:p>
        </p:txBody>
      </p:sp>
    </p:spTree>
    <p:extLst>
      <p:ext uri="{BB962C8B-B14F-4D97-AF65-F5344CB8AC3E}">
        <p14:creationId xmlns:p14="http://schemas.microsoft.com/office/powerpoint/2010/main" val="3988980598"/>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610600" cy="868362"/>
          </a:xfrm>
        </p:spPr>
        <p:txBody>
          <a:bodyPr/>
          <a:lstStyle/>
          <a:p>
            <a:r>
              <a:rPr lang="en-US" dirty="0"/>
              <a:t>Use of Section 317 Funds </a:t>
            </a:r>
            <a:r>
              <a:rPr lang="en-US" dirty="0" smtClean="0"/>
              <a:t>to Purchase Vaccines for Adults, 2012</a:t>
            </a:r>
            <a:endParaRPr lang="en-US" dirty="0"/>
          </a:p>
        </p:txBody>
      </p:sp>
      <p:sp>
        <p:nvSpPr>
          <p:cNvPr id="3" name="Content Placeholder 2"/>
          <p:cNvSpPr>
            <a:spLocks noGrp="1"/>
          </p:cNvSpPr>
          <p:nvPr>
            <p:ph idx="1"/>
          </p:nvPr>
        </p:nvSpPr>
        <p:spPr>
          <a:xfrm>
            <a:off x="457200" y="1143000"/>
            <a:ext cx="8373414" cy="4800600"/>
          </a:xfrm>
        </p:spPr>
        <p:txBody>
          <a:bodyPr/>
          <a:lstStyle/>
          <a:p>
            <a:r>
              <a:rPr lang="en-US" dirty="0"/>
              <a:t>Overall, immunization programs spent a mean of 27% of their Section 317 vaccine purchase funds on adult vaccine purchases (range 0</a:t>
            </a:r>
            <a:r>
              <a:rPr lang="en-US" dirty="0">
                <a:latin typeface="Times New Roman"/>
                <a:cs typeface="Times New Roman"/>
              </a:rPr>
              <a:t>−</a:t>
            </a:r>
            <a:r>
              <a:rPr lang="en-US" dirty="0">
                <a:cs typeface="Times New Roman"/>
              </a:rPr>
              <a:t>100</a:t>
            </a:r>
            <a:r>
              <a:rPr lang="en-US" dirty="0" smtClean="0">
                <a:cs typeface="Times New Roman"/>
              </a:rPr>
              <a:t>%)</a:t>
            </a:r>
          </a:p>
          <a:p>
            <a:endParaRPr lang="en-US" sz="1200" dirty="0"/>
          </a:p>
          <a:p>
            <a:r>
              <a:rPr lang="en-US" dirty="0"/>
              <a:t>45 (82%) of 55 programs reported that they used at least some Section 317 funds to purchase vaccines for adults*</a:t>
            </a:r>
          </a:p>
          <a:p>
            <a:pPr lvl="1"/>
            <a:r>
              <a:rPr lang="en-US" dirty="0"/>
              <a:t>10 (18%) used 0% of Section 317 funds to purchase vaccines for adults</a:t>
            </a:r>
          </a:p>
          <a:p>
            <a:pPr lvl="1"/>
            <a:r>
              <a:rPr lang="en-US" dirty="0"/>
              <a:t>34 (</a:t>
            </a:r>
            <a:r>
              <a:rPr lang="en-US" dirty="0" smtClean="0"/>
              <a:t>62%) </a:t>
            </a:r>
            <a:r>
              <a:rPr lang="en-US" dirty="0"/>
              <a:t>programs used &gt;0 to 50% </a:t>
            </a:r>
          </a:p>
          <a:p>
            <a:pPr lvl="1"/>
            <a:r>
              <a:rPr lang="en-US" dirty="0"/>
              <a:t>11 (20%) used &gt; 50% </a:t>
            </a:r>
          </a:p>
          <a:p>
            <a:pPr lvl="2"/>
            <a:r>
              <a:rPr lang="en-US" sz="1600" dirty="0"/>
              <a:t>2 programs used 100% of funds on vaccines for adults </a:t>
            </a:r>
          </a:p>
          <a:p>
            <a:pPr lvl="2"/>
            <a:endParaRPr lang="en-US" sz="1400" dirty="0" smtClean="0"/>
          </a:p>
          <a:p>
            <a:pPr lvl="2"/>
            <a:endParaRPr lang="en-US" sz="1400" dirty="0"/>
          </a:p>
          <a:p>
            <a:pPr lvl="2"/>
            <a:endParaRPr lang="en-US" sz="1400" dirty="0" smtClean="0"/>
          </a:p>
          <a:p>
            <a:pPr lvl="2"/>
            <a:endParaRPr lang="en-US" sz="1400" dirty="0"/>
          </a:p>
          <a:p>
            <a:pPr lvl="2"/>
            <a:endParaRPr lang="en-US" sz="1400" dirty="0" smtClean="0"/>
          </a:p>
          <a:p>
            <a:pPr lvl="2"/>
            <a:endParaRPr lang="en-US" sz="1400" dirty="0"/>
          </a:p>
          <a:p>
            <a:pPr lvl="2"/>
            <a:endParaRPr lang="en-US" sz="1400" dirty="0" smtClean="0"/>
          </a:p>
          <a:p>
            <a:pPr lvl="2"/>
            <a:endParaRPr lang="en-US" sz="1400" dirty="0"/>
          </a:p>
          <a:p>
            <a:pPr lvl="2"/>
            <a:endParaRPr lang="en-US" sz="1400" dirty="0" smtClean="0"/>
          </a:p>
          <a:p>
            <a:pPr lvl="2"/>
            <a:endParaRPr lang="en-US" sz="1400" dirty="0"/>
          </a:p>
          <a:p>
            <a:pPr lvl="2"/>
            <a:endParaRPr lang="en-US" sz="1400" dirty="0" smtClean="0"/>
          </a:p>
          <a:p>
            <a:pPr marL="457200" lvl="1" indent="0">
              <a:buNone/>
            </a:pPr>
            <a:endParaRPr lang="en-US" dirty="0" smtClean="0"/>
          </a:p>
        </p:txBody>
      </p:sp>
      <p:sp>
        <p:nvSpPr>
          <p:cNvPr id="4" name="Text Placeholder 3"/>
          <p:cNvSpPr>
            <a:spLocks noGrp="1"/>
          </p:cNvSpPr>
          <p:nvPr>
            <p:ph type="body" sz="quarter" idx="11"/>
          </p:nvPr>
        </p:nvSpPr>
        <p:spPr>
          <a:xfrm>
            <a:off x="457200" y="6096000"/>
            <a:ext cx="8229600" cy="304800"/>
          </a:xfrm>
        </p:spPr>
        <p:txBody>
          <a:bodyPr/>
          <a:lstStyle/>
          <a:p>
            <a:r>
              <a:rPr lang="en-US" sz="1200" dirty="0" smtClean="0"/>
              <a:t>* One program did not respond to this question</a:t>
            </a:r>
            <a:endParaRPr lang="en-US" sz="1200" dirty="0"/>
          </a:p>
        </p:txBody>
      </p:sp>
      <p:sp>
        <p:nvSpPr>
          <p:cNvPr id="5" name="TextBox 4"/>
          <p:cNvSpPr txBox="1"/>
          <p:nvPr/>
        </p:nvSpPr>
        <p:spPr>
          <a:xfrm>
            <a:off x="8610600" y="6412468"/>
            <a:ext cx="457200" cy="369332"/>
          </a:xfrm>
          <a:prstGeom prst="rect">
            <a:avLst/>
          </a:prstGeom>
          <a:noFill/>
        </p:spPr>
        <p:txBody>
          <a:bodyPr wrap="square" rtlCol="0">
            <a:spAutoFit/>
          </a:bodyPr>
          <a:lstStyle/>
          <a:p>
            <a:r>
              <a:rPr lang="en-US" dirty="0"/>
              <a:t>8</a:t>
            </a:r>
          </a:p>
        </p:txBody>
      </p:sp>
      <p:sp>
        <p:nvSpPr>
          <p:cNvPr id="6" name="TextBox 5"/>
          <p:cNvSpPr txBox="1"/>
          <p:nvPr/>
        </p:nvSpPr>
        <p:spPr>
          <a:xfrm>
            <a:off x="3028950" y="6488668"/>
            <a:ext cx="3086100" cy="338554"/>
          </a:xfrm>
          <a:prstGeom prst="rect">
            <a:avLst/>
          </a:prstGeom>
          <a:noFill/>
        </p:spPr>
        <p:txBody>
          <a:bodyPr wrap="square" rtlCol="0">
            <a:spAutoFit/>
          </a:bodyPr>
          <a:lstStyle/>
          <a:p>
            <a:r>
              <a:rPr lang="en-US" sz="1600" dirty="0" smtClean="0">
                <a:solidFill>
                  <a:srgbClr val="C00000"/>
                </a:solidFill>
              </a:rPr>
              <a:t>Preliminary Unpublished Data</a:t>
            </a:r>
            <a:endParaRPr lang="en-US" sz="1600" dirty="0">
              <a:solidFill>
                <a:srgbClr val="C00000"/>
              </a:solidFill>
            </a:endParaRPr>
          </a:p>
        </p:txBody>
      </p:sp>
    </p:spTree>
    <p:extLst>
      <p:ext uri="{BB962C8B-B14F-4D97-AF65-F5344CB8AC3E}">
        <p14:creationId xmlns:p14="http://schemas.microsoft.com/office/powerpoint/2010/main" val="370247825"/>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2559" y="304800"/>
            <a:ext cx="8458200" cy="990600"/>
          </a:xfrm>
        </p:spPr>
        <p:txBody>
          <a:bodyPr/>
          <a:lstStyle/>
          <a:p>
            <a:r>
              <a:rPr lang="en-US" dirty="0" smtClean="0"/>
              <a:t>Vaccines for Adults Purchased by the Immunization Programs, 2012 </a:t>
            </a:r>
            <a:r>
              <a:rPr lang="en-US" dirty="0" smtClean="0">
                <a:latin typeface="Calibri"/>
              </a:rPr>
              <a:t>*</a:t>
            </a:r>
            <a:endParaRPr lang="en-US" dirty="0"/>
          </a:p>
        </p:txBody>
      </p:sp>
      <p:sp>
        <p:nvSpPr>
          <p:cNvPr id="3" name="TextBox 2"/>
          <p:cNvSpPr txBox="1"/>
          <p:nvPr/>
        </p:nvSpPr>
        <p:spPr>
          <a:xfrm>
            <a:off x="1079500" y="5676900"/>
            <a:ext cx="7010400" cy="646331"/>
          </a:xfrm>
          <a:prstGeom prst="rect">
            <a:avLst/>
          </a:prstGeom>
          <a:noFill/>
        </p:spPr>
        <p:txBody>
          <a:bodyPr wrap="square" rtlCol="0">
            <a:spAutoFit/>
          </a:bodyPr>
          <a:lstStyle/>
          <a:p>
            <a:r>
              <a:rPr lang="en-US" sz="1200" dirty="0" smtClean="0"/>
              <a:t>* Includes section 317 funds and state/local funds</a:t>
            </a:r>
          </a:p>
          <a:p>
            <a:r>
              <a:rPr lang="en-US" sz="1200" dirty="0"/>
              <a:t>† Percentages may not total 100% due to </a:t>
            </a:r>
            <a:r>
              <a:rPr lang="en-US" sz="1200" dirty="0" smtClean="0"/>
              <a:t>rounding</a:t>
            </a:r>
          </a:p>
          <a:p>
            <a:r>
              <a:rPr lang="en-US" sz="1200" dirty="0" smtClean="0"/>
              <a:t>§ One </a:t>
            </a:r>
            <a:r>
              <a:rPr lang="en-US" sz="1200" dirty="0"/>
              <a:t>program did not report that funds were used to purchase vaccines for </a:t>
            </a:r>
            <a:r>
              <a:rPr lang="en-US" sz="1200" dirty="0" smtClean="0"/>
              <a:t>adults</a:t>
            </a:r>
            <a:endParaRPr lang="en-US" sz="1200" dirty="0"/>
          </a:p>
        </p:txBody>
      </p:sp>
      <p:sp>
        <p:nvSpPr>
          <p:cNvPr id="6" name="TextBox 5"/>
          <p:cNvSpPr txBox="1"/>
          <p:nvPr/>
        </p:nvSpPr>
        <p:spPr>
          <a:xfrm>
            <a:off x="8610600" y="6412468"/>
            <a:ext cx="457200" cy="369332"/>
          </a:xfrm>
          <a:prstGeom prst="rect">
            <a:avLst/>
          </a:prstGeom>
          <a:noFill/>
        </p:spPr>
        <p:txBody>
          <a:bodyPr wrap="square" rtlCol="0">
            <a:spAutoFit/>
          </a:bodyPr>
          <a:lstStyle/>
          <a:p>
            <a:r>
              <a:rPr lang="en-US" dirty="0" smtClean="0"/>
              <a:t>10</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4127803714"/>
              </p:ext>
            </p:extLst>
          </p:nvPr>
        </p:nvGraphicFramePr>
        <p:xfrm>
          <a:off x="1066800" y="1828800"/>
          <a:ext cx="7315200" cy="3698400"/>
        </p:xfrm>
        <a:graphic>
          <a:graphicData uri="http://schemas.openxmlformats.org/drawingml/2006/table">
            <a:tbl>
              <a:tblPr firstRow="1" bandRow="1">
                <a:tableStyleId>{5C22544A-7EE6-4342-B048-85BDC9FD1C3A}</a:tableStyleId>
              </a:tblPr>
              <a:tblGrid>
                <a:gridCol w="3657600"/>
                <a:gridCol w="3657600"/>
              </a:tblGrid>
              <a:tr h="838200">
                <a:tc>
                  <a:txBody>
                    <a:bodyPr/>
                    <a:lstStyle/>
                    <a:p>
                      <a:r>
                        <a:rPr lang="en-US" sz="2000" dirty="0" smtClean="0"/>
                        <a:t>#</a:t>
                      </a:r>
                      <a:r>
                        <a:rPr lang="en-US" sz="2000" baseline="0" dirty="0" smtClean="0"/>
                        <a:t> of Vaccine Types Purchased</a:t>
                      </a:r>
                      <a:endParaRPr lang="en-US" sz="2000" dirty="0"/>
                    </a:p>
                  </a:txBody>
                  <a:tcPr/>
                </a:tc>
                <a:tc>
                  <a:txBody>
                    <a:bodyPr/>
                    <a:lstStyle/>
                    <a:p>
                      <a:r>
                        <a:rPr lang="en-US" sz="2000" dirty="0" smtClean="0"/>
                        <a:t># of Programs (%)</a:t>
                      </a:r>
                      <a:r>
                        <a:rPr lang="en-US" sz="2000" dirty="0" smtClean="0">
                          <a:latin typeface="Calibri"/>
                        </a:rPr>
                        <a:t>†</a:t>
                      </a:r>
                      <a:endParaRPr lang="en-US" sz="2000" dirty="0" smtClean="0"/>
                    </a:p>
                    <a:p>
                      <a:r>
                        <a:rPr lang="en-US" sz="2000" dirty="0" smtClean="0"/>
                        <a:t>N=56</a:t>
                      </a:r>
                      <a:endParaRPr lang="en-US" sz="2000" dirty="0"/>
                    </a:p>
                  </a:txBody>
                  <a:tcPr/>
                </a:tc>
              </a:tr>
              <a:tr h="5720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No response</a:t>
                      </a:r>
                      <a:r>
                        <a:rPr lang="en-US" sz="2000" baseline="0" dirty="0" smtClean="0"/>
                        <a:t> provided</a:t>
                      </a:r>
                      <a:r>
                        <a:rPr lang="en-US" sz="2000" dirty="0" smtClean="0">
                          <a:latin typeface="Calibri"/>
                        </a:rPr>
                        <a:t>§</a:t>
                      </a:r>
                      <a:endParaRPr lang="en-US" sz="2000" dirty="0" smtClean="0"/>
                    </a:p>
                  </a:txBody>
                  <a:tcPr/>
                </a:tc>
                <a:tc>
                  <a:txBody>
                    <a:bodyPr/>
                    <a:lstStyle/>
                    <a:p>
                      <a:r>
                        <a:rPr lang="en-US" sz="2000" dirty="0" smtClean="0"/>
                        <a:t>1 (2%)</a:t>
                      </a:r>
                      <a:endParaRPr lang="en-US" sz="2000" dirty="0"/>
                    </a:p>
                  </a:txBody>
                  <a:tcPr/>
                </a:tc>
              </a:tr>
              <a:tr h="572040">
                <a:tc>
                  <a:txBody>
                    <a:bodyPr/>
                    <a:lstStyle/>
                    <a:p>
                      <a:r>
                        <a:rPr lang="en-US" sz="2000" dirty="0" smtClean="0"/>
                        <a:t>1-2 types</a:t>
                      </a:r>
                      <a:endParaRPr lang="en-US" sz="2000" dirty="0"/>
                    </a:p>
                  </a:txBody>
                  <a:tcPr/>
                </a:tc>
                <a:tc>
                  <a:txBody>
                    <a:bodyPr/>
                    <a:lstStyle/>
                    <a:p>
                      <a:r>
                        <a:rPr lang="en-US" sz="2000" dirty="0" smtClean="0"/>
                        <a:t>7 (13%)</a:t>
                      </a:r>
                      <a:endParaRPr lang="en-US" sz="2000" dirty="0"/>
                    </a:p>
                  </a:txBody>
                  <a:tcPr/>
                </a:tc>
              </a:tr>
              <a:tr h="572040">
                <a:tc>
                  <a:txBody>
                    <a:bodyPr/>
                    <a:lstStyle/>
                    <a:p>
                      <a:r>
                        <a:rPr lang="en-US" sz="2000" dirty="0" smtClean="0"/>
                        <a:t>3-4</a:t>
                      </a:r>
                      <a:r>
                        <a:rPr lang="en-US" sz="2000" baseline="0" dirty="0" smtClean="0"/>
                        <a:t> types</a:t>
                      </a:r>
                      <a:endParaRPr lang="en-US" sz="2000" dirty="0"/>
                    </a:p>
                  </a:txBody>
                  <a:tcPr/>
                </a:tc>
                <a:tc>
                  <a:txBody>
                    <a:bodyPr/>
                    <a:lstStyle/>
                    <a:p>
                      <a:r>
                        <a:rPr lang="en-US" sz="2000" dirty="0" smtClean="0"/>
                        <a:t>8 (14%)</a:t>
                      </a:r>
                      <a:endParaRPr lang="en-US" sz="2000" dirty="0"/>
                    </a:p>
                  </a:txBody>
                  <a:tcPr/>
                </a:tc>
              </a:tr>
              <a:tr h="572040">
                <a:tc>
                  <a:txBody>
                    <a:bodyPr/>
                    <a:lstStyle/>
                    <a:p>
                      <a:r>
                        <a:rPr lang="en-US" sz="2000" dirty="0" smtClean="0"/>
                        <a:t>5-6</a:t>
                      </a:r>
                      <a:r>
                        <a:rPr lang="en-US" sz="2000" baseline="0" dirty="0" smtClean="0"/>
                        <a:t> types</a:t>
                      </a:r>
                      <a:endParaRPr lang="en-US" sz="2000" dirty="0"/>
                    </a:p>
                  </a:txBody>
                  <a:tcPr/>
                </a:tc>
                <a:tc>
                  <a:txBody>
                    <a:bodyPr/>
                    <a:lstStyle/>
                    <a:p>
                      <a:r>
                        <a:rPr lang="en-US" sz="2000" dirty="0" smtClean="0"/>
                        <a:t>11 (20%)</a:t>
                      </a:r>
                      <a:endParaRPr lang="en-US" sz="2000" dirty="0"/>
                    </a:p>
                  </a:txBody>
                  <a:tcPr/>
                </a:tc>
              </a:tr>
              <a:tr h="572040">
                <a:tc>
                  <a:txBody>
                    <a:bodyPr/>
                    <a:lstStyle/>
                    <a:p>
                      <a:r>
                        <a:rPr lang="en-US" sz="2000" dirty="0" smtClean="0">
                          <a:solidFill>
                            <a:schemeClr val="tx1"/>
                          </a:solidFill>
                        </a:rPr>
                        <a:t>7</a:t>
                      </a:r>
                      <a:r>
                        <a:rPr lang="en-US" sz="2000" baseline="0" dirty="0" smtClean="0">
                          <a:solidFill>
                            <a:schemeClr val="tx1"/>
                          </a:solidFill>
                        </a:rPr>
                        <a:t> or more types</a:t>
                      </a:r>
                      <a:endParaRPr lang="en-US" sz="2000" dirty="0">
                        <a:solidFill>
                          <a:schemeClr val="tx1"/>
                        </a:solidFill>
                      </a:endParaRPr>
                    </a:p>
                  </a:txBody>
                  <a:tcPr/>
                </a:tc>
                <a:tc>
                  <a:txBody>
                    <a:bodyPr/>
                    <a:lstStyle/>
                    <a:p>
                      <a:r>
                        <a:rPr lang="en-US" sz="2000" dirty="0" smtClean="0">
                          <a:solidFill>
                            <a:schemeClr val="tx1"/>
                          </a:solidFill>
                        </a:rPr>
                        <a:t>29 (52%)</a:t>
                      </a:r>
                      <a:endParaRPr lang="en-US" sz="2000" dirty="0">
                        <a:solidFill>
                          <a:schemeClr val="tx1"/>
                        </a:solidFill>
                      </a:endParaRPr>
                    </a:p>
                  </a:txBody>
                  <a:tcPr/>
                </a:tc>
              </a:tr>
            </a:tbl>
          </a:graphicData>
        </a:graphic>
      </p:graphicFrame>
      <p:sp>
        <p:nvSpPr>
          <p:cNvPr id="7" name="TextBox 6"/>
          <p:cNvSpPr txBox="1"/>
          <p:nvPr/>
        </p:nvSpPr>
        <p:spPr>
          <a:xfrm>
            <a:off x="3028950" y="6488668"/>
            <a:ext cx="3086100" cy="338554"/>
          </a:xfrm>
          <a:prstGeom prst="rect">
            <a:avLst/>
          </a:prstGeom>
          <a:noFill/>
        </p:spPr>
        <p:txBody>
          <a:bodyPr wrap="square" rtlCol="0">
            <a:spAutoFit/>
          </a:bodyPr>
          <a:lstStyle/>
          <a:p>
            <a:r>
              <a:rPr lang="en-US" sz="1600" dirty="0" smtClean="0">
                <a:solidFill>
                  <a:srgbClr val="C00000"/>
                </a:solidFill>
              </a:rPr>
              <a:t>Preliminary Unpublished Data</a:t>
            </a:r>
            <a:endParaRPr lang="en-US" sz="1600" dirty="0">
              <a:solidFill>
                <a:srgbClr val="C00000"/>
              </a:solidFill>
            </a:endParaRPr>
          </a:p>
        </p:txBody>
      </p:sp>
    </p:spTree>
    <p:extLst>
      <p:ext uri="{BB962C8B-B14F-4D97-AF65-F5344CB8AC3E}">
        <p14:creationId xmlns:p14="http://schemas.microsoft.com/office/powerpoint/2010/main" val="1776156009"/>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NCIRD_PPT_dark([1]">
  <a:themeElements>
    <a:clrScheme name="NCIRD Dark PPT Colors">
      <a:dk1>
        <a:srgbClr val="FFC000"/>
      </a:dk1>
      <a:lt1>
        <a:srgbClr val="0F56DC"/>
      </a:lt1>
      <a:dk2>
        <a:srgbClr val="FFFFFF"/>
      </a:dk2>
      <a:lt2>
        <a:srgbClr val="FFFFFF"/>
      </a:lt2>
      <a:accent1>
        <a:srgbClr val="747F81"/>
      </a:accent1>
      <a:accent2>
        <a:srgbClr val="532E60"/>
      </a:accent2>
      <a:accent3>
        <a:srgbClr val="662046"/>
      </a:accent3>
      <a:accent4>
        <a:srgbClr val="9A996E"/>
      </a:accent4>
      <a:accent5>
        <a:srgbClr val="E8CE79"/>
      </a:accent5>
      <a:accent6>
        <a:srgbClr val="002060"/>
      </a:accent6>
      <a:hlink>
        <a:srgbClr val="FFC000"/>
      </a:hlink>
      <a:folHlink>
        <a:srgbClr val="3077FF"/>
      </a:folHlink>
    </a:clrScheme>
    <a:fontScheme name="Custom 2">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NCIRD_PPT_light([1]">
  <a:themeElements>
    <a:clrScheme name="NCIRD Light PPT List">
      <a:dk1>
        <a:srgbClr val="0039A6"/>
      </a:dk1>
      <a:lt1>
        <a:srgbClr val="FFFFFF"/>
      </a:lt1>
      <a:dk2>
        <a:srgbClr val="3077FF"/>
      </a:dk2>
      <a:lt2>
        <a:srgbClr val="4B4B4B"/>
      </a:lt2>
      <a:accent1>
        <a:srgbClr val="0039A6"/>
      </a:accent1>
      <a:accent2>
        <a:srgbClr val="747F81"/>
      </a:accent2>
      <a:accent3>
        <a:srgbClr val="532E60"/>
      </a:accent3>
      <a:accent4>
        <a:srgbClr val="662046"/>
      </a:accent4>
      <a:accent5>
        <a:srgbClr val="9A996E"/>
      </a:accent5>
      <a:accent6>
        <a:srgbClr val="E8CE79"/>
      </a:accent6>
      <a:hlink>
        <a:srgbClr val="002060"/>
      </a:hlink>
      <a:folHlink>
        <a:srgbClr val="0053F2"/>
      </a:folHlink>
    </a:clrScheme>
    <a:fontScheme name="CDC Myriad Web Pro">
      <a:majorFont>
        <a:latin typeface="Myriad Web Pro"/>
        <a:ea typeface=""/>
        <a:cs typeface=""/>
      </a:majorFont>
      <a:minorFont>
        <a:latin typeface="Myriad Web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5_NCHHSTP_PPT_dark(">
  <a:themeElements>
    <a:clrScheme name="NCIRD Dark PPT Colors">
      <a:dk1>
        <a:srgbClr val="FFC000"/>
      </a:dk1>
      <a:lt1>
        <a:srgbClr val="0F56DC"/>
      </a:lt1>
      <a:dk2>
        <a:srgbClr val="FFFFFF"/>
      </a:dk2>
      <a:lt2>
        <a:srgbClr val="FFFFFF"/>
      </a:lt2>
      <a:accent1>
        <a:srgbClr val="747F81"/>
      </a:accent1>
      <a:accent2>
        <a:srgbClr val="532E60"/>
      </a:accent2>
      <a:accent3>
        <a:srgbClr val="662046"/>
      </a:accent3>
      <a:accent4>
        <a:srgbClr val="9A996E"/>
      </a:accent4>
      <a:accent5>
        <a:srgbClr val="E8CE79"/>
      </a:accent5>
      <a:accent6>
        <a:srgbClr val="002060"/>
      </a:accent6>
      <a:hlink>
        <a:srgbClr val="FFC000"/>
      </a:hlink>
      <a:folHlink>
        <a:srgbClr val="3077FF"/>
      </a:folHlink>
    </a:clrScheme>
    <a:fontScheme name="CDC Myriad Web Pro">
      <a:majorFont>
        <a:latin typeface="Myriad Web Pro"/>
        <a:ea typeface=""/>
        <a:cs typeface=""/>
      </a:majorFont>
      <a:minorFont>
        <a:latin typeface="Myriad Web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NCIRD_ppt_darktheme">
  <a:themeElements>
    <a:clrScheme name="NCIRD Dark PPT Colors">
      <a:dk1>
        <a:srgbClr val="FFC000"/>
      </a:dk1>
      <a:lt1>
        <a:srgbClr val="0F56DC"/>
      </a:lt1>
      <a:dk2>
        <a:srgbClr val="FFFFFF"/>
      </a:dk2>
      <a:lt2>
        <a:srgbClr val="FFFFFF"/>
      </a:lt2>
      <a:accent1>
        <a:srgbClr val="747F81"/>
      </a:accent1>
      <a:accent2>
        <a:srgbClr val="532E60"/>
      </a:accent2>
      <a:accent3>
        <a:srgbClr val="662046"/>
      </a:accent3>
      <a:accent4>
        <a:srgbClr val="9A996E"/>
      </a:accent4>
      <a:accent5>
        <a:srgbClr val="E8CE79"/>
      </a:accent5>
      <a:accent6>
        <a:srgbClr val="002060"/>
      </a:accent6>
      <a:hlink>
        <a:srgbClr val="FFC000"/>
      </a:hlink>
      <a:folHlink>
        <a:srgbClr val="3077FF"/>
      </a:folHlink>
    </a:clrScheme>
    <a:fontScheme name="CDC Myriad Web Pro">
      <a:majorFont>
        <a:latin typeface="Myriad Web Pro"/>
        <a:ea typeface=""/>
        <a:cs typeface=""/>
      </a:majorFont>
      <a:minorFont>
        <a:latin typeface="Myriad Web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_NCIRD_ppt_darktheme">
  <a:themeElements>
    <a:clrScheme name="NCIRD Dark PPT Colors">
      <a:dk1>
        <a:srgbClr val="FFC000"/>
      </a:dk1>
      <a:lt1>
        <a:srgbClr val="0F56DC"/>
      </a:lt1>
      <a:dk2>
        <a:srgbClr val="FFFFFF"/>
      </a:dk2>
      <a:lt2>
        <a:srgbClr val="FFFFFF"/>
      </a:lt2>
      <a:accent1>
        <a:srgbClr val="747F81"/>
      </a:accent1>
      <a:accent2>
        <a:srgbClr val="532E60"/>
      </a:accent2>
      <a:accent3>
        <a:srgbClr val="662046"/>
      </a:accent3>
      <a:accent4>
        <a:srgbClr val="9A996E"/>
      </a:accent4>
      <a:accent5>
        <a:srgbClr val="E8CE79"/>
      </a:accent5>
      <a:accent6>
        <a:srgbClr val="002060"/>
      </a:accent6>
      <a:hlink>
        <a:srgbClr val="FFC000"/>
      </a:hlink>
      <a:folHlink>
        <a:srgbClr val="3077FF"/>
      </a:folHlink>
    </a:clrScheme>
    <a:fontScheme name="CDC Myriad Web Pro">
      <a:majorFont>
        <a:latin typeface="Myriad Web Pro"/>
        <a:ea typeface=""/>
        <a:cs typeface=""/>
      </a:majorFont>
      <a:minorFont>
        <a:latin typeface="Myriad Web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2_NCIRD_ppt_darktheme">
  <a:themeElements>
    <a:clrScheme name="NCIRD Dark PPT Colors">
      <a:dk1>
        <a:srgbClr val="FFC000"/>
      </a:dk1>
      <a:lt1>
        <a:srgbClr val="0F56DC"/>
      </a:lt1>
      <a:dk2>
        <a:srgbClr val="FFFFFF"/>
      </a:dk2>
      <a:lt2>
        <a:srgbClr val="FFFFFF"/>
      </a:lt2>
      <a:accent1>
        <a:srgbClr val="747F81"/>
      </a:accent1>
      <a:accent2>
        <a:srgbClr val="532E60"/>
      </a:accent2>
      <a:accent3>
        <a:srgbClr val="662046"/>
      </a:accent3>
      <a:accent4>
        <a:srgbClr val="9A996E"/>
      </a:accent4>
      <a:accent5>
        <a:srgbClr val="E8CE79"/>
      </a:accent5>
      <a:accent6>
        <a:srgbClr val="002060"/>
      </a:accent6>
      <a:hlink>
        <a:srgbClr val="FFC000"/>
      </a:hlink>
      <a:folHlink>
        <a:srgbClr val="3077FF"/>
      </a:folHlink>
    </a:clrScheme>
    <a:fontScheme name="CDC Myriad Web Pro">
      <a:majorFont>
        <a:latin typeface="Myriad Web Pro"/>
        <a:ea typeface=""/>
        <a:cs typeface=""/>
      </a:majorFont>
      <a:minorFont>
        <a:latin typeface="Myriad Web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1_NCIRD_PPT_dark([1]">
  <a:themeElements>
    <a:clrScheme name="NCIRD Dark PPT Colors">
      <a:dk1>
        <a:srgbClr val="FFC000"/>
      </a:dk1>
      <a:lt1>
        <a:srgbClr val="0F56DC"/>
      </a:lt1>
      <a:dk2>
        <a:srgbClr val="FFFFFF"/>
      </a:dk2>
      <a:lt2>
        <a:srgbClr val="FFFFFF"/>
      </a:lt2>
      <a:accent1>
        <a:srgbClr val="747F81"/>
      </a:accent1>
      <a:accent2>
        <a:srgbClr val="532E60"/>
      </a:accent2>
      <a:accent3>
        <a:srgbClr val="662046"/>
      </a:accent3>
      <a:accent4>
        <a:srgbClr val="9A996E"/>
      </a:accent4>
      <a:accent5>
        <a:srgbClr val="E8CE79"/>
      </a:accent5>
      <a:accent6>
        <a:srgbClr val="002060"/>
      </a:accent6>
      <a:hlink>
        <a:srgbClr val="FFC000"/>
      </a:hlink>
      <a:folHlink>
        <a:srgbClr val="3077FF"/>
      </a:folHlink>
    </a:clrScheme>
    <a:fontScheme name="CDC Myriad Web Pro">
      <a:majorFont>
        <a:latin typeface="Myriad Web Pro"/>
        <a:ea typeface=""/>
        <a:cs typeface=""/>
      </a:majorFont>
      <a:minorFont>
        <a:latin typeface="Myriad Web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2_NCIRD_PPT_dark([1]">
  <a:themeElements>
    <a:clrScheme name="NCIRD Dark PPT Colors">
      <a:dk1>
        <a:srgbClr val="FFC000"/>
      </a:dk1>
      <a:lt1>
        <a:srgbClr val="0F56DC"/>
      </a:lt1>
      <a:dk2>
        <a:srgbClr val="FFFFFF"/>
      </a:dk2>
      <a:lt2>
        <a:srgbClr val="FFFFFF"/>
      </a:lt2>
      <a:accent1>
        <a:srgbClr val="747F81"/>
      </a:accent1>
      <a:accent2>
        <a:srgbClr val="532E60"/>
      </a:accent2>
      <a:accent3>
        <a:srgbClr val="662046"/>
      </a:accent3>
      <a:accent4>
        <a:srgbClr val="9A996E"/>
      </a:accent4>
      <a:accent5>
        <a:srgbClr val="E8CE79"/>
      </a:accent5>
      <a:accent6>
        <a:srgbClr val="002060"/>
      </a:accent6>
      <a:hlink>
        <a:srgbClr val="FFC000"/>
      </a:hlink>
      <a:folHlink>
        <a:srgbClr val="3077FF"/>
      </a:folHlink>
    </a:clrScheme>
    <a:fontScheme name="CDC Myriad Web Pro">
      <a:majorFont>
        <a:latin typeface="Myriad Web Pro"/>
        <a:ea typeface=""/>
        <a:cs typeface=""/>
      </a:majorFont>
      <a:minorFont>
        <a:latin typeface="Myriad Web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CDC OD Light Frame">
  <a:themeElements>
    <a:clrScheme name="NCIRD Light PPT List">
      <a:dk1>
        <a:srgbClr val="0039A6"/>
      </a:dk1>
      <a:lt1>
        <a:srgbClr val="FFFFFF"/>
      </a:lt1>
      <a:dk2>
        <a:srgbClr val="3077FF"/>
      </a:dk2>
      <a:lt2>
        <a:srgbClr val="4B4B4B"/>
      </a:lt2>
      <a:accent1>
        <a:srgbClr val="0039A6"/>
      </a:accent1>
      <a:accent2>
        <a:srgbClr val="747F81"/>
      </a:accent2>
      <a:accent3>
        <a:srgbClr val="532E60"/>
      </a:accent3>
      <a:accent4>
        <a:srgbClr val="662046"/>
      </a:accent4>
      <a:accent5>
        <a:srgbClr val="9A996E"/>
      </a:accent5>
      <a:accent6>
        <a:srgbClr val="E8CE79"/>
      </a:accent6>
      <a:hlink>
        <a:srgbClr val="002060"/>
      </a:hlink>
      <a:folHlink>
        <a:srgbClr val="0053F2"/>
      </a:folHlink>
    </a:clrScheme>
    <a:fontScheme name="CDC Myriad Web Pro">
      <a:majorFont>
        <a:latin typeface="Myriad Web Pro"/>
        <a:ea typeface=""/>
        <a:cs typeface=""/>
      </a:majorFont>
      <a:minorFont>
        <a:latin typeface="Myriad Web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9824</TotalTime>
  <Words>2774</Words>
  <Application>Microsoft Office PowerPoint</Application>
  <PresentationFormat>On-screen Show (4:3)</PresentationFormat>
  <Paragraphs>350</Paragraphs>
  <Slides>18</Slides>
  <Notes>18</Notes>
  <HiddenSlides>0</HiddenSlides>
  <MMClips>0</MMClips>
  <ScaleCrop>false</ScaleCrop>
  <HeadingPairs>
    <vt:vector size="4" baseType="variant">
      <vt:variant>
        <vt:lpstr>Theme</vt:lpstr>
      </vt:variant>
      <vt:variant>
        <vt:i4>9</vt:i4>
      </vt:variant>
      <vt:variant>
        <vt:lpstr>Slide Titles</vt:lpstr>
      </vt:variant>
      <vt:variant>
        <vt:i4>18</vt:i4>
      </vt:variant>
    </vt:vector>
  </HeadingPairs>
  <TitlesOfParts>
    <vt:vector size="27" baseType="lpstr">
      <vt:lpstr>NCIRD_PPT_dark([1]</vt:lpstr>
      <vt:lpstr>NCIRD_PPT_light([1]</vt:lpstr>
      <vt:lpstr>5_NCHHSTP_PPT_dark(</vt:lpstr>
      <vt:lpstr>NCIRD_ppt_darktheme</vt:lpstr>
      <vt:lpstr>1_NCIRD_ppt_darktheme</vt:lpstr>
      <vt:lpstr>2_NCIRD_ppt_darktheme</vt:lpstr>
      <vt:lpstr>1_NCIRD_PPT_dark([1]</vt:lpstr>
      <vt:lpstr>2_NCIRD_PPT_dark([1]</vt:lpstr>
      <vt:lpstr>CDC OD Light Frame</vt:lpstr>
      <vt:lpstr>State of the States: Adult Immunization Programs  2012 Program Annual Progress Assessment    LaDora Woods Carter Consulting, Inc.    June 4, 2014</vt:lpstr>
      <vt:lpstr>Disclaimer</vt:lpstr>
      <vt:lpstr>PowerPoint Presentation</vt:lpstr>
      <vt:lpstr>Program Annual Progress Assessment Background</vt:lpstr>
      <vt:lpstr>Analysis of 2012 Adult Immunization Section</vt:lpstr>
      <vt:lpstr>Adult Immunization Coordinator Activities</vt:lpstr>
      <vt:lpstr>Adult Immunization Coalitions and Quality Improvement Organization (QIO) Involvement</vt:lpstr>
      <vt:lpstr>Use of Section 317 Funds to Purchase Vaccines for Adults, 2012</vt:lpstr>
      <vt:lpstr>Vaccines for Adults Purchased by the Immunization Programs, 2012 *</vt:lpstr>
      <vt:lpstr>Types of Vaccines for Adults Purchased by the Immunization Program, 2012*</vt:lpstr>
      <vt:lpstr>PowerPoint Presentation</vt:lpstr>
      <vt:lpstr>PowerPoint Presentation</vt:lpstr>
      <vt:lpstr>Proportion of Programs Working With Providers to Implement Evidence-Based Strategies to Increase Adult Vaccination Coverage, 2012*</vt:lpstr>
      <vt:lpstr>Limitations</vt:lpstr>
      <vt:lpstr>Summary</vt:lpstr>
      <vt:lpstr>Discussion</vt:lpstr>
      <vt:lpstr>PowerPoint Presentation</vt:lpstr>
      <vt:lpstr>PowerPoint Presentation</vt:lpstr>
    </vt:vector>
  </TitlesOfParts>
  <Company>Centers for Disease Control and Prevention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Liang, Jennifer L. (CDC/OID/NCIRD)</dc:creator>
  <cp:lastModifiedBy>Woods, LaDora (CDC/OID/NCIRD) (CTR)</cp:lastModifiedBy>
  <cp:revision>362</cp:revision>
  <cp:lastPrinted>2014-05-08T17:30:32Z</cp:lastPrinted>
  <dcterms:created xsi:type="dcterms:W3CDTF">2012-04-20T12:09:17Z</dcterms:created>
  <dcterms:modified xsi:type="dcterms:W3CDTF">2014-05-30T20:59:06Z</dcterms:modified>
</cp:coreProperties>
</file>