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48" r:id="rId5"/>
    <p:sldMasterId id="2147483652" r:id="rId6"/>
  </p:sldMasterIdLst>
  <p:notesMasterIdLst>
    <p:notesMasterId r:id="rId25"/>
  </p:notesMasterIdLst>
  <p:sldIdLst>
    <p:sldId id="264" r:id="rId7"/>
    <p:sldId id="291" r:id="rId8"/>
    <p:sldId id="297" r:id="rId9"/>
    <p:sldId id="298" r:id="rId10"/>
    <p:sldId id="267" r:id="rId11"/>
    <p:sldId id="268" r:id="rId12"/>
    <p:sldId id="306" r:id="rId13"/>
    <p:sldId id="290" r:id="rId14"/>
    <p:sldId id="276" r:id="rId15"/>
    <p:sldId id="287" r:id="rId16"/>
    <p:sldId id="279" r:id="rId17"/>
    <p:sldId id="305" r:id="rId18"/>
    <p:sldId id="300" r:id="rId19"/>
    <p:sldId id="301" r:id="rId20"/>
    <p:sldId id="303" r:id="rId21"/>
    <p:sldId id="302" r:id="rId22"/>
    <p:sldId id="304" r:id="rId23"/>
    <p:sldId id="30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7" autoAdjust="0"/>
    <p:restoredTop sz="99753" autoAdjust="0"/>
  </p:normalViewPr>
  <p:slideViewPr>
    <p:cSldViewPr>
      <p:cViewPr varScale="1">
        <p:scale>
          <a:sx n="54" d="100"/>
          <a:sy n="54" d="100"/>
        </p:scale>
        <p:origin x="-112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notesViewPr>
    <p:cSldViewPr>
      <p:cViewPr>
        <p:scale>
          <a:sx n="100" d="100"/>
          <a:sy n="100" d="100"/>
        </p:scale>
        <p:origin x="-1070" y="33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C8D9EE-49C0-4FB1-B451-5B541EE6AD4E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97D0DD-E0EA-4C7C-85D8-DAAF8DC02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76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7D0DD-E0EA-4C7C-85D8-DAAF8DC02AB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</a:t>
            </a:r>
            <a:r>
              <a:rPr lang="en-US" dirty="0" smtClean="0"/>
              <a:t>e than 2,500 visits and more than 10,000 clicks on sites.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7D0DD-E0EA-4C7C-85D8-DAAF8DC02A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7D0DD-E0EA-4C7C-85D8-DAAF8DC02A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97703"/>
              </p:ext>
            </p:extLst>
          </p:nvPr>
        </p:nvGraphicFramePr>
        <p:xfrm>
          <a:off x="990600" y="4625848"/>
          <a:ext cx="4800600" cy="1393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392"/>
                <a:gridCol w="2289008"/>
                <a:gridCol w="1600200"/>
              </a:tblGrid>
              <a:tr h="929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Provider education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Webinar or in person trainings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Print or electronic newsletters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545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7D0DD-E0EA-4C7C-85D8-DAAF8DC02A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88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973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Alliance- vision to promote thoughtful use of health information technology in the Safety Net to promote access, improve quality and efficiency – 100K ~ 50</a:t>
            </a:r>
            <a:r>
              <a:rPr lang="en-US" baseline="0" dirty="0" smtClean="0"/>
              <a:t> locations</a:t>
            </a:r>
            <a:endParaRPr lang="en-US" dirty="0" smtClean="0"/>
          </a:p>
          <a:p>
            <a:pPr marL="0" lvl="1" defTabSz="8973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Near North Health Services – 8 locations</a:t>
            </a:r>
            <a:r>
              <a:rPr lang="en-US" baseline="0" dirty="0" smtClean="0"/>
              <a:t> – 80K</a:t>
            </a:r>
            <a:endParaRPr lang="en-US" dirty="0" smtClean="0"/>
          </a:p>
          <a:p>
            <a:pPr marL="0" lvl="1" defTabSz="8973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Beloved Community</a:t>
            </a:r>
            <a:r>
              <a:rPr lang="en-US" baseline="0" dirty="0" smtClean="0"/>
              <a:t> Family Wellness Center – 1 location 85K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C47-4D67-41FA-A8FA-31EEB647257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09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CDPH used local and 317 funds to purchase </a:t>
            </a:r>
            <a:r>
              <a:rPr lang="en-US" baseline="0" dirty="0" err="1" smtClean="0"/>
              <a:t>Tdap</a:t>
            </a:r>
            <a:r>
              <a:rPr lang="en-US" baseline="0" dirty="0" smtClean="0"/>
              <a:t>, influenza and </a:t>
            </a:r>
            <a:r>
              <a:rPr lang="en-US" baseline="0" dirty="0" err="1" smtClean="0"/>
              <a:t>hep</a:t>
            </a:r>
            <a:r>
              <a:rPr lang="en-US" baseline="0" dirty="0" smtClean="0"/>
              <a:t> A/B vaccines for participating CHCs – </a:t>
            </a:r>
          </a:p>
          <a:p>
            <a:r>
              <a:rPr lang="en-US" baseline="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C47-4D67-41FA-A8FA-31EEB647257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60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FQHCS with 48 sites participating</a:t>
            </a:r>
          </a:p>
          <a:p>
            <a:r>
              <a:rPr lang="en-US" dirty="0" smtClean="0"/>
              <a:t>CDPH</a:t>
            </a:r>
            <a:r>
              <a:rPr lang="en-US" baseline="0" dirty="0" smtClean="0"/>
              <a:t> provided guidance for coverage level determinations</a:t>
            </a:r>
          </a:p>
          <a:p>
            <a:r>
              <a:rPr lang="en-US" baseline="0" dirty="0" smtClean="0"/>
              <a:t>	FQHCs struggled with doing this</a:t>
            </a:r>
          </a:p>
          <a:p>
            <a:r>
              <a:rPr lang="en-US" baseline="0" dirty="0" smtClean="0"/>
              <a:t>	CDPH evaluated </a:t>
            </a:r>
            <a:r>
              <a:rPr lang="en-US" baseline="0" dirty="0" err="1" smtClean="0"/>
              <a:t>CoCasa</a:t>
            </a:r>
            <a:r>
              <a:rPr lang="en-US" baseline="0" dirty="0" smtClean="0"/>
              <a:t> as potential tool for adult immunization coverage levels – influenza, pneumococcal vaccines not included</a:t>
            </a:r>
          </a:p>
          <a:p>
            <a:r>
              <a:rPr lang="en-US" baseline="0" dirty="0" smtClean="0"/>
              <a:t>	CDPH created programs to determine adult immunization coverage levels – will determine baseline coverage levels for clinics while they are creating own programs for their EHRs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C47-4D67-41FA-A8FA-31EEB647257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68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7D0DD-E0EA-4C7C-85D8-DAAF8DC02A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4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Alliance is a</a:t>
            </a:r>
            <a:r>
              <a:rPr lang="en-US" baseline="0" dirty="0" smtClean="0"/>
              <a:t> lead IT agency for 11 FQHCs – high level of EHR support, low level of engagement of staff at individual FQHCs</a:t>
            </a:r>
          </a:p>
          <a:p>
            <a:r>
              <a:rPr lang="en-US" baseline="0" dirty="0" smtClean="0"/>
              <a:t>Beloved is a small FQHC with low level EHR support and high level of engagement of staff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2/3 contracts issued</a:t>
            </a:r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CoCasa</a:t>
            </a:r>
            <a:r>
              <a:rPr lang="en-US" baseline="0" dirty="0" smtClean="0"/>
              <a:t> to be updated. Interim solution is CDPH program.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C47-4D67-41FA-A8FA-31EEB647257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7D0DD-E0EA-4C7C-85D8-DAAF8DC02A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2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7D0DD-E0EA-4C7C-85D8-DAAF8DC02A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3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CHC – 265,000</a:t>
            </a:r>
          </a:p>
          <a:p>
            <a:r>
              <a:rPr lang="en-US" dirty="0" smtClean="0"/>
              <a:t>Public information </a:t>
            </a:r>
            <a:r>
              <a:rPr lang="en-US" smtClean="0"/>
              <a:t>campaign VIW – 30,000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7D0DD-E0EA-4C7C-85D8-DAAF8DC02A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Independent, nonfederal, unpaid group appointed by Centers for Disease Control and Prevention (CDC)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Members represent research, practice, and policy expertise in community preventive services, public health, health promotion, and disease prevention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00B75-A856-4F64-9E01-810C236FE8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7D0DD-E0EA-4C7C-85D8-DAAF8DC02A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3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5EDFA-3EC8-4138-9F63-E7005D5E1B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40101"/>
              </p:ext>
            </p:extLst>
          </p:nvPr>
        </p:nvGraphicFramePr>
        <p:xfrm>
          <a:off x="1158240" y="4800600"/>
          <a:ext cx="4328160" cy="3277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700"/>
                <a:gridCol w="2063740"/>
                <a:gridCol w="1442720"/>
              </a:tblGrid>
              <a:tr h="315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Traditional media (Chicago)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Newspapers (e.g., </a:t>
                      </a:r>
                      <a:r>
                        <a:rPr lang="en-US" sz="1100" dirty="0" err="1">
                          <a:effectLst/>
                        </a:rPr>
                        <a:t>RedEye</a:t>
                      </a:r>
                      <a:r>
                        <a:rPr lang="en-US" sz="1100" dirty="0">
                          <a:effectLst/>
                        </a:rPr>
                        <a:t> Sun Times, Tribune)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 million readers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600,00 impressions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Radio (WGCI, WVAZ, WGRB, WNUA)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19,000 listeners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 million impressions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Traditional media (outside Chicago)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Several earned media interviews (radio, newspaper)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1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Social media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Facebook, Twitter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70,000 reached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Outreach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Canvassed communities, CTA transit bus and train (Red, Blue, Green and Pink) line  around flu clinic sites. Also, canvassed Thompson Center and Ford City Mall before clinics.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6,126 people; 111 businesses, 459 homes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7D0DD-E0EA-4C7C-85D8-DAAF8DC02A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Flu vaccine voucher: 28,000 Chicago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7D0DD-E0EA-4C7C-85D8-DAAF8DC02A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15985"/>
              </p:ext>
            </p:extLst>
          </p:nvPr>
        </p:nvGraphicFramePr>
        <p:xfrm>
          <a:off x="762000" y="4592193"/>
          <a:ext cx="4876800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59"/>
                <a:gridCol w="2325341"/>
                <a:gridCol w="16256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Clinics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Community-based (CDPH, Walgreens, U of C)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1,000 (Chicago) vaccinated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Retail pharmacies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17.5% increase from 2011 (Walgreens)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Illinois outside Chicago Vouchers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Community organizations receiving vouchers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 counties (19 organizations)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1,654 vouchers distributed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46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9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40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21E765E-D8F2-496C-97C4-6A7B43AA18D3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E5F10EC-4754-4CE5-81F4-53119BAE0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395913D-56D3-4B90-AA4E-7B365C8473D7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6BB6276-9B8E-420F-AC4B-477AA80F6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2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421F97-DDFF-49E9-BADA-5F6764E52E6D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28EC8EC-DB94-4446-B07B-17261392F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7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29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mailto:HealthyChicago@CityofChicago.org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0563"/>
            <a:ext cx="91440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33400"/>
            <a:ext cx="4381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S:\Public Information\Seals &amp; Shields\LOGOCOLOR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8363"/>
            <a:ext cx="6032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2"/>
          <p:cNvSpPr txBox="1">
            <a:spLocks noChangeArrowheads="1"/>
          </p:cNvSpPr>
          <p:nvPr userDrawn="1"/>
        </p:nvSpPr>
        <p:spPr bwMode="auto">
          <a:xfrm>
            <a:off x="5867400" y="6145213"/>
            <a:ext cx="225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cs typeface="Calibri" pitchFamily="34" charset="0"/>
              </a:rPr>
              <a:t>Chicago Department of Public Health</a:t>
            </a:r>
          </a:p>
          <a:p>
            <a:pPr algn="r" eaLnBrk="1" hangingPunct="1">
              <a:defRPr/>
            </a:pPr>
            <a:r>
              <a:rPr lang="en-US" sz="1000" dirty="0" smtClean="0">
                <a:cs typeface="Calibri" pitchFamily="34" charset="0"/>
              </a:rPr>
              <a:t>Commissioner Bechara Choucair, M.D.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153400" y="6096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7"/>
          <p:cNvSpPr txBox="1">
            <a:spLocks noChangeArrowheads="1"/>
          </p:cNvSpPr>
          <p:nvPr userDrawn="1"/>
        </p:nvSpPr>
        <p:spPr bwMode="auto">
          <a:xfrm>
            <a:off x="1219200" y="6145213"/>
            <a:ext cx="225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cs typeface="Calibri" pitchFamily="34" charset="0"/>
              </a:rPr>
              <a:t>City of Chicago</a:t>
            </a:r>
          </a:p>
          <a:p>
            <a:pPr eaLnBrk="1" hangingPunct="1">
              <a:defRPr/>
            </a:pPr>
            <a:r>
              <a:rPr lang="en-US" sz="1000" smtClean="0">
                <a:cs typeface="Calibri" pitchFamily="34" charset="0"/>
              </a:rPr>
              <a:t>Mayor Rahm Emanuel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219200" y="6096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18" descr="C:\Users\363041\Desktop\city_seal_clr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0288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6209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0288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/>
          </p:cNvSpPr>
          <p:nvPr userDrawn="1"/>
        </p:nvSpPr>
        <p:spPr bwMode="auto">
          <a:xfrm>
            <a:off x="4567238" y="3276600"/>
            <a:ext cx="3657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b="1">
                <a:latin typeface="Arial Narrow" pitchFamily="34" charset="0"/>
                <a:sym typeface="Arial Narrow" pitchFamily="34" charset="0"/>
              </a:rPr>
              <a:t>facebook.com/ChicagoPublicHealth</a:t>
            </a:r>
          </a:p>
        </p:txBody>
      </p:sp>
      <p:sp>
        <p:nvSpPr>
          <p:cNvPr id="3076" name="Rectangle 3"/>
          <p:cNvSpPr>
            <a:spLocks/>
          </p:cNvSpPr>
          <p:nvPr userDrawn="1"/>
        </p:nvSpPr>
        <p:spPr bwMode="auto">
          <a:xfrm>
            <a:off x="1547813" y="3267075"/>
            <a:ext cx="22098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b="1">
                <a:latin typeface="Arial Narrow" pitchFamily="34" charset="0"/>
                <a:sym typeface="Arial Narrow" pitchFamily="34" charset="0"/>
              </a:rPr>
              <a:t>@ChiPublicHealth</a:t>
            </a:r>
          </a:p>
        </p:txBody>
      </p:sp>
      <p:sp>
        <p:nvSpPr>
          <p:cNvPr id="3077" name="Rectangle 4"/>
          <p:cNvSpPr>
            <a:spLocks/>
          </p:cNvSpPr>
          <p:nvPr userDrawn="1"/>
        </p:nvSpPr>
        <p:spPr bwMode="auto">
          <a:xfrm>
            <a:off x="1600200" y="4530725"/>
            <a:ext cx="1905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b="1">
                <a:latin typeface="Arial Narrow" pitchFamily="34" charset="0"/>
                <a:sym typeface="Arial Narrow" pitchFamily="34" charset="0"/>
              </a:rPr>
              <a:t>312.747.9884</a:t>
            </a:r>
          </a:p>
        </p:txBody>
      </p:sp>
      <p:sp>
        <p:nvSpPr>
          <p:cNvPr id="3078" name="Rectangle 5"/>
          <p:cNvSpPr>
            <a:spLocks/>
          </p:cNvSpPr>
          <p:nvPr userDrawn="1"/>
        </p:nvSpPr>
        <p:spPr bwMode="auto">
          <a:xfrm>
            <a:off x="2438400" y="5346700"/>
            <a:ext cx="4343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800" b="1">
                <a:solidFill>
                  <a:srgbClr val="E7313D"/>
                </a:solidFill>
                <a:latin typeface="Arial Narrow" pitchFamily="34" charset="0"/>
                <a:sym typeface="Arial Narrow" pitchFamily="34" charset="0"/>
              </a:rPr>
              <a:t>www.CityofChicago.org/Health</a:t>
            </a:r>
          </a:p>
        </p:txBody>
      </p:sp>
      <p:sp>
        <p:nvSpPr>
          <p:cNvPr id="3079" name="Rectangle 6"/>
          <p:cNvSpPr>
            <a:spLocks/>
          </p:cNvSpPr>
          <p:nvPr userDrawn="1"/>
        </p:nvSpPr>
        <p:spPr bwMode="auto">
          <a:xfrm>
            <a:off x="4643438" y="4540250"/>
            <a:ext cx="381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b="1" u="sng">
                <a:latin typeface="Arial Narrow" pitchFamily="34" charset="0"/>
                <a:sym typeface="Arial Narrow" pitchFamily="34" charset="0"/>
                <a:hlinkClick r:id="rId3"/>
              </a:rPr>
              <a:t>HealthyChicago@CityofChicago.org</a:t>
            </a:r>
            <a:endParaRPr lang="en-US" sz="2000" b="1" u="sng">
              <a:latin typeface="Arial Narrow" pitchFamily="34" charset="0"/>
              <a:sym typeface="Arial Narrow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3" y="4359607"/>
            <a:ext cx="552037" cy="5520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79" y="4347884"/>
            <a:ext cx="563759" cy="56375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82844"/>
            <a:ext cx="609600" cy="609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593738" cy="5937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4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33400"/>
            <a:ext cx="4381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jpeg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11" Type="http://schemas.openxmlformats.org/officeDocument/2006/relationships/image" Target="../media/image18.emf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76200" y="2263775"/>
            <a:ext cx="89916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Sustainable Adult Immunization Activities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sz="2400" dirty="0" smtClean="0"/>
              <a:t>Julie Morita, M.D.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 smtClean="0"/>
              <a:t>Medical Director, Immunization Program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 smtClean="0"/>
              <a:t>Chicago Department of Public Health</a:t>
            </a:r>
          </a:p>
        </p:txBody>
      </p:sp>
      <p:pic>
        <p:nvPicPr>
          <p:cNvPr id="4" name="Picture 3" descr="13IM0095_vaccinate_illinois_flag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t="19333" r="9846" b="14445"/>
          <a:stretch/>
        </p:blipFill>
        <p:spPr>
          <a:xfrm>
            <a:off x="304800" y="152400"/>
            <a:ext cx="1768646" cy="139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r>
              <a:rPr lang="en-US" dirty="0" smtClean="0"/>
              <a:t>Chicago Flu Clinic Locator</a:t>
            </a:r>
            <a:endParaRPr lang="en-US" dirty="0"/>
          </a:p>
        </p:txBody>
      </p:sp>
      <p:pic>
        <p:nvPicPr>
          <p:cNvPr id="8" name="Picture 7" descr="Get A Flu Shot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89" y="1676400"/>
            <a:ext cx="6572611" cy="3504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6286381"/>
            <a:ext cx="655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www.chicagoflushots.org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486400"/>
            <a:ext cx="793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CDPH clinics, retail pharmacies including CVS, </a:t>
            </a:r>
            <a:r>
              <a:rPr lang="en-US" dirty="0" err="1" smtClean="0"/>
              <a:t>Dominicks</a:t>
            </a:r>
            <a:r>
              <a:rPr lang="en-US" dirty="0" smtClean="0"/>
              <a:t>, Osco and Walgreens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82000" cy="1143000"/>
          </a:xfrm>
          <a:solidFill>
            <a:schemeClr val="bg2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Provider Interventions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Disease and Vaccine </a:t>
            </a:r>
            <a:r>
              <a:rPr lang="en-US" dirty="0" smtClean="0"/>
              <a:t>Updates</a:t>
            </a:r>
          </a:p>
          <a:p>
            <a:pPr lvl="1"/>
            <a:r>
              <a:rPr lang="en-US" dirty="0"/>
              <a:t>Newsletter articles</a:t>
            </a:r>
          </a:p>
          <a:p>
            <a:pPr lvl="2"/>
            <a:r>
              <a:rPr lang="en-US" dirty="0" smtClean="0"/>
              <a:t>Professional organizations</a:t>
            </a:r>
            <a:endParaRPr lang="en-US" dirty="0"/>
          </a:p>
          <a:p>
            <a:pPr lvl="2"/>
            <a:r>
              <a:rPr lang="en-US" dirty="0"/>
              <a:t>Vaccines for Children Program</a:t>
            </a:r>
          </a:p>
          <a:p>
            <a:pPr lvl="2"/>
            <a:r>
              <a:rPr lang="en-US" dirty="0"/>
              <a:t>Blue Cross Blue Shield of Illinois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Influenza Disease Update – Webinar</a:t>
            </a:r>
          </a:p>
          <a:p>
            <a:pPr lvl="2"/>
            <a:r>
              <a:rPr lang="en-US" dirty="0"/>
              <a:t>CDC and Families Fighting </a:t>
            </a:r>
            <a:r>
              <a:rPr lang="en-US" dirty="0" smtClean="0"/>
              <a:t>Flu </a:t>
            </a:r>
            <a:r>
              <a:rPr lang="en-US" dirty="0" smtClean="0"/>
              <a:t>speaker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s://encrypted-tbn0.gstatic.com/images?q=tbn:ANd9GcSPnnLnMYj7yPxchjEjMuQqoytMB3wOwUWKJdwy_V03WVVFoW4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82" y="3764940"/>
            <a:ext cx="1175544" cy="65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02" y="3005877"/>
            <a:ext cx="611982" cy="6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2834"/>
            <a:ext cx="226738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img.aafp.net/logo-bw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72" y="1524000"/>
            <a:ext cx="10001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data:image/jpeg;base64,/9j/4AAQSkZJRgABAQAAAQABAAD/2wCEAAkGBhQSERIQEhAREBMPFRUUEBEYFRATFRgTFBAVFxkSEhUXGzIqIx0jGRcTHzAiJio1LCwuGyE9NjA2NTIsLCwBCQoKBQUFDQUFDSkYEhgpKSkpKSkpKSkpKSkpKSkpKSkpKSkpKSkpKSkpKSkpKSkpKSkpKSkpKSkpKSkpKSkpKf/AABEIAIYBDgMBIgACEQEDEQH/xAAcAAEAAgIDAQAAAAAAAAAAAAAABAUDBgIHCAH/xAA5EAACAgIBAgUCBAMHAwUAAAABAgADBBESITEFBhMiQRRRByMyYVJxgRUWJEJykcEzoaIIJUNigv/EABQBAQAAAAAAAAAAAAAAAAAAAAD/xAAUEQEAAAAAAAAAAAAAAAAAAAAA/9oADAMBAAIRAxEAPwDvGIiAiIgIiICIiAiIgIiICIiAiIgIiICIiAiIgIiICIiAiIgIiICIiAiIgIiICIiAiIgIiICIiAiIgIiICIiAiIgIiICIiAiIgIiICIiAiIgIiICIiAiIgIiICIiA3Md+SqLydlRR/mYhR1/cyD434v6CcgvN26Vp1HJunsU/xEbIX/NrQlbj+EOVstzXLBgGNWyVXgjBiCNdCpcFQNaPXcDPmeb6KwpBewWcOJReQIs7N/LXXf8Az0nD+9y62aLgCrMD7P8ALUHK9T366/czUPCPx08Maw1MluIqexLGrBXiu+n5eyO3bUo/P344Ka6x4XlKpDn1mepuRHTjwDrrj3J+eg/eB2tgeZaLei2BW5MvFvado5Rtb7+4MNj7GWm5rvl4Lm4VGRbUUsyKV9Q8PSY71vY2faSNgHY0YLW4Z5Pa12Kqku7BnesKGJJK7LE7T4/i7dBA2OJjpuDAMp2D/wAHRH8wdiZICIiAiIgIiICIiAiIgIiICIiAiIgIiICIiAiIgIiICR87MWqtrLGCKg2zHoB/OSDKDzS3P0cYizWQ4BKb6cWU6dtaCnZBPftrr1APAPC9scu3rbcBrrsBepBXixBHu6H+HXzvfLzt42cTAycgDbVoeGwxHJvaC3H4G9n9hLtBoa+0xZmGlqPVYgeuxSroRsMrDRUwPLmX5Df+zj4g6ej69rPjqxIY0JUzklT/ABa2v+k/BBm6ZX4YE4P1nh1lN9V2PS4ruqr9ZTWnV6buwf8AUCCNd+5AM3v8SfLL3YuLRj1E11Wip0UElKLcezH5qPkJzVj+yzoe63Px1OG1F5+mZ6zoZHHRYkrodCDtiD8g/aBP8p+Yss5mBb9Taz35iLaWtLiznaEYMD2HBiNduoInqJqwRojYI0QexB+DPIvgfirpnUj0UqYW1hAU09Tl14upI30bR0eh7GerPL/in1OLRkaA9epLCB2BZQSB/I7gVnhtf0l7UbJquJeodAqbdvaNn5JA6ftvuANi3KHzmpGMbFHvpdHRuntPMAsN/OiQD3G5cYt3NEfp71Dd9jqN63AhP5hrGYmCeXqWVPara9hCMgKA/wAWmDa+Br7iUF34nUrTfaaLg+LeuPbR+Xz27ALaDvXA72Dvroyxy/K1L303G61b6LmvRw1Ich1KmpgU618Dx7b0B16SN4j5BxbxaGewPclSW2q1QcrRf6q7BQjfLQJ49gBAlYnm4WZN+KtLFsazhYedXb0fU9QLvfHqi/zaVvhn4m1XVPauPaAmI2ZrdTexGYGtyG9rniSAe/8AQyxxfLVSXX5KZNgbKsFlmjjEe2tU4K3p7C6VCRvrqV2D+HGLShrrvvQWYr4lpD0btqblp7B6ei6cmAYAdOh3An+F+cxksUooexq6abrgWReJyK+ddIJPVyvU/A+8nf3jr+qTCIYW2Utcux7fayg17/jAYEj4GvuJC8L8p1Y1hei50Z6qabutLeoMdOFbttejhfbsDRHxvrOWR5VqstpyfWsFuNc9y2BqdkWKVNT+zXp8Dx10OlHXY3A+eCedK8mxqRVZVdU5S2l+AZV4lltGj7kYA6ImbH8zeq+QtFLWrh2eja/JF3aFVnRAe/EMuz0/bcL5foW7HyC351CPXXaSis6P1KPxABAPUaHTr9zOfh/gCU232U2Oi5NnrX1D02X1SoDOpK7HIKNjfx01AgYnn2t/Qf0nFOZfZjY9xK6aysso5L3CuyOFP7DetznT53RvDrPE/RsFda2sa9pzIpsZG0d67qT3nzF8k0IaVDuasa6zIxqCa+CW2FjyHt2QpdyoJ6cvnQ1hTyPSuKcD6rI9GxLk4csbkRfYWZgRV1ILED4G+0Cf415sXGrxbXrYjLtrqX3VqENqFgzljrQ0d6nCvzXzuXGTHY3eh9RYhesBELlUBfeizEHQHx31OGf5OS4UrZkZDDHsqtqH+G1yoVgAV9LRB5nfz26icMvybXYXb17le2hsW60GkM1TMzAaCaVk5HiVA19jA55HnHjkrh/TubXoW8KXqXfJnBqXZ6uODn7dO8keJeZhXkDErqa670HyGUFUC1I3EbZvlm2AP2O9SKPJtXrJkJfctlWOmMjKcduKIW04L1k8zycFt/J6SZ4l5bW24ZK2WU3Cl6DYvpndTkNxIdSNqw2D8EnuCRAq6PxFqtahaans+qx1yKSWqr5BrfT9IBj+vlvp26HrNsBmveG+SMei2m1A+sbHXGqrPAoEWwWB+q8ufIb3v57TYYH2IiAiIgIiICIiAM1fxuknxLAYoCoFoFhRiUbifaH7DkDrXc67fM2ia75uc1/T3rTXY1VyjkVZnRX0GNQXrsjYIAPQwLjPewKPSVWbko03biT1Pf4ErfCMnMJUZFVag/qZfj8vev1Hry6fb/bZuVOwCOoPb+U8reP+ePEmyMhb87JxjXYwNIZk4nmRwVF12H/aB6rM6H/HihMXISxKKj9dWxdj6isl9ba9dGRh7irgEHYPAbHSdf1edvEafzKvEcl0BG252MAfs6v2/r0P+8rfMvmW3OtGRezNcVCu2/aeI0Cia0vTuB03s9IFn5M8KbJusyndiMQ0WMxPJmd8uqtVJP7Fj/SemPw/GvDMIfahB/2nnXyUQo0CfzKUd/8AV/a1CD/xrH+5no3yMNeH4g+1S/8AMCZ5gYjHt49G17f1/qLAD9Hu76/T7vt11OXgo/w9QLBjwGyOWj/Ll1/36/frK7znZvH9HithyGCemWQB12OSaY9Qei6Gz17S5xaOCKg7IqqP/wAgD/iB15m+VspvqqxWxvu8TqyaM3aaTHX09HkTscFWxOGuvLp0JMrv7l5Byr3bDtNVuR4izFXx629DJoREal1fZcnY4v7fkgEAza8HzW9r5DmynHrozhhVo6OzWMprL7YN0dwxCKB3A3vehm8K8fyHycrDsFS24rhxYtb+m+JZWTWwBs/XzDKeuvaen2DWvG/KOTb4Zm0NSmVe1lf01vpUU3WJzxi7Wry4hh6XHlscgg6fez8Z8st/aNdyYYfHXFsS1VrxWDs+T6hq07DRbqeQ+fnrONPnnIFd9d1dVeXi49uToJaabahSXqvq2++PIcGXZIPzMi+dMj6fCsK1B/EbqaKy1VqLWzB/UsZTYeS+0cBsb2NmBnXy1/7pZecRPROFWqtxpI+pXLstOhvfL3KeWtE/M1TwDyXl041tdmIWN3hdmNWFNC8Lt2E1Xrz05YspV96A2OnUndczxfJTMowQ9X+IW+0XGttiulKgK+PPRc2OST2466bO5X+AeeLsizw5TXUq5iZnr6Dk88S0Vhqjy6Kx2dEE9usDB5W8vW022HKxjaluJh1UDVTioVUcbsdgW0u392x7W+++ky43l67n4nV6DV1+IXqq2Bq1HofSKjNtTsbKso6b925w8X893IPErq0q9Pwu2iv0mDFrefAu3MH27DgLoHt13vQmeGeb3vN1hspxq6s4YVVdiOWcqa+YLBuljhmCLrpob3voFdj+WMnIxsUXK2NnYFbrj5f5ZAsrdVRm4sSUtrA5KR9/239p8Ayhbi3Cr07B9KMvHZKrMZuD8mspffKt6y9hGujaHQ7M+t54yQt9jVBqsfLyseyyqmy1q66Qnp22U+ptl2W5svbQ6DvLH+8GS2ZTjpZismRi2ZSWeldrS21BV36vYq/6tf0+IHHzHiZZysbLopdhh3em1XNAbMe6sC6xQWA6HjrZB3X20ZHTynbVljIoTVOTfY2djNw1tXsNeXSN6DEcVYfII2Ngyy8p+ZbMiyym9TTdUgZ6GqZCNsR6lVnIrZUdaDDrsdf22iB1x5E8rZFNmCzUHFGNjZFeXs0/mtZdyrTVbHfHRbZ7b0O5nY8RAREQEREBERAREQEREBMGbhpahrsUOra2p7HRBG/6gTPECo8H8W5M+O6Guyg8QNACxAq6tQDoAd/p3sdP2nT3/qLtrWzHQYtYttQu2XohyEbiKwQdH7nlvuNanb/j/l4X8LEdqL6juu5TptHujfcEfB/2kTI8QrChPEaqfbx/MZOdJZy4AUuvfimz8DYgeU6MlE4tVZZW/ECwOqMjH5Gh/l7dCDFiraVb0xSGcK7odp1PUoh+dEHQOv2E9Y1eTfD2064OGeQBBFVR2D132mred/wn+ttxvRfHxMahuT0pTxdmLDm3JehPFQBsdOsDovwbxWtLawPUCW0ih+I52V2ixbBci6935iq/H5BI76M7/wDw5ws+pP8AEGuvGHIis9SCdMLcdt7WptsfTsHJew0OkvPEKsCngr1YwZXW2mtK0NnqBjxetEG+WwdEfM48bszaur4+OddAw52DezvXUKRx7HWiwIO+gSsVasqxchSzLV0X3WKpdSx91TDR1tWVv379JcamPHx1RVRFCqoAVQAAAPgCZYFdd5ex3s9VqEL80t3rvbX+i0jsWX4buJmXwqoWPcK1FlqhLLNe5kXsrH7DZkuIEK7wal1CNSjKK2pAIB/KcANX/pIABH7TAPK+LwNf09fAiscddAKiTXx+3Ekka7blpECBkeBUOFD1BvTJZG23JWZeLEPvfVTo9esxt5axj6X+HrH06GunS8eCMACqa7A6Es4gVbeWMYkE49fQVjt0Ip/6fIdjx+N9pzt8u47Weq1FZfmtu9f/ACoNLaR25gdm7yxiBVp5YxhyK0Ipdndyu1JazXNjr+Liu/vqSP7Hp9RbfRTmlZqR+I2KjrdY/wDr0HSTIgRMLwmqn/p1hPaEHc6ReyDfYDZ6DpJcRAREQEREBERAREQEREBERAREQExZGOrqUdVdWGmUgEEH4IMyxAprfKtJ5aDpzPI8XZfdphzH2PuPb9vtOOT5WSxeDW5HE62BaVJAULpmHU9t/sSZdxAg4fgtVQHCsbUaDH3NrmzaBPwC7H+smifYgIiICIiAiIgIiICIiAiIgIiICIiAiIgIiICIiAiIgIiICIiAiIgIiICIiAi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17210" r="7880" b="18549"/>
          <a:stretch/>
        </p:blipFill>
        <p:spPr bwMode="auto">
          <a:xfrm>
            <a:off x="7244862" y="2654498"/>
            <a:ext cx="1594338" cy="63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Public Health can bring together partners from many sectors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</a:t>
            </a:r>
            <a:r>
              <a:rPr lang="en-US" dirty="0" smtClean="0"/>
              <a:t>artners bring resources 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Coordinated and consistent messaging facilitates </a:t>
            </a:r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E</a:t>
            </a:r>
            <a:r>
              <a:rPr lang="en-US" dirty="0" smtClean="0"/>
              <a:t>xpansion to early and late season, 2014-2015</a:t>
            </a:r>
          </a:p>
        </p:txBody>
      </p:sp>
    </p:spTree>
    <p:extLst>
      <p:ext uri="{BB962C8B-B14F-4D97-AF65-F5344CB8AC3E}">
        <p14:creationId xmlns:p14="http://schemas.microsoft.com/office/powerpoint/2010/main" val="18661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r>
              <a:rPr lang="en-US" sz="3600" dirty="0" smtClean="0"/>
              <a:t>Community Health Center (CHC) Initiative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Monthly, CDPH convened CHC staff to guide </a:t>
            </a:r>
            <a:r>
              <a:rPr lang="en-US" dirty="0"/>
              <a:t>interventions and </a:t>
            </a:r>
            <a:r>
              <a:rPr lang="en-US" dirty="0" smtClean="0"/>
              <a:t>provide </a:t>
            </a:r>
            <a:r>
              <a:rPr lang="en-US" dirty="0"/>
              <a:t>technical </a:t>
            </a:r>
            <a:r>
              <a:rPr lang="en-US" dirty="0" smtClean="0"/>
              <a:t>assistance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Alliance of Chicago Community Health Services</a:t>
            </a:r>
          </a:p>
          <a:p>
            <a:pPr lvl="2"/>
            <a:r>
              <a:rPr lang="en-US" dirty="0" smtClean="0"/>
              <a:t>Network of CHCs (7) with 15 sites</a:t>
            </a:r>
          </a:p>
          <a:p>
            <a:pPr lvl="1"/>
            <a:r>
              <a:rPr lang="en-US" dirty="0" smtClean="0"/>
              <a:t>Beloved </a:t>
            </a:r>
            <a:r>
              <a:rPr lang="en-US" dirty="0" smtClean="0"/>
              <a:t>Community Family Wellness Center</a:t>
            </a:r>
          </a:p>
          <a:p>
            <a:pPr lvl="2"/>
            <a:r>
              <a:rPr lang="en-US" dirty="0" smtClean="0"/>
              <a:t>1 </a:t>
            </a:r>
            <a:r>
              <a:rPr lang="en-US" dirty="0" smtClean="0"/>
              <a:t>site</a:t>
            </a:r>
          </a:p>
          <a:p>
            <a:pPr lvl="1"/>
            <a:r>
              <a:rPr lang="en-US" dirty="0"/>
              <a:t>Near North Health Services Corporation</a:t>
            </a:r>
          </a:p>
          <a:p>
            <a:pPr lvl="2"/>
            <a:r>
              <a:rPr lang="en-US" dirty="0"/>
              <a:t>6 sites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67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143000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10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Quality improvement initiatives that incorporated electronic health record (EHR) modifications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overage levels using EHR data</a:t>
            </a:r>
          </a:p>
          <a:p>
            <a:pPr lvl="1"/>
            <a:r>
              <a:rPr lang="en-US" dirty="0" smtClean="0"/>
              <a:t>Standing orders, patient and/or provider reminders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nterface with immunization information system (IIS)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CDPH provided </a:t>
            </a:r>
            <a:r>
              <a:rPr lang="en-US" dirty="0" err="1" smtClean="0"/>
              <a:t>Tdap</a:t>
            </a:r>
            <a:r>
              <a:rPr lang="en-US" dirty="0" smtClean="0"/>
              <a:t>, pneumococcal, influenza hepatitis B and zoster vaccines</a:t>
            </a:r>
          </a:p>
          <a:p>
            <a:pPr lvl="1"/>
            <a:r>
              <a:rPr lang="en-US" dirty="0" smtClean="0"/>
              <a:t>317 and local funds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0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692135"/>
              </p:ext>
            </p:extLst>
          </p:nvPr>
        </p:nvGraphicFramePr>
        <p:xfrm>
          <a:off x="228599" y="152400"/>
          <a:ext cx="8686800" cy="6668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776"/>
                <a:gridCol w="738712"/>
                <a:gridCol w="1956486"/>
                <a:gridCol w="1107839"/>
                <a:gridCol w="2218188"/>
                <a:gridCol w="1447799"/>
              </a:tblGrid>
              <a:tr h="5906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Agency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Sites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Coverage levels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Vaccines</a:t>
                      </a:r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Interventions</a:t>
                      </a:r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Interface</a:t>
                      </a:r>
                      <a:endParaRPr lang="en-US" sz="1400" dirty="0"/>
                    </a:p>
                  </a:txBody>
                  <a:tcPr anchor="ctr"/>
                </a:tc>
              </a:tr>
              <a:tr h="2173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Alliance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(7 CHCs)</a:t>
                      </a:r>
                    </a:p>
                    <a:p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Pre</a:t>
                      </a:r>
                      <a:r>
                        <a:rPr lang="en-US" sz="1600" b="1" baseline="0" dirty="0" smtClean="0"/>
                        <a:t> and post intervention coverage levels determined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Tdap</a:t>
                      </a:r>
                      <a:r>
                        <a:rPr lang="en-US" sz="1600" b="1" dirty="0" smtClean="0"/>
                        <a:t> Influenza</a:t>
                      </a:r>
                      <a:endParaRPr lang="en-US" sz="1600" b="1" baseline="0" dirty="0" smtClean="0"/>
                    </a:p>
                    <a:p>
                      <a:pPr algn="l"/>
                      <a:r>
                        <a:rPr lang="en-US" sz="1600" b="1" baseline="0" dirty="0" smtClean="0"/>
                        <a:t>PPV23</a:t>
                      </a:r>
                    </a:p>
                    <a:p>
                      <a:pPr algn="l"/>
                      <a:r>
                        <a:rPr lang="en-US" sz="1600" b="1" baseline="0" dirty="0" err="1" smtClean="0"/>
                        <a:t>Hep</a:t>
                      </a:r>
                      <a:r>
                        <a:rPr lang="en-US" sz="1600" b="1" baseline="0" dirty="0" smtClean="0"/>
                        <a:t> B</a:t>
                      </a:r>
                    </a:p>
                    <a:p>
                      <a:pPr algn="l"/>
                      <a:r>
                        <a:rPr lang="en-US" sz="1600" b="1" baseline="0" dirty="0" smtClean="0"/>
                        <a:t>Zoster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Educational materials</a:t>
                      </a:r>
                      <a:endParaRPr lang="en-US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EHR</a:t>
                      </a:r>
                      <a:r>
                        <a:rPr lang="en-US" sz="1600" b="1" baseline="0" dirty="0" smtClean="0"/>
                        <a:t> huddle </a:t>
                      </a:r>
                      <a:r>
                        <a:rPr lang="en-US" sz="1600" b="1" baseline="0" dirty="0" smtClean="0"/>
                        <a:t>reports*</a:t>
                      </a:r>
                      <a:endParaRPr lang="en-US" sz="16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Order </a:t>
                      </a:r>
                      <a:r>
                        <a:rPr lang="en-US" sz="1600" b="1" baseline="0" dirty="0" smtClean="0"/>
                        <a:t>sets*</a:t>
                      </a:r>
                      <a:endParaRPr lang="en-US" sz="16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Patient reminders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Provider </a:t>
                      </a:r>
                      <a:r>
                        <a:rPr lang="en-US" sz="1600" b="1" baseline="0" dirty="0" smtClean="0"/>
                        <a:t>reminders* </a:t>
                      </a:r>
                      <a:endParaRPr lang="en-US" sz="16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Centricity</a:t>
                      </a:r>
                      <a:r>
                        <a:rPr lang="en-US" sz="1600" b="1" baseline="0" dirty="0" smtClean="0"/>
                        <a:t> – ICARE in production</a:t>
                      </a:r>
                      <a:endParaRPr lang="en-US" sz="1600" b="1" dirty="0" smtClean="0"/>
                    </a:p>
                    <a:p>
                      <a:pPr algn="l"/>
                      <a:endParaRPr lang="en-US" sz="1600" b="1" dirty="0"/>
                    </a:p>
                  </a:txBody>
                  <a:tcPr anchor="ctr"/>
                </a:tc>
              </a:tr>
              <a:tr h="15910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Beloved</a:t>
                      </a:r>
                      <a:br>
                        <a:rPr lang="en-US" sz="1600" b="1" dirty="0" smtClean="0"/>
                      </a:b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Coverage levels</a:t>
                      </a:r>
                      <a:r>
                        <a:rPr lang="en-US" sz="1600" b="1" baseline="0" dirty="0" smtClean="0"/>
                        <a:t> determined monthly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Tdap</a:t>
                      </a:r>
                      <a:r>
                        <a:rPr lang="en-US" sz="1600" b="1" dirty="0" smtClean="0"/>
                        <a:t> Influenza</a:t>
                      </a:r>
                      <a:endParaRPr lang="en-US" sz="1600" b="1" baseline="0" dirty="0" smtClean="0"/>
                    </a:p>
                    <a:p>
                      <a:pPr algn="l"/>
                      <a:r>
                        <a:rPr lang="en-US" sz="1600" b="1" baseline="0" dirty="0" smtClean="0"/>
                        <a:t>PPV23</a:t>
                      </a:r>
                    </a:p>
                    <a:p>
                      <a:pPr algn="l"/>
                      <a:r>
                        <a:rPr lang="en-US" sz="1600" b="1" baseline="0" dirty="0" err="1" smtClean="0"/>
                        <a:t>Hep</a:t>
                      </a:r>
                      <a:r>
                        <a:rPr lang="en-US" sz="1600" b="1" baseline="0" dirty="0" smtClean="0"/>
                        <a:t> B</a:t>
                      </a:r>
                    </a:p>
                    <a:p>
                      <a:pPr algn="l"/>
                      <a:r>
                        <a:rPr lang="en-US" sz="1600" b="1" baseline="0" dirty="0" smtClean="0"/>
                        <a:t>Zoster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 smtClean="0"/>
                        <a:t>Patient reminders</a:t>
                      </a:r>
                    </a:p>
                    <a:p>
                      <a:pPr algn="l"/>
                      <a:r>
                        <a:rPr lang="en-US" sz="1600" b="1" baseline="0" dirty="0" smtClean="0"/>
                        <a:t>Provider </a:t>
                      </a:r>
                      <a:r>
                        <a:rPr lang="en-US" sz="1600" b="1" baseline="0" dirty="0" smtClean="0"/>
                        <a:t>reminders*  </a:t>
                      </a:r>
                      <a:r>
                        <a:rPr lang="en-US" sz="1600" b="1" baseline="0" dirty="0" smtClean="0"/>
                        <a:t>(huddle reports, color chart flags)</a:t>
                      </a:r>
                    </a:p>
                    <a:p>
                      <a:pPr algn="l"/>
                      <a:r>
                        <a:rPr lang="en-US" sz="1600" b="1" baseline="0" dirty="0" smtClean="0"/>
                        <a:t>Standing </a:t>
                      </a:r>
                      <a:r>
                        <a:rPr lang="en-US" sz="1600" b="1" baseline="0" dirty="0" smtClean="0"/>
                        <a:t>orders*</a:t>
                      </a:r>
                      <a:endParaRPr lang="en-US" sz="16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Training 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Next Gen – ICARE *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17319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Near North</a:t>
                      </a:r>
                      <a:br>
                        <a:rPr lang="en-US" sz="1600" b="1" dirty="0" smtClean="0"/>
                      </a:b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Pre and post intervention coverage levels determined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Tdap</a:t>
                      </a:r>
                      <a:r>
                        <a:rPr lang="en-US" sz="1600" b="1" dirty="0" smtClean="0"/>
                        <a:t> Influenza</a:t>
                      </a:r>
                      <a:r>
                        <a:rPr lang="en-US" sz="1600" b="1" baseline="0" dirty="0" smtClean="0"/>
                        <a:t> PPV23 </a:t>
                      </a:r>
                    </a:p>
                    <a:p>
                      <a:pPr algn="l"/>
                      <a:r>
                        <a:rPr lang="en-US" sz="1600" b="1" baseline="0" dirty="0" err="1" smtClean="0"/>
                        <a:t>Hep</a:t>
                      </a:r>
                      <a:r>
                        <a:rPr lang="en-US" sz="1600" b="1" baseline="0" dirty="0" smtClean="0"/>
                        <a:t> B</a:t>
                      </a:r>
                    </a:p>
                    <a:p>
                      <a:pPr algn="l"/>
                      <a:r>
                        <a:rPr lang="en-US" sz="1600" b="1" baseline="0" dirty="0" smtClean="0"/>
                        <a:t>Zoster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Educational materials</a:t>
                      </a:r>
                      <a:endParaRPr lang="en-US" sz="1600" b="1" dirty="0" smtClean="0"/>
                    </a:p>
                    <a:p>
                      <a:pPr algn="l"/>
                      <a:r>
                        <a:rPr lang="en-US" sz="1600" b="1" baseline="0" dirty="0" smtClean="0"/>
                        <a:t>Patient reminders </a:t>
                      </a:r>
                      <a:r>
                        <a:rPr lang="en-US" sz="1600" b="1" dirty="0" smtClean="0"/>
                        <a:t>Provider </a:t>
                      </a:r>
                      <a:r>
                        <a:rPr lang="en-US" sz="1600" b="1" dirty="0" smtClean="0"/>
                        <a:t>reminders*</a:t>
                      </a:r>
                      <a:endParaRPr lang="en-US" sz="1600" b="1" dirty="0" smtClean="0"/>
                    </a:p>
                    <a:p>
                      <a:pPr algn="l"/>
                      <a:r>
                        <a:rPr lang="en-US" sz="1600" b="1" dirty="0" smtClean="0"/>
                        <a:t>Standing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smtClean="0"/>
                        <a:t>orders*</a:t>
                      </a:r>
                      <a:endParaRPr lang="en-US" sz="16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Training </a:t>
                      </a:r>
                    </a:p>
                    <a:p>
                      <a:pPr algn="l"/>
                      <a:endParaRPr lang="en-US" sz="16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Centricity – ICARE in</a:t>
                      </a:r>
                      <a:r>
                        <a:rPr lang="en-US" sz="1600" b="1" baseline="0" dirty="0" smtClean="0"/>
                        <a:t> production</a:t>
                      </a:r>
                      <a:endParaRPr lang="en-US" sz="16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3647" y="6412468"/>
            <a:ext cx="641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Public Health Node – state funded program to assist with development of interface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r>
              <a:rPr lang="en-US" dirty="0" smtClean="0"/>
              <a:t>Vaccine Distribution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69135"/>
              </p:ext>
            </p:extLst>
          </p:nvPr>
        </p:nvGraphicFramePr>
        <p:xfrm>
          <a:off x="838199" y="1447800"/>
          <a:ext cx="7239001" cy="4348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517"/>
                <a:gridCol w="1249234"/>
                <a:gridCol w="965737"/>
                <a:gridCol w="1207171"/>
                <a:gridCol w="1207171"/>
                <a:gridCol w="1207171"/>
              </a:tblGrid>
              <a:tr h="832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Agency </a:t>
                      </a:r>
                      <a:r>
                        <a:rPr lang="en-US" sz="2000" dirty="0">
                          <a:effectLst/>
                        </a:rPr>
                        <a:t>Name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Hep</a:t>
                      </a:r>
                      <a:r>
                        <a:rPr lang="en-US" sz="2000" dirty="0" smtClean="0">
                          <a:effectLst/>
                        </a:rPr>
                        <a:t> B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Tdap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Zoster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</a:rPr>
                        <a:t>Pneumo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</a:rPr>
                        <a:t>Influenza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44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Alliance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705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1,530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1,340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</a:rPr>
                        <a:t>1,595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</a:rPr>
                        <a:t>6,600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44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Beloved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</a:rPr>
                        <a:t>250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</a:rPr>
                        <a:t>60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</a:rPr>
                        <a:t>230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</a:rPr>
                        <a:t>150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44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Near </a:t>
                      </a:r>
                      <a:r>
                        <a:rPr lang="en-US" sz="2000" dirty="0">
                          <a:effectLst/>
                        </a:rPr>
                        <a:t>North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520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1,055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565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</a:rPr>
                        <a:t>1,305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alibri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</a:rPr>
                        <a:t>1,900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2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CHCs reluctant to invest in adult vaccine systems because vaccine supply inconsistent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CDPH provided vaccine </a:t>
            </a:r>
          </a:p>
          <a:p>
            <a:pPr lvl="1"/>
            <a:r>
              <a:rPr lang="en-US" dirty="0" smtClean="0"/>
              <a:t>Addressed vaccine insecurity </a:t>
            </a:r>
          </a:p>
          <a:p>
            <a:pPr lvl="1"/>
            <a:r>
              <a:rPr lang="en-US" dirty="0" smtClean="0"/>
              <a:t>Vaccine linked to technical assistance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CDPH will </a:t>
            </a:r>
            <a:r>
              <a:rPr lang="en-US" dirty="0" smtClean="0"/>
              <a:t>make </a:t>
            </a:r>
            <a:r>
              <a:rPr lang="en-US" dirty="0" smtClean="0"/>
              <a:t>adult vaccine available </a:t>
            </a:r>
            <a:r>
              <a:rPr lang="en-US" dirty="0" smtClean="0"/>
              <a:t>to CHCs through </a:t>
            </a:r>
            <a:r>
              <a:rPr lang="en-US" dirty="0" smtClean="0"/>
              <a:t>an application process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4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7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58200" cy="1143000"/>
          </a:xfrm>
          <a:solidFill>
            <a:schemeClr val="bg1">
              <a:lumMod val="8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 dirty="0" smtClean="0"/>
              <a:t>Chicago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343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700" dirty="0"/>
              <a:t>Total population: </a:t>
            </a:r>
            <a:r>
              <a:rPr lang="en-US" sz="3700" dirty="0" smtClean="0"/>
              <a:t>2.7 million*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500" dirty="0" smtClean="0"/>
              <a:t>NH-White: 45%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500" dirty="0" smtClean="0"/>
              <a:t>NH-Black: 33%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500" dirty="0" smtClean="0"/>
              <a:t>Hispanic: 29%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sz="3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3700" dirty="0"/>
              <a:t>Area of Chicago: </a:t>
            </a:r>
            <a:r>
              <a:rPr lang="en-US" sz="3700" dirty="0" smtClean="0"/>
              <a:t>229 </a:t>
            </a:r>
            <a:r>
              <a:rPr lang="en-US" sz="3700" dirty="0"/>
              <a:t>square </a:t>
            </a:r>
            <a:r>
              <a:rPr lang="en-US" sz="3700" dirty="0" smtClean="0"/>
              <a:t>miles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3600" dirty="0"/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803525" y="6137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67113" y="6248400"/>
            <a:ext cx="165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* 2010 US Census</a:t>
            </a:r>
          </a:p>
        </p:txBody>
      </p:sp>
    </p:spTree>
    <p:extLst>
      <p:ext uri="{BB962C8B-B14F-4D97-AF65-F5344CB8AC3E}">
        <p14:creationId xmlns:p14="http://schemas.microsoft.com/office/powerpoint/2010/main" val="9982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solidFill>
            <a:schemeClr val="bg1">
              <a:lumMod val="85000"/>
            </a:schemeClr>
          </a:solidFill>
        </p:spPr>
        <p:txBody>
          <a:bodyPr anchor="ctr"/>
          <a:lstStyle/>
          <a:p>
            <a:r>
              <a:rPr lang="en-US" sz="3600" dirty="0" smtClean="0"/>
              <a:t>Prevention and Public Health Fund</a:t>
            </a:r>
            <a:br>
              <a:rPr lang="en-US" sz="3600" dirty="0" smtClean="0"/>
            </a:br>
            <a:r>
              <a:rPr lang="en-US" sz="3600" dirty="0" smtClean="0"/>
              <a:t>Adult Initiative, CDC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8077200" cy="4373563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1</a:t>
            </a:r>
            <a:r>
              <a:rPr lang="en-US" dirty="0" smtClean="0"/>
              <a:t>, 2012-December 31, 2013</a:t>
            </a:r>
          </a:p>
          <a:p>
            <a:pPr lvl="1"/>
            <a:r>
              <a:rPr lang="en-US" dirty="0" smtClean="0"/>
              <a:t>Required projects</a:t>
            </a:r>
          </a:p>
          <a:p>
            <a:pPr lvl="2"/>
            <a:r>
              <a:rPr lang="en-US" dirty="0" smtClean="0"/>
              <a:t>Pharmacies</a:t>
            </a:r>
          </a:p>
          <a:p>
            <a:pPr lvl="2"/>
            <a:r>
              <a:rPr lang="en-US" dirty="0" smtClean="0"/>
              <a:t>Workplace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Optional projects</a:t>
            </a:r>
          </a:p>
          <a:p>
            <a:pPr lvl="2"/>
            <a:r>
              <a:rPr lang="en-US" dirty="0" smtClean="0"/>
              <a:t>Community Health Centers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Funding: $740,000</a:t>
            </a:r>
          </a:p>
        </p:txBody>
      </p:sp>
    </p:spTree>
    <p:extLst>
      <p:ext uri="{BB962C8B-B14F-4D97-AF65-F5344CB8AC3E}">
        <p14:creationId xmlns:p14="http://schemas.microsoft.com/office/powerpoint/2010/main" val="6510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bg1">
              <a:lumMod val="85000"/>
            </a:schemeClr>
          </a:solidFill>
        </p:spPr>
        <p:txBody>
          <a:bodyPr anchor="ctr"/>
          <a:lstStyle/>
          <a:p>
            <a:r>
              <a:rPr lang="en-US" dirty="0" smtClean="0"/>
              <a:t>Sustainable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Vaccinate Illinois Week</a:t>
            </a:r>
          </a:p>
          <a:p>
            <a:pPr lvl="1"/>
            <a:r>
              <a:rPr lang="en-US" dirty="0" smtClean="0"/>
              <a:t>Localized celebration of National Influenza Vaccination Week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Community Health Center (CHC) Initiative</a:t>
            </a:r>
          </a:p>
          <a:p>
            <a:pPr lvl="1"/>
            <a:r>
              <a:rPr lang="en-US" dirty="0" smtClean="0"/>
              <a:t>Quality improvement interventions</a:t>
            </a:r>
          </a:p>
          <a:p>
            <a:pPr lvl="1"/>
            <a:r>
              <a:rPr lang="en-US" dirty="0"/>
              <a:t>Vaccine provision – 317, local funds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000" dirty="0" smtClean="0"/>
              <a:t>Increase community </a:t>
            </a:r>
            <a:r>
              <a:rPr lang="en-US" sz="3000" dirty="0"/>
              <a:t>demand for </a:t>
            </a:r>
            <a:r>
              <a:rPr lang="en-US" sz="3000" dirty="0" smtClean="0"/>
              <a:t>vaccinations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Mass </a:t>
            </a:r>
            <a:r>
              <a:rPr lang="en-US" dirty="0"/>
              <a:t>and small </a:t>
            </a:r>
            <a:r>
              <a:rPr lang="en-US" dirty="0" smtClean="0"/>
              <a:t>media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Outreach and tracking of </a:t>
            </a:r>
            <a:r>
              <a:rPr lang="en-US" dirty="0" smtClean="0"/>
              <a:t>clients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3000" dirty="0" smtClean="0"/>
              <a:t>Enhance access </a:t>
            </a:r>
            <a:r>
              <a:rPr lang="en-US" sz="3000" dirty="0"/>
              <a:t>to vaccination </a:t>
            </a:r>
            <a:r>
              <a:rPr lang="en-US" sz="3000" dirty="0" smtClean="0"/>
              <a:t>services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3000" dirty="0" smtClean="0"/>
              <a:t>Include interventions </a:t>
            </a:r>
            <a:r>
              <a:rPr lang="en-US" sz="3000" dirty="0"/>
              <a:t>directed </a:t>
            </a:r>
            <a:r>
              <a:rPr lang="en-US" sz="3000" dirty="0" smtClean="0"/>
              <a:t>at providers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Educational </a:t>
            </a:r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5" name="Content Placeholder 3" descr="The Community Guide - Vaccination - Universally Recommended Vaccinations - Mozilla Firefox"/>
          <p:cNvPicPr>
            <a:picLocks noChangeAspect="1"/>
          </p:cNvPicPr>
          <p:nvPr/>
        </p:nvPicPr>
        <p:blipFill rotWithShape="1">
          <a:blip r:embed="rId3"/>
          <a:srcRect l="14375" t="8578" r="14902" b="75171"/>
          <a:stretch/>
        </p:blipFill>
        <p:spPr>
          <a:xfrm>
            <a:off x="304800" y="228600"/>
            <a:ext cx="8658225" cy="108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447800" y="1295400"/>
            <a:ext cx="608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/>
              <a:t>Community Based Interventions Implemented in Combination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229600" cy="1143000"/>
          </a:xfrm>
          <a:solidFill>
            <a:schemeClr val="bg1">
              <a:lumMod val="9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Vaccinate Illinois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Local </a:t>
            </a:r>
            <a:r>
              <a:rPr lang="en-US" dirty="0"/>
              <a:t>observance of National Influenza Vaccination </a:t>
            </a:r>
            <a:r>
              <a:rPr lang="en-US" dirty="0" smtClean="0"/>
              <a:t>Week, December 8 - 14, 2013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Partners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State and local health departments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Professional organizations (ACP, AAP, AAFP, ACOG)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Blue </a:t>
            </a:r>
            <a:r>
              <a:rPr lang="en-US" dirty="0"/>
              <a:t>Cross Blue Shield of Illinois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Pharmacies (Walgreens, CVS, Osco)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Immunization coalition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Medicare QIO</a:t>
            </a:r>
          </a:p>
        </p:txBody>
      </p:sp>
      <p:pic>
        <p:nvPicPr>
          <p:cNvPr id="2" name="Picture 2" descr="C:\Users\18096.CITYOFCHICAGO\Downloads\image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27609" cy="12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561536" y="228600"/>
            <a:ext cx="3629464" cy="65234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 lIns="0" tIns="0" rIns="50221" bIns="0" anchor="ctr"/>
          <a:lstStyle>
            <a:lvl1pPr marL="49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E7313D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t>Print and Outdoor Ads </a:t>
            </a:r>
            <a:endParaRPr lang="en-US" altLang="en-US" sz="2400" b="1" dirty="0">
              <a:solidFill>
                <a:srgbClr val="E7313D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5263910" y="270822"/>
            <a:ext cx="3124200" cy="6606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 lIns="0" tIns="0" rIns="50221" bIns="0" anchor="ctr"/>
          <a:lstStyle>
            <a:lvl1pPr marL="49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E7313D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t>Radio</a:t>
            </a:r>
            <a:endParaRPr lang="en-US" altLang="en-US" sz="2400" b="1" dirty="0">
              <a:solidFill>
                <a:srgbClr val="E7313D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2743200" y="4495800"/>
            <a:ext cx="2362200" cy="87298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 lIns="0" tIns="0" rIns="50221" bIns="0" anchor="ctr"/>
          <a:lstStyle>
            <a:lvl1pPr marL="49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E7313D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t>Social Media</a:t>
            </a:r>
            <a:endParaRPr lang="en-US" altLang="en-US" sz="2400" b="1" dirty="0">
              <a:solidFill>
                <a:srgbClr val="E7313D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pic>
        <p:nvPicPr>
          <p:cNvPr id="14" name="Picture 2" descr="http://agenciadeinternet.com/wp-content/uploads/2013/04/Logo-Face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81" y="5722661"/>
            <a:ext cx="1205519" cy="67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s://encrypted-tbn1.gstatic.com/images?q=tbn:ANd9GcQLuXuCIImOveKtyUlWCaLURPfks6UTvbtj4vOT9_m7s9BUbFYvm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46460"/>
            <a:ext cx="990600" cy="90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s://encrypted-tbn3.gstatic.com/images?q=tbn:ANd9GcRVyuuaZTdKfVAygY5ZPI97-ZeAGM-YEcCeVaJCxYIZ9O2-WHx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41" y="1158939"/>
            <a:ext cx="1990759" cy="5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s://encrypted-tbn2.gstatic.com/images?q=tbn:ANd9GcT8yROGWBn87CP1FhyYfX6Ez_pLw6PDP7cQeqI1CIU4xOYy1CIKO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26715" r="8121" b="30024"/>
          <a:stretch/>
        </p:blipFill>
        <p:spPr bwMode="auto">
          <a:xfrm>
            <a:off x="583318" y="1158939"/>
            <a:ext cx="1524000" cy="615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19" descr="Ad Clock.jpg - Windows Photo Viewer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1" t="10621" r="33418" b="10653"/>
          <a:stretch/>
        </p:blipFill>
        <p:spPr>
          <a:xfrm>
            <a:off x="668906" y="2056784"/>
            <a:ext cx="1352823" cy="1705886"/>
          </a:xfrm>
          <a:prstGeom prst="rect">
            <a:avLst/>
          </a:prstGeom>
        </p:spPr>
      </p:pic>
      <p:pic>
        <p:nvPicPr>
          <p:cNvPr id="21" name="Picture 2" descr="C:\Users\18096.CITYOFCHICAGO\Downloads\Ad Jazz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18" y="1880774"/>
            <a:ext cx="1500240" cy="189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11"/>
          <a:srcRect l="57273" t="31125" r="14709" b="20985"/>
          <a:stretch/>
        </p:blipFill>
        <p:spPr bwMode="auto">
          <a:xfrm>
            <a:off x="457200" y="4012876"/>
            <a:ext cx="1811648" cy="238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968">
            <a:off x="994639" y="4303499"/>
            <a:ext cx="794083" cy="147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https://encrypted-tbn3.gstatic.com/images?q=tbn:ANd9GcT3EMS2XbvSK2IQMRvj_jk6pWc4W0W-SH6y98p7ncdd7I1L5jDm6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83" y="1071578"/>
            <a:ext cx="1762010" cy="82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s://encrypted-tbn0.gstatic.com/images?q=tbn:ANd9GcSRsRQ4xYSU5elVDCgs8Zk8Ja-JcCg8iZ22m7LSCZWsOOXfu6tds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79" y="1970067"/>
            <a:ext cx="1153140" cy="11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s://encrypted-tbn3.gstatic.com/images?q=tbn:ANd9GcTmVxR_qVf2lBE1vuXrVCT-DVWzgDov_jWZvRE3N9WjRjqRM1z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37" y="1253486"/>
            <a:ext cx="1378147" cy="103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4"/>
          <p:cNvSpPr txBox="1">
            <a:spLocks/>
          </p:cNvSpPr>
          <p:nvPr/>
        </p:nvSpPr>
        <p:spPr>
          <a:xfrm>
            <a:off x="5456383" y="5821681"/>
            <a:ext cx="3763817" cy="457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/>
              <a:t>Flyer distribution (electronically, </a:t>
            </a:r>
            <a:r>
              <a:rPr lang="en-US" sz="1600" dirty="0" smtClean="0"/>
              <a:t>in-person</a:t>
            </a:r>
            <a:r>
              <a:rPr lang="en-US" sz="1100" dirty="0" smtClean="0"/>
              <a:t>)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30" name="Picture 29" descr="C:\Users\18096.CITYOFCHICAGO\AppData\Local\Microsoft\Windows\Temporary Internet Files\Content.Outlook\FDKEKKBA\VIW flu clinics 201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62" y="4237169"/>
            <a:ext cx="2279849" cy="14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"/>
          <p:cNvSpPr>
            <a:spLocks/>
          </p:cNvSpPr>
          <p:nvPr/>
        </p:nvSpPr>
        <p:spPr bwMode="auto">
          <a:xfrm>
            <a:off x="5105400" y="3377979"/>
            <a:ext cx="3810000" cy="6606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 lIns="0" tIns="0" rIns="50221" bIns="0" anchor="ctr"/>
          <a:lstStyle>
            <a:lvl1pPr marL="49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E7313D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t>Community Outreach</a:t>
            </a:r>
            <a:endParaRPr lang="en-US" altLang="en-US" sz="2400" b="1" dirty="0">
              <a:solidFill>
                <a:srgbClr val="E7313D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pic>
        <p:nvPicPr>
          <p:cNvPr id="3" name="houseflu2010_radio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53000" y="239423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9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IM0095_vaccinate_illinois_flag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t="19333" r="9846" b="14445"/>
          <a:stretch/>
        </p:blipFill>
        <p:spPr>
          <a:xfrm>
            <a:off x="7328316" y="152400"/>
            <a:ext cx="1744417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BCBS Get A Flu Shot_2 16b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8"/>
          <a:stretch>
            <a:fillRect/>
          </a:stretch>
        </p:blipFill>
        <p:spPr bwMode="auto">
          <a:xfrm>
            <a:off x="1723054" y="380999"/>
            <a:ext cx="4906346" cy="60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4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458200" cy="1143000"/>
          </a:xfrm>
          <a:solidFill>
            <a:schemeClr val="bg2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Increasing Access to Vaccines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CDPH clinics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Universities of Chicago and Illinois sites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IDPH </a:t>
            </a:r>
            <a:r>
              <a:rPr lang="en-US" dirty="0" smtClean="0"/>
              <a:t>clinics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Walgreens</a:t>
            </a:r>
            <a:br>
              <a:rPr lang="en-US" dirty="0" smtClean="0"/>
            </a:b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40565"/>
            <a:ext cx="1095448" cy="109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3318"/>
            <a:ext cx="1974098" cy="99488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62500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60" y="1904465"/>
            <a:ext cx="3072500" cy="731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C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BFA3C209FB15314EA5614FFA7EF9831D" ma:contentTypeVersion="5" ma:contentTypeDescription="Upload an image or a photograph." ma:contentTypeScope="" ma:versionID="97515a1cfd3ed0d873e4370c72206386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a3cd5b5c140f5a38a542e81fb9ba284f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ImageWidth" minOccurs="0"/>
                <xsd:element ref="ns2:ImageHeight" minOccurs="0"/>
                <xsd:element ref="ns1:ImageCreateDate" minOccurs="0"/>
                <xsd:element ref="ns1:Description" minOccurs="0"/>
                <xsd:element ref="ns1:PreviewExists" minOccurs="0"/>
                <xsd:element ref="ns1:AlternateThumbnailUrl" minOccurs="0"/>
                <xsd:element ref="ns1:ThumbnailExis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CreateDate" ma:index="13" nillable="true" ma:displayName="Date Picture Taken" ma:description="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PreviewExists" ma:index="23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4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humbnailExists" ma:index="25" nillable="true" ma:displayName="Thumbnail Exists" ma:default="FALSE" ma:hidden="true" ma:internalName="ThumbnailExists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4C25B7-80D0-47B0-A772-7D738D8C0C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777ED2-87DE-4E65-919C-EA8B2AC39C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ADE6DE-09D1-49C7-94E2-E485C877E084}">
  <ds:schemaRefs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826</Words>
  <Application>Microsoft Office PowerPoint</Application>
  <PresentationFormat>On-screen Show (4:3)</PresentationFormat>
  <Paragraphs>262</Paragraphs>
  <Slides>18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Custom Design</vt:lpstr>
      <vt:lpstr>HCpresentation1</vt:lpstr>
      <vt:lpstr>1_Custom Design</vt:lpstr>
      <vt:lpstr>Sustainable Adult Immunization Activities </vt:lpstr>
      <vt:lpstr>Chicago</vt:lpstr>
      <vt:lpstr>Prevention and Public Health Fund Adult Initiative, CDC</vt:lpstr>
      <vt:lpstr>Sustainable Activities</vt:lpstr>
      <vt:lpstr>PowerPoint Presentation</vt:lpstr>
      <vt:lpstr>Vaccinate Illinois Week</vt:lpstr>
      <vt:lpstr>PowerPoint Presentation</vt:lpstr>
      <vt:lpstr>PowerPoint Presentation</vt:lpstr>
      <vt:lpstr>Increasing Access to Vaccines</vt:lpstr>
      <vt:lpstr>Chicago Flu Clinic Locator</vt:lpstr>
      <vt:lpstr>Provider Interventions</vt:lpstr>
      <vt:lpstr>Summary</vt:lpstr>
      <vt:lpstr>Community Health Center (CHC) Initiative</vt:lpstr>
      <vt:lpstr>Interventions</vt:lpstr>
      <vt:lpstr>PowerPoint Presentation</vt:lpstr>
      <vt:lpstr>Vaccine Distribution</vt:lpstr>
      <vt:lpstr>Summary</vt:lpstr>
      <vt:lpstr>Discussion</vt:lpstr>
    </vt:vector>
  </TitlesOfParts>
  <Company>City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Julie Morita</cp:lastModifiedBy>
  <cp:revision>68</cp:revision>
  <dcterms:created xsi:type="dcterms:W3CDTF">2013-04-19T17:42:10Z</dcterms:created>
  <dcterms:modified xsi:type="dcterms:W3CDTF">2014-05-14T00:54:55Z</dcterms:modified>
</cp:coreProperties>
</file>