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2" r:id="rId1"/>
    <p:sldMasterId id="2147483690" r:id="rId2"/>
    <p:sldMasterId id="2147483703" r:id="rId3"/>
    <p:sldMasterId id="2147483714" r:id="rId4"/>
    <p:sldMasterId id="2147483728" r:id="rId5"/>
    <p:sldMasterId id="2147483742" r:id="rId6"/>
    <p:sldMasterId id="2147483768" r:id="rId7"/>
    <p:sldMasterId id="2147483779" r:id="rId8"/>
  </p:sldMasterIdLst>
  <p:notesMasterIdLst>
    <p:notesMasterId r:id="rId36"/>
  </p:notesMasterIdLst>
  <p:handoutMasterIdLst>
    <p:handoutMasterId r:id="rId37"/>
  </p:handoutMasterIdLst>
  <p:sldIdLst>
    <p:sldId id="489" r:id="rId9"/>
    <p:sldId id="490" r:id="rId10"/>
    <p:sldId id="493" r:id="rId11"/>
    <p:sldId id="496" r:id="rId12"/>
    <p:sldId id="414" r:id="rId13"/>
    <p:sldId id="441" r:id="rId14"/>
    <p:sldId id="427" r:id="rId15"/>
    <p:sldId id="428" r:id="rId16"/>
    <p:sldId id="436" r:id="rId17"/>
    <p:sldId id="495" r:id="rId18"/>
    <p:sldId id="435" r:id="rId19"/>
    <p:sldId id="431" r:id="rId20"/>
    <p:sldId id="478" r:id="rId21"/>
    <p:sldId id="479" r:id="rId22"/>
    <p:sldId id="416" r:id="rId23"/>
    <p:sldId id="498" r:id="rId24"/>
    <p:sldId id="463" r:id="rId25"/>
    <p:sldId id="487" r:id="rId26"/>
    <p:sldId id="486" r:id="rId27"/>
    <p:sldId id="481" r:id="rId28"/>
    <p:sldId id="482" r:id="rId29"/>
    <p:sldId id="483" r:id="rId30"/>
    <p:sldId id="484" r:id="rId31"/>
    <p:sldId id="474" r:id="rId32"/>
    <p:sldId id="485" r:id="rId33"/>
    <p:sldId id="443" r:id="rId34"/>
    <p:sldId id="453" r:id="rId35"/>
  </p:sldIdLst>
  <p:sldSz cx="9144000" cy="6858000" type="screen4x3"/>
  <p:notesSz cx="7010400" cy="9296400"/>
  <p:embeddedFontLst>
    <p:embeddedFont>
      <p:font typeface="Myriad Web Pro" panose="020B0604020202020204" charset="0"/>
      <p:regular r:id="rId38"/>
      <p:bold r:id="rId39"/>
      <p: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ngleton, James (CDC/OID/NCIRD)" initials="SJA" lastIdx="20" clrIdx="0"/>
  <p:cmAuthor id="1" name="Bridges, Carolyn (CDC/OID/NCIRD)" initials="cbb" lastIdx="1" clrIdx="1"/>
  <p:cmAuthor id="2" name="CDC User" initials="CU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BEE"/>
    <a:srgbClr val="E6E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8" autoAdjust="0"/>
    <p:restoredTop sz="77950" autoAdjust="0"/>
  </p:normalViewPr>
  <p:slideViewPr>
    <p:cSldViewPr>
      <p:cViewPr>
        <p:scale>
          <a:sx n="100" d="100"/>
          <a:sy n="100" d="100"/>
        </p:scale>
        <p:origin x="-1776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24"/>
    </p:cViewPr>
  </p:sorterViewPr>
  <p:notesViewPr>
    <p:cSldViewPr snapToGrid="0" snapToObjects="1">
      <p:cViewPr varScale="1">
        <p:scale>
          <a:sx n="122" d="100"/>
          <a:sy n="122" d="100"/>
        </p:scale>
        <p:origin x="-4928" y="-12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font" Target="fonts/font5.fntdata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font" Target="fonts/font1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notesMaster" Target="notesMasters/notesMaster1.xml"/><Relationship Id="rId49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font" Target="fonts/font6.fntdata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74FF6-7899-4208-B848-3EF371D04391}" type="datetimeFigureOut">
              <a:rPr lang="en-US" smtClean="0"/>
              <a:t>6/3/2014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0D6FD-E4A4-426D-8768-5BFB876605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975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3038145" cy="464205"/>
          </a:xfrm>
          <a:prstGeom prst="rect">
            <a:avLst/>
          </a:prstGeom>
        </p:spPr>
        <p:txBody>
          <a:bodyPr vert="horz" lIns="87810" tIns="43905" rIns="87810" bIns="4390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5" y="4"/>
            <a:ext cx="3038145" cy="464205"/>
          </a:xfrm>
          <a:prstGeom prst="rect">
            <a:avLst/>
          </a:prstGeom>
        </p:spPr>
        <p:txBody>
          <a:bodyPr vert="horz" lIns="87810" tIns="43905" rIns="87810" bIns="43905" rtlCol="0"/>
          <a:lstStyle>
            <a:lvl1pPr algn="r">
              <a:defRPr sz="1200"/>
            </a:lvl1pPr>
          </a:lstStyle>
          <a:p>
            <a:fld id="{AC9FC30D-2B8A-469C-8FA3-A386268DCA7C}" type="datetimeFigureOut">
              <a:rPr lang="en-US" smtClean="0"/>
              <a:t>6/3/2014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810" tIns="43905" rIns="87810" bIns="4390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9" y="4416102"/>
            <a:ext cx="5607711" cy="4182457"/>
          </a:xfrm>
          <a:prstGeom prst="rect">
            <a:avLst/>
          </a:prstGeom>
        </p:spPr>
        <p:txBody>
          <a:bodyPr vert="horz" lIns="87810" tIns="43905" rIns="87810" bIns="4390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30663"/>
            <a:ext cx="3038145" cy="464205"/>
          </a:xfrm>
          <a:prstGeom prst="rect">
            <a:avLst/>
          </a:prstGeom>
        </p:spPr>
        <p:txBody>
          <a:bodyPr vert="horz" lIns="87810" tIns="43905" rIns="87810" bIns="4390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5" y="8830663"/>
            <a:ext cx="3038145" cy="464205"/>
          </a:xfrm>
          <a:prstGeom prst="rect">
            <a:avLst/>
          </a:prstGeom>
        </p:spPr>
        <p:txBody>
          <a:bodyPr vert="horz" lIns="87810" tIns="43905" rIns="87810" bIns="43905" rtlCol="0" anchor="b"/>
          <a:lstStyle>
            <a:lvl1pPr algn="r">
              <a:defRPr sz="1200"/>
            </a:lvl1pPr>
          </a:lstStyle>
          <a:p>
            <a:fld id="{54CA82B6-F75B-4D5B-9A2D-E9CB4B63CB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342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750888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C7B7-CA80-4F6B-931E-BAB9FD62A17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978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C7B7-CA80-4F6B-931E-BAB9FD62A17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23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C7B7-CA80-4F6B-931E-BAB9FD62A17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111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C7B7-CA80-4F6B-931E-BAB9FD62A17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201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A82B6-F75B-4D5B-9A2D-E9CB4B63CBA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677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CD6B2-96A7-4E71-A1FA-72B3C005C252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5081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347" y="4416099"/>
            <a:ext cx="5607711" cy="4182457"/>
          </a:xfrm>
          <a:prstGeom prst="rect">
            <a:avLst/>
          </a:prstGeom>
        </p:spPr>
        <p:txBody>
          <a:bodyPr lIns="91430" tIns="45715" rIns="91430" bIns="45715"/>
          <a:lstStyle/>
          <a:p>
            <a:pPr lvl="0"/>
            <a:endParaRPr lang="en-US" dirty="0" smtClean="0"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C7B7-CA80-4F6B-931E-BAB9FD62A17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160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6" y="4416426"/>
            <a:ext cx="5607050" cy="4183063"/>
          </a:xfrm>
          <a:prstGeom prst="rect">
            <a:avLst/>
          </a:prstGeom>
        </p:spPr>
        <p:txBody>
          <a:bodyPr lIns="91430" tIns="45715" rIns="91430" bIns="45715"/>
          <a:lstStyle/>
          <a:p>
            <a:pPr defTabSz="917235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DD905-C9C0-4CC1-8591-8EA14B42821F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560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A82B6-F75B-4D5B-9A2D-E9CB4B63CBA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8054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A82B6-F75B-4D5B-9A2D-E9CB4B63CBA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343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A82B6-F75B-4D5B-9A2D-E9CB4B63CBA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343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A82B6-F75B-4D5B-9A2D-E9CB4B63CBA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1011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C7B7-CA80-4F6B-931E-BAB9FD62A175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8454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73" tIns="46586" rIns="93173" bIns="46586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73C34-09D0-4A4D-876D-8571E904D18D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0594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C7B7-CA80-4F6B-931E-BAB9FD62A175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8454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/>
          <a:lstStyle/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C7B7-CA80-4F6B-931E-BAB9FD62A175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807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067D6-CAF6-4382-8BFD-93625CD8518C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0878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/>
          <a:lstStyle/>
          <a:p>
            <a:endParaRPr lang="en-US" i="1" dirty="0" smtClean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C7B7-CA80-4F6B-931E-BAB9FD62A175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5485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346" y="4416099"/>
            <a:ext cx="5607711" cy="418245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C7B7-CA80-4F6B-931E-BAB9FD62A175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8663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346" y="4416099"/>
            <a:ext cx="5607711" cy="418245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C7B7-CA80-4F6B-931E-BAB9FD62A17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066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52025" y="4418974"/>
            <a:ext cx="5607711" cy="418245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5000"/>
              </a:lnSpc>
              <a:spcAft>
                <a:spcPts val="1003"/>
              </a:spcAft>
            </a:pPr>
            <a:endParaRPr lang="en-US" dirty="0"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C7B7-CA80-4F6B-931E-BAB9FD62A17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627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A82B6-F75B-4D5B-9A2D-E9CB4B63CBA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697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52025" y="4418974"/>
            <a:ext cx="5608320" cy="4183380"/>
          </a:xfrm>
          <a:prstGeom prst="rect">
            <a:avLst/>
          </a:prstGeom>
        </p:spPr>
        <p:txBody>
          <a:bodyPr lIns="91430" tIns="45715" rIns="91430" bIns="45715"/>
          <a:lstStyle/>
          <a:p>
            <a:pPr>
              <a:lnSpc>
                <a:spcPct val="115000"/>
              </a:lnSpc>
              <a:spcAft>
                <a:spcPts val="1003"/>
              </a:spcAft>
            </a:pPr>
            <a:endParaRPr lang="en-US" sz="11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C7B7-CA80-4F6B-931E-BAB9FD62A17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000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52025" y="4418974"/>
            <a:ext cx="5608320" cy="4183380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C7B7-CA80-4F6B-931E-BAB9FD62A17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000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347" y="4416099"/>
            <a:ext cx="5607711" cy="4182457"/>
          </a:xfrm>
          <a:prstGeom prst="rect">
            <a:avLst/>
          </a:prstGeom>
        </p:spPr>
        <p:txBody>
          <a:bodyPr lIns="91430" tIns="45715" rIns="91430" bIns="45715"/>
          <a:lstStyle/>
          <a:p>
            <a:pPr marL="171943" indent="-171943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C7B7-CA80-4F6B-931E-BAB9FD62A17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400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347" y="4416099"/>
            <a:ext cx="5607711" cy="4182457"/>
          </a:xfrm>
          <a:prstGeom prst="rect">
            <a:avLst/>
          </a:prstGeom>
        </p:spPr>
        <p:txBody>
          <a:bodyPr lIns="91430" tIns="45715" rIns="91430" bIns="45715"/>
          <a:lstStyle/>
          <a:p>
            <a:pPr>
              <a:lnSpc>
                <a:spcPct val="115000"/>
              </a:lnSpc>
              <a:spcAft>
                <a:spcPts val="1003"/>
              </a:spcAft>
            </a:pPr>
            <a:endParaRPr lang="en-US" sz="1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C7B7-CA80-4F6B-931E-BAB9FD62A17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913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A82B6-F75B-4D5B-9A2D-E9CB4B63CBA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739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24984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70068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71855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47686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905000" y="5791200"/>
            <a:ext cx="67818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77310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364790288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63285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286150450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0574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53850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39A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39A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CAD4D6-931B-ED4B-8E24-D85F810C9052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17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39A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39A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F8268D-06C9-430E-B170-366E359C8AF2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551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52567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66637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09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12887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905000" y="5791200"/>
            <a:ext cx="67818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57000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78910991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79078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2870311489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0574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59554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91800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96673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99273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61642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905000" y="5791200"/>
            <a:ext cx="67818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98225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354232038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045328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415889639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0574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021643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4008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5059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53200"/>
            <a:ext cx="2133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9A6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9A6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7325"/>
            <a:ext cx="2133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E928D-DECD-46E2-BF1C-2AD5E873A473}" type="slidenum">
              <a:rPr lang="en-US">
                <a:solidFill>
                  <a:srgbClr val="0039A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339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0DCD86-8206-4793-9E0F-62C63D39BD09}" type="datetime1">
              <a:rPr lang="en-US" smtClean="0">
                <a:solidFill>
                  <a:srgbClr val="0039A6"/>
                </a:solidFill>
              </a:rPr>
              <a:pPr/>
              <a:t>6/3/2014</a:t>
            </a:fld>
            <a:endParaRPr lang="en-US">
              <a:solidFill>
                <a:srgbClr val="0039A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39A6"/>
                </a:solidFill>
              </a:rPr>
              <a:t>DRAFT: DO NOT DISTRIBUTE</a:t>
            </a:r>
            <a:endParaRPr lang="en-US">
              <a:solidFill>
                <a:srgbClr val="0039A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F8268D-06C9-430E-B170-366E359C8AF2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3220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2210DB-23D0-4D5E-A68E-B167EE093C59}" type="datetime1">
              <a:rPr lang="en-US" smtClean="0">
                <a:solidFill>
                  <a:srgbClr val="0039A6"/>
                </a:solidFill>
              </a:rPr>
              <a:pPr/>
              <a:t>6/3/2014</a:t>
            </a:fld>
            <a:endParaRPr lang="en-US">
              <a:solidFill>
                <a:srgbClr val="0039A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39A6"/>
                </a:solidFill>
              </a:rPr>
              <a:t>DRAFT: DO NOT DISTRIBUTE</a:t>
            </a:r>
            <a:endParaRPr lang="en-US">
              <a:solidFill>
                <a:srgbClr val="0039A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F8268D-06C9-430E-B170-366E359C8AF2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908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241284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018001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818826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08973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905000" y="5791200"/>
            <a:ext cx="67818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630930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1077791739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797320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15133882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905000" y="5791200"/>
            <a:ext cx="67818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 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0574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003421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4008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5059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53200"/>
            <a:ext cx="2133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9A6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9A6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7325"/>
            <a:ext cx="2133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E928D-DECD-46E2-BF1C-2AD5E873A473}" type="slidenum">
              <a:rPr lang="en-US">
                <a:solidFill>
                  <a:srgbClr val="0039A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6657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0DCD86-8206-4793-9E0F-62C63D39BD09}" type="datetime1">
              <a:rPr lang="en-US" smtClean="0">
                <a:solidFill>
                  <a:srgbClr val="0039A6"/>
                </a:solidFill>
              </a:rPr>
              <a:pPr/>
              <a:t>6/3/2014</a:t>
            </a:fld>
            <a:endParaRPr lang="en-US">
              <a:solidFill>
                <a:srgbClr val="0039A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39A6"/>
                </a:solidFill>
              </a:rPr>
              <a:t>DRAFT: DO NOT DISTRIBUTE</a:t>
            </a:r>
            <a:endParaRPr lang="en-US">
              <a:solidFill>
                <a:srgbClr val="0039A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F8268D-06C9-430E-B170-366E359C8AF2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3972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2210DB-23D0-4D5E-A68E-B167EE093C59}" type="datetime1">
              <a:rPr lang="en-US" smtClean="0">
                <a:solidFill>
                  <a:srgbClr val="0039A6"/>
                </a:solidFill>
              </a:rPr>
              <a:pPr/>
              <a:t>6/3/2014</a:t>
            </a:fld>
            <a:endParaRPr lang="en-US">
              <a:solidFill>
                <a:srgbClr val="0039A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39A6"/>
                </a:solidFill>
              </a:rPr>
              <a:t>DRAFT: DO NOT DISTRIBUTE</a:t>
            </a:r>
            <a:endParaRPr lang="en-US">
              <a:solidFill>
                <a:srgbClr val="0039A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F8268D-06C9-430E-B170-366E359C8AF2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4369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691709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246838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185107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882632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905000" y="5791200"/>
            <a:ext cx="67818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780552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45882559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243279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4112020930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0574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933660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4C2ACF-FB66-9C42-B61E-1BBC08F2981E}" type="datetimeFigureOut">
              <a:rPr lang="en-US" smtClean="0">
                <a:solidFill>
                  <a:srgbClr val="0039A6"/>
                </a:solidFill>
              </a:rPr>
              <a:pPr/>
              <a:t>6/3/2014</a:t>
            </a:fld>
            <a:endParaRPr lang="en-US">
              <a:solidFill>
                <a:srgbClr val="0039A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39A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CAD4D6-931B-ED4B-8E24-D85F810C9052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550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4008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5059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53200"/>
            <a:ext cx="2133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9A6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9A6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7325"/>
            <a:ext cx="2133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E928D-DECD-46E2-BF1C-2AD5E873A473}" type="slidenum">
              <a:rPr lang="en-US">
                <a:solidFill>
                  <a:srgbClr val="0039A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1233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0DCD86-8206-4793-9E0F-62C63D39BD09}" type="datetime1">
              <a:rPr lang="en-US" smtClean="0">
                <a:solidFill>
                  <a:srgbClr val="0039A6"/>
                </a:solidFill>
              </a:rPr>
              <a:pPr/>
              <a:t>6/3/2014</a:t>
            </a:fld>
            <a:endParaRPr lang="en-US">
              <a:solidFill>
                <a:srgbClr val="0039A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39A6"/>
                </a:solidFill>
              </a:rPr>
              <a:t>DRAFT: DO NOT DISTRIBUTE</a:t>
            </a:r>
            <a:endParaRPr lang="en-US">
              <a:solidFill>
                <a:srgbClr val="0039A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F8268D-06C9-430E-B170-366E359C8AF2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815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2210DB-23D0-4D5E-A68E-B167EE093C59}" type="datetime1">
              <a:rPr lang="en-US" smtClean="0">
                <a:solidFill>
                  <a:srgbClr val="0039A6"/>
                </a:solidFill>
              </a:rPr>
              <a:pPr/>
              <a:t>6/3/2014</a:t>
            </a:fld>
            <a:endParaRPr lang="en-US">
              <a:solidFill>
                <a:srgbClr val="0039A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39A6"/>
                </a:solidFill>
              </a:rPr>
              <a:t>DRAFT: DO NOT DISTRIBUTE</a:t>
            </a:r>
            <a:endParaRPr lang="en-US">
              <a:solidFill>
                <a:srgbClr val="0039A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F8268D-06C9-430E-B170-366E359C8AF2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9927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335105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612110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41282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003659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905000" y="5791200"/>
            <a:ext cx="67818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01705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3469783154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404996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1793329690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0574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554179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53A9A3-10BC-4B10-8DBE-9AA92044C5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DRAFT: DO NOT DISTRIBUTE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F8268D-06C9-430E-B170-366E359C8A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644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909649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498320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6816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826317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905000" y="5791200"/>
            <a:ext cx="67818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396764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2488601709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4653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746033108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0574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43596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0574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81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86" r:id="rId3"/>
    <p:sldLayoutId id="2147483684" r:id="rId4"/>
    <p:sldLayoutId id="2147483685" r:id="rId5"/>
    <p:sldLayoutId id="2147483655" r:id="rId6"/>
    <p:sldLayoutId id="2147483660" r:id="rId7"/>
    <p:sldLayoutId id="2147483661" r:id="rId8"/>
    <p:sldLayoutId id="2147483666" r:id="rId9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98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927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24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5" r:id="rId10"/>
    <p:sldLayoutId id="2147483726" r:id="rId11"/>
    <p:sldLayoutId id="2147483727" r:id="rId12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894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9" r:id="rId10"/>
    <p:sldLayoutId id="2147483740" r:id="rId11"/>
    <p:sldLayoutId id="2147483741" r:id="rId12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93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6646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03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vaccines/adultquiz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cdc.gov/vaccines/adult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vaccines/schedules/hcp/adult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cdc.gov/vaccines/ed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wlq1@cdc.go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Communicating About Adult Immunization:</a:t>
            </a:r>
            <a:br>
              <a:rPr lang="en-US" dirty="0" smtClean="0"/>
            </a:br>
            <a:r>
              <a:rPr lang="en-US" dirty="0" smtClean="0"/>
              <a:t>CDC Research and Resources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Aparna</a:t>
            </a:r>
            <a:r>
              <a:rPr lang="en-US" dirty="0" smtClean="0"/>
              <a:t> </a:t>
            </a:r>
            <a:r>
              <a:rPr lang="en-US" dirty="0" err="1" smtClean="0"/>
              <a:t>Ramakrishnan</a:t>
            </a:r>
            <a:r>
              <a:rPr lang="en-US" dirty="0" smtClean="0"/>
              <a:t>, MA, MSW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4267200"/>
            <a:ext cx="7772400" cy="1295400"/>
          </a:xfrm>
        </p:spPr>
        <p:txBody>
          <a:bodyPr/>
          <a:lstStyle/>
          <a:p>
            <a:r>
              <a:rPr lang="en-US" dirty="0" smtClean="0"/>
              <a:t>Senior Health Communication Specialist </a:t>
            </a:r>
          </a:p>
          <a:p>
            <a:r>
              <a:rPr lang="en-US" dirty="0" smtClean="0"/>
              <a:t>Northrup Grumman for NCIRD Health Communication Science Office</a:t>
            </a:r>
          </a:p>
          <a:p>
            <a:endParaRPr lang="en-US" dirty="0"/>
          </a:p>
          <a:p>
            <a:r>
              <a:rPr lang="en-US" dirty="0" smtClean="0"/>
              <a:t>AIM Webinar</a:t>
            </a:r>
            <a:endParaRPr lang="en-US" dirty="0" smtClean="0"/>
          </a:p>
          <a:p>
            <a:r>
              <a:rPr lang="en-US" dirty="0" smtClean="0"/>
              <a:t>June 4, 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National Center for Immunization &amp; Respiratory Diseases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Health Communication Science Office </a:t>
            </a:r>
            <a:endParaRPr lang="en-US" dirty="0"/>
          </a:p>
        </p:txBody>
      </p:sp>
      <p:pic>
        <p:nvPicPr>
          <p:cNvPr id="7" name="Picture 6" descr="Logos of the United States Department of Health and Human Services and Centers for Disease Control and Prevention&#10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0" y="6477000"/>
            <a:ext cx="1905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041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6871"/>
            <a:ext cx="8229600" cy="1143000"/>
          </a:xfrm>
        </p:spPr>
        <p:txBody>
          <a:bodyPr/>
          <a:lstStyle/>
          <a:p>
            <a:r>
              <a:rPr lang="en-US" dirty="0" smtClean="0"/>
              <a:t>WHAT WE LEARNED: Recommending Vaccines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486400"/>
          </a:xfrm>
        </p:spPr>
        <p:txBody>
          <a:bodyPr/>
          <a:lstStyle/>
          <a:p>
            <a:pPr marL="0" lvl="1" indent="0">
              <a:spcBef>
                <a:spcPts val="600"/>
              </a:spcBef>
              <a:spcAft>
                <a:spcPts val="600"/>
              </a:spcAft>
              <a:buSzPct val="70000"/>
              <a:buNone/>
            </a:pPr>
            <a:endParaRPr lang="en-US" sz="1050" dirty="0" smtClean="0"/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q"/>
            </a:pPr>
            <a:r>
              <a:rPr lang="en-US" sz="2400" dirty="0" smtClean="0"/>
              <a:t>HCPs </a:t>
            </a:r>
            <a:r>
              <a:rPr lang="en-US" sz="2400" dirty="0"/>
              <a:t>commonly discussed with their </a:t>
            </a:r>
            <a:r>
              <a:rPr lang="en-US" sz="2400" dirty="0" smtClean="0"/>
              <a:t>patients:</a:t>
            </a:r>
          </a:p>
          <a:p>
            <a:pPr marL="742950" lvl="2" indent="-342900"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q"/>
            </a:pPr>
            <a:r>
              <a:rPr lang="en-US" sz="2000" b="1" dirty="0" smtClean="0"/>
              <a:t>Consequences</a:t>
            </a:r>
            <a:r>
              <a:rPr lang="en-US" sz="2000" dirty="0" smtClean="0"/>
              <a:t> </a:t>
            </a:r>
            <a:r>
              <a:rPr lang="en-US" sz="2000" dirty="0"/>
              <a:t>of not </a:t>
            </a:r>
            <a:r>
              <a:rPr lang="en-US" sz="2000" dirty="0" smtClean="0"/>
              <a:t>being vaccinated (e.g. disease symptoms </a:t>
            </a:r>
            <a:r>
              <a:rPr lang="en-US" sz="2000" dirty="0"/>
              <a:t>and potential </a:t>
            </a:r>
            <a:r>
              <a:rPr lang="en-US" sz="2000" dirty="0" smtClean="0"/>
              <a:t>severity)</a:t>
            </a:r>
          </a:p>
          <a:p>
            <a:pPr marL="742950" lvl="2" indent="-342900"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q"/>
            </a:pPr>
            <a:r>
              <a:rPr lang="en-US" sz="2000" b="1" dirty="0" smtClean="0"/>
              <a:t>Safety </a:t>
            </a:r>
            <a:r>
              <a:rPr lang="en-US" sz="2000" b="1" dirty="0"/>
              <a:t>and efficacy</a:t>
            </a:r>
            <a:r>
              <a:rPr lang="en-US" sz="2000" dirty="0"/>
              <a:t> of </a:t>
            </a:r>
            <a:r>
              <a:rPr lang="en-US" sz="2000" dirty="0" smtClean="0"/>
              <a:t>the vaccine</a:t>
            </a:r>
          </a:p>
          <a:p>
            <a:pPr marL="742950" lvl="2" indent="-342900"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q"/>
            </a:pPr>
            <a:r>
              <a:rPr lang="en-US" sz="2000" dirty="0" smtClean="0"/>
              <a:t>Possible </a:t>
            </a:r>
            <a:r>
              <a:rPr lang="en-US" sz="2000" b="1" dirty="0" smtClean="0"/>
              <a:t>side effects</a:t>
            </a:r>
          </a:p>
          <a:p>
            <a:pPr marL="742950" lvl="2" indent="-342900"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q"/>
            </a:pPr>
            <a:r>
              <a:rPr lang="en-US" sz="2000" b="1" dirty="0" smtClean="0"/>
              <a:t>Benefits</a:t>
            </a:r>
            <a:r>
              <a:rPr lang="en-US" sz="2000" dirty="0" smtClean="0"/>
              <a:t> </a:t>
            </a:r>
            <a:r>
              <a:rPr lang="en-US" sz="2000" dirty="0"/>
              <a:t>of the </a:t>
            </a:r>
            <a:r>
              <a:rPr lang="en-US" sz="2000" dirty="0" smtClean="0"/>
              <a:t>vaccine </a:t>
            </a:r>
            <a:endParaRPr lang="en-US" sz="2000" dirty="0"/>
          </a:p>
          <a:p>
            <a:pPr marL="400050" lvl="2" indent="0">
              <a:spcBef>
                <a:spcPts val="600"/>
              </a:spcBef>
              <a:spcAft>
                <a:spcPts val="600"/>
              </a:spcAft>
              <a:buSzPct val="70000"/>
              <a:buNone/>
            </a:pPr>
            <a:endParaRPr lang="en-US" sz="1050" dirty="0"/>
          </a:p>
          <a:p>
            <a:pPr lvl="0">
              <a:spcAft>
                <a:spcPts val="600"/>
              </a:spcAft>
              <a:buClr>
                <a:srgbClr val="0039A6"/>
              </a:buClr>
            </a:pPr>
            <a:r>
              <a:rPr lang="en-US" b="0" dirty="0">
                <a:solidFill>
                  <a:srgbClr val="4B4B4B"/>
                </a:solidFill>
              </a:rPr>
              <a:t>HCPs believe that vaccination is the </a:t>
            </a:r>
            <a:r>
              <a:rPr lang="en-US" dirty="0">
                <a:solidFill>
                  <a:srgbClr val="4B4B4B"/>
                </a:solidFill>
              </a:rPr>
              <a:t>patient’s choice </a:t>
            </a:r>
            <a:r>
              <a:rPr lang="en-US" b="0" dirty="0">
                <a:solidFill>
                  <a:srgbClr val="4B4B4B"/>
                </a:solidFill>
              </a:rPr>
              <a:t>and are reluctant to be pushy in their </a:t>
            </a:r>
            <a:r>
              <a:rPr lang="en-US" b="0" dirty="0" smtClean="0">
                <a:solidFill>
                  <a:srgbClr val="4B4B4B"/>
                </a:solidFill>
              </a:rPr>
              <a:t>recommendation unless the VPD is perceived to be potentially very serious for the patient.</a:t>
            </a:r>
            <a:endParaRPr lang="en-US" b="0" dirty="0">
              <a:solidFill>
                <a:srgbClr val="4B4B4B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3261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1143000"/>
          </a:xfrm>
        </p:spPr>
        <p:txBody>
          <a:bodyPr/>
          <a:lstStyle/>
          <a:p>
            <a:r>
              <a:rPr lang="en-US" dirty="0" smtClean="0"/>
              <a:t>WHAT WE LEARNED: Factors that facilitate acceptance of HCP vaccine 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sz="1400" b="0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b="0" dirty="0" smtClean="0"/>
              <a:t>Tailoring recommendations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b="0" dirty="0" smtClean="0"/>
              <a:t>HCPs sharing that they have been vaccinated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b="0" dirty="0"/>
              <a:t>Ongoing conversation between HCP and patient about vaccines and continued </a:t>
            </a:r>
            <a:r>
              <a:rPr lang="en-US" b="0" dirty="0" smtClean="0"/>
              <a:t>reminders/ recommendations</a:t>
            </a:r>
            <a:endParaRPr lang="en-US" b="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b="0" dirty="0"/>
              <a:t>Timing of recommendation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b="0" dirty="0" smtClean="0"/>
              <a:t>Patient awareness and knowledge about </a:t>
            </a:r>
            <a:r>
              <a:rPr lang="en-US" b="0" dirty="0"/>
              <a:t>vaccines</a:t>
            </a:r>
          </a:p>
          <a:p>
            <a:pPr lvl="1"/>
            <a:endParaRPr lang="en-US" dirty="0"/>
          </a:p>
          <a:p>
            <a:endParaRPr lang="en-US" b="0" dirty="0" smtClean="0"/>
          </a:p>
          <a:p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20682616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457200"/>
          </a:xfrm>
        </p:spPr>
        <p:txBody>
          <a:bodyPr anchor="t"/>
          <a:lstStyle/>
          <a:p>
            <a:r>
              <a:rPr lang="en-US" dirty="0" smtClean="0"/>
              <a:t>WHAT WE LEARNED: Messaging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Adults favored simple, concise, direct, and to-the-point messages.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Adults reacted positively to messages that stress prevention or encourage vaccination as a way to be proactive or have control over their health.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Adults preferred messages that are empowering and provide information that can help them make an informed decision.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Adults valued references to HCPs and messages that urged them to talk with their HCP to determine which vaccines are right for them.</a:t>
            </a:r>
          </a:p>
          <a:p>
            <a:endParaRPr lang="en-US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4814358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CDC COMMUNICATION PROGRAM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5800" y="2286000"/>
            <a:ext cx="7772400" cy="1500187"/>
          </a:xfrm>
        </p:spPr>
        <p:txBody>
          <a:bodyPr/>
          <a:lstStyle/>
          <a:p>
            <a:pPr algn="ctr"/>
            <a:r>
              <a:rPr lang="en-US" sz="3200" b="1" dirty="0" smtClean="0"/>
              <a:t>Translating Research into Practice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2216259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662777" y="3632775"/>
            <a:ext cx="1156623" cy="839708"/>
            <a:chOff x="1918863" y="3563145"/>
            <a:chExt cx="1156623" cy="839708"/>
          </a:xfrm>
        </p:grpSpPr>
        <p:sp>
          <p:nvSpPr>
            <p:cNvPr id="28" name="Rounded Rectangle 27"/>
            <p:cNvSpPr/>
            <p:nvPr/>
          </p:nvSpPr>
          <p:spPr>
            <a:xfrm>
              <a:off x="1918863" y="3563145"/>
              <a:ext cx="1156623" cy="83970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16"/>
            <p:cNvSpPr/>
            <p:nvPr/>
          </p:nvSpPr>
          <p:spPr>
            <a:xfrm>
              <a:off x="1981200" y="3581400"/>
              <a:ext cx="1062909" cy="7905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>
                  <a:solidFill>
                    <a:prstClr val="white"/>
                  </a:solidFill>
                  <a:latin typeface="Calibri" panose="020F0502020204030204" pitchFamily="34" charset="0"/>
                </a:rPr>
                <a:t>Made the decision to vaccinate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5257" y="1122145"/>
            <a:ext cx="2159229" cy="570445"/>
            <a:chOff x="2125252" y="595"/>
            <a:chExt cx="1845494" cy="487560"/>
          </a:xfrm>
        </p:grpSpPr>
        <p:sp>
          <p:nvSpPr>
            <p:cNvPr id="40" name="Rounded Rectangle 39"/>
            <p:cNvSpPr/>
            <p:nvPr/>
          </p:nvSpPr>
          <p:spPr>
            <a:xfrm>
              <a:off x="2125252" y="595"/>
              <a:ext cx="1845494" cy="48756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ounded Rectangle 4"/>
            <p:cNvSpPr/>
            <p:nvPr/>
          </p:nvSpPr>
          <p:spPr>
            <a:xfrm>
              <a:off x="2139532" y="14875"/>
              <a:ext cx="1816934" cy="459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>
                  <a:solidFill>
                    <a:prstClr val="white"/>
                  </a:solidFill>
                  <a:latin typeface="Calibri" panose="020F0502020204030204" pitchFamily="34" charset="0"/>
                </a:rPr>
                <a:t>Unaware  of recommended  vaccine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86523" y="1728243"/>
            <a:ext cx="256701" cy="213917"/>
            <a:chOff x="2938299" y="518628"/>
            <a:chExt cx="219402" cy="182835"/>
          </a:xfrm>
        </p:grpSpPr>
        <p:sp>
          <p:nvSpPr>
            <p:cNvPr id="38" name="Right Arrow 37"/>
            <p:cNvSpPr/>
            <p:nvPr/>
          </p:nvSpPr>
          <p:spPr>
            <a:xfrm rot="5400000">
              <a:off x="2956582" y="500345"/>
              <a:ext cx="182835" cy="21940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ight Arrow 6"/>
            <p:cNvSpPr/>
            <p:nvPr/>
          </p:nvSpPr>
          <p:spPr>
            <a:xfrm>
              <a:off x="2982179" y="518628"/>
              <a:ext cx="131642" cy="1279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35257" y="1977814"/>
            <a:ext cx="2159229" cy="570445"/>
            <a:chOff x="2125252" y="731936"/>
            <a:chExt cx="1845494" cy="487560"/>
          </a:xfrm>
        </p:grpSpPr>
        <p:sp>
          <p:nvSpPr>
            <p:cNvPr id="36" name="Rounded Rectangle 35"/>
            <p:cNvSpPr/>
            <p:nvPr/>
          </p:nvSpPr>
          <p:spPr>
            <a:xfrm>
              <a:off x="2125252" y="731936"/>
              <a:ext cx="1845494" cy="48756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ounded Rectangle 8"/>
            <p:cNvSpPr/>
            <p:nvPr/>
          </p:nvSpPr>
          <p:spPr>
            <a:xfrm>
              <a:off x="2139532" y="746216"/>
              <a:ext cx="1816934" cy="459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>
                  <a:solidFill>
                    <a:prstClr val="white"/>
                  </a:solidFill>
                  <a:latin typeface="Calibri" panose="020F0502020204030204" pitchFamily="34" charset="0"/>
                </a:rPr>
                <a:t>Aware vaccine is recommended but not considering</a:t>
              </a:r>
              <a:endParaRPr lang="en-US" sz="1400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486523" y="2583912"/>
            <a:ext cx="256701" cy="213917"/>
            <a:chOff x="2938299" y="1249969"/>
            <a:chExt cx="219402" cy="182835"/>
          </a:xfrm>
        </p:grpSpPr>
        <p:sp>
          <p:nvSpPr>
            <p:cNvPr id="34" name="Right Arrow 33"/>
            <p:cNvSpPr/>
            <p:nvPr/>
          </p:nvSpPr>
          <p:spPr>
            <a:xfrm rot="5400000">
              <a:off x="2956582" y="1231686"/>
              <a:ext cx="182835" cy="21940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ight Arrow 10"/>
            <p:cNvSpPr/>
            <p:nvPr/>
          </p:nvSpPr>
          <p:spPr>
            <a:xfrm>
              <a:off x="2982179" y="1249969"/>
              <a:ext cx="131642" cy="1279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5257" y="2794575"/>
            <a:ext cx="2159229" cy="570445"/>
            <a:chOff x="2125252" y="1463278"/>
            <a:chExt cx="1845494" cy="487560"/>
          </a:xfrm>
        </p:grpSpPr>
        <p:sp>
          <p:nvSpPr>
            <p:cNvPr id="32" name="Rounded Rectangle 31"/>
            <p:cNvSpPr/>
            <p:nvPr/>
          </p:nvSpPr>
          <p:spPr>
            <a:xfrm>
              <a:off x="2125252" y="1463278"/>
              <a:ext cx="1845494" cy="48756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12"/>
            <p:cNvSpPr/>
            <p:nvPr/>
          </p:nvSpPr>
          <p:spPr>
            <a:xfrm>
              <a:off x="2139532" y="1477558"/>
              <a:ext cx="1816934" cy="459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>
                  <a:solidFill>
                    <a:prstClr val="white"/>
                  </a:solidFill>
                  <a:latin typeface="Calibri" panose="020F0502020204030204" pitchFamily="34" charset="0"/>
                </a:rPr>
                <a:t>Considering recommended vaccine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81200" y="4547175"/>
            <a:ext cx="256701" cy="213917"/>
            <a:chOff x="2938299" y="3443993"/>
            <a:chExt cx="219402" cy="182835"/>
          </a:xfrm>
        </p:grpSpPr>
        <p:sp>
          <p:nvSpPr>
            <p:cNvPr id="26" name="Right Arrow 25"/>
            <p:cNvSpPr/>
            <p:nvPr/>
          </p:nvSpPr>
          <p:spPr>
            <a:xfrm rot="5400000">
              <a:off x="2956582" y="3425710"/>
              <a:ext cx="182835" cy="21940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ight Arrow 18"/>
            <p:cNvSpPr/>
            <p:nvPr/>
          </p:nvSpPr>
          <p:spPr>
            <a:xfrm>
              <a:off x="2982179" y="3443993"/>
              <a:ext cx="131642" cy="1279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35257" y="4775775"/>
            <a:ext cx="2159229" cy="570445"/>
            <a:chOff x="2125252" y="3657302"/>
            <a:chExt cx="1845494" cy="487560"/>
          </a:xfrm>
        </p:grpSpPr>
        <p:sp>
          <p:nvSpPr>
            <p:cNvPr id="24" name="Rounded Rectangle 23"/>
            <p:cNvSpPr/>
            <p:nvPr/>
          </p:nvSpPr>
          <p:spPr>
            <a:xfrm>
              <a:off x="2125252" y="3657302"/>
              <a:ext cx="1845494" cy="48756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20"/>
            <p:cNvSpPr/>
            <p:nvPr/>
          </p:nvSpPr>
          <p:spPr>
            <a:xfrm>
              <a:off x="2139532" y="3671582"/>
              <a:ext cx="1816934" cy="459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>
                  <a:solidFill>
                    <a:prstClr val="white"/>
                  </a:solidFill>
                  <a:latin typeface="Calibri" panose="020F0502020204030204" pitchFamily="34" charset="0"/>
                </a:rPr>
                <a:t>Get recommended vaccine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486523" y="5381873"/>
            <a:ext cx="256701" cy="213917"/>
            <a:chOff x="2938299" y="4175335"/>
            <a:chExt cx="219402" cy="182835"/>
          </a:xfrm>
        </p:grpSpPr>
        <p:sp>
          <p:nvSpPr>
            <p:cNvPr id="22" name="Right Arrow 21"/>
            <p:cNvSpPr/>
            <p:nvPr/>
          </p:nvSpPr>
          <p:spPr>
            <a:xfrm rot="5400000">
              <a:off x="2956582" y="4157052"/>
              <a:ext cx="182835" cy="21940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ight Arrow 22"/>
            <p:cNvSpPr/>
            <p:nvPr/>
          </p:nvSpPr>
          <p:spPr>
            <a:xfrm>
              <a:off x="2982179" y="4175335"/>
              <a:ext cx="131642" cy="1279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5257" y="5631444"/>
            <a:ext cx="2159229" cy="570445"/>
            <a:chOff x="2125252" y="4388643"/>
            <a:chExt cx="1845494" cy="487560"/>
          </a:xfrm>
        </p:grpSpPr>
        <p:sp>
          <p:nvSpPr>
            <p:cNvPr id="20" name="Rounded Rectangle 19"/>
            <p:cNvSpPr/>
            <p:nvPr/>
          </p:nvSpPr>
          <p:spPr>
            <a:xfrm>
              <a:off x="2125252" y="4388643"/>
              <a:ext cx="1845494" cy="48756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24"/>
            <p:cNvSpPr/>
            <p:nvPr/>
          </p:nvSpPr>
          <p:spPr>
            <a:xfrm>
              <a:off x="2139532" y="4402923"/>
              <a:ext cx="1816934" cy="459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>
                  <a:solidFill>
                    <a:prstClr val="white"/>
                  </a:solidFill>
                  <a:latin typeface="Calibri" panose="020F0502020204030204" pitchFamily="34" charset="0"/>
                </a:rPr>
                <a:t>Follow schedule</a:t>
              </a:r>
            </a:p>
          </p:txBody>
        </p:sp>
      </p:grpSp>
      <p:sp>
        <p:nvSpPr>
          <p:cNvPr id="106" name="Rectangle 105"/>
          <p:cNvSpPr/>
          <p:nvPr/>
        </p:nvSpPr>
        <p:spPr>
          <a:xfrm>
            <a:off x="497535" y="381000"/>
            <a:ext cx="384586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dirty="0" smtClean="0">
                <a:ln w="900" cmpd="sng">
                  <a:solidFill>
                    <a:srgbClr val="629DD1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101600" dist="76200" dir="5400000">
                    <a:srgbClr val="629DD1">
                      <a:satMod val="190000"/>
                      <a:tint val="100000"/>
                      <a:alpha val="74000"/>
                    </a:srgbClr>
                  </a:innerShdw>
                </a:effectLst>
              </a:rPr>
              <a:t>Stages in Vaccination </a:t>
            </a:r>
            <a:br>
              <a:rPr lang="en-US" sz="1600" dirty="0" smtClean="0">
                <a:ln w="900" cmpd="sng">
                  <a:solidFill>
                    <a:srgbClr val="629DD1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101600" dist="76200" dir="5400000">
                    <a:srgbClr val="629DD1">
                      <a:satMod val="190000"/>
                      <a:tint val="100000"/>
                      <a:alpha val="74000"/>
                    </a:srgbClr>
                  </a:innerShdw>
                </a:effectLst>
              </a:rPr>
            </a:br>
            <a:r>
              <a:rPr lang="en-US" sz="1600" dirty="0" smtClean="0">
                <a:ln w="900" cmpd="sng">
                  <a:solidFill>
                    <a:srgbClr val="629DD1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101600" dist="76200" dir="5400000">
                    <a:srgbClr val="629DD1">
                      <a:satMod val="190000"/>
                      <a:tint val="100000"/>
                      <a:alpha val="74000"/>
                    </a:srgbClr>
                  </a:innerShdw>
                </a:effectLst>
              </a:rPr>
              <a:t>Decision-Making</a:t>
            </a:r>
            <a:endParaRPr lang="en-US" sz="1600" dirty="0">
              <a:ln w="900" cmpd="sng">
                <a:solidFill>
                  <a:srgbClr val="629DD1">
                    <a:satMod val="190000"/>
                    <a:alpha val="550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101600" dist="76200" dir="5400000">
                  <a:srgbClr val="629DD1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  <p:cxnSp>
        <p:nvCxnSpPr>
          <p:cNvPr id="111" name="Straight Connector 110"/>
          <p:cNvCxnSpPr/>
          <p:nvPr/>
        </p:nvCxnSpPr>
        <p:spPr>
          <a:xfrm>
            <a:off x="535257" y="913397"/>
            <a:ext cx="215922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5105942" y="1094546"/>
            <a:ext cx="2202412" cy="581854"/>
            <a:chOff x="2125252" y="-11357"/>
            <a:chExt cx="1845494" cy="487560"/>
          </a:xfrm>
        </p:grpSpPr>
        <p:sp>
          <p:nvSpPr>
            <p:cNvPr id="49" name="Rounded Rectangle 48"/>
            <p:cNvSpPr/>
            <p:nvPr/>
          </p:nvSpPr>
          <p:spPr>
            <a:xfrm>
              <a:off x="2125252" y="-11357"/>
              <a:ext cx="1845494" cy="48756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Rounded Rectangle 4"/>
            <p:cNvSpPr/>
            <p:nvPr/>
          </p:nvSpPr>
          <p:spPr>
            <a:xfrm>
              <a:off x="2139532" y="14875"/>
              <a:ext cx="1816934" cy="459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 smtClean="0">
                  <a:solidFill>
                    <a:prstClr val="white"/>
                  </a:solidFill>
                  <a:latin typeface="Calibri" panose="020F0502020204030204" pitchFamily="34" charset="0"/>
                </a:rPr>
                <a:t>Increase Awareness</a:t>
              </a:r>
              <a:r>
                <a:rPr lang="en-US" sz="1400" dirty="0" smtClean="0">
                  <a:solidFill>
                    <a:prstClr val="white"/>
                  </a:solidFill>
                  <a:latin typeface="Calibri" panose="020F0502020204030204" pitchFamily="34" charset="0"/>
                </a:rPr>
                <a:t/>
              </a:r>
              <a:br>
                <a:rPr lang="en-US" sz="1400" dirty="0" smtClean="0">
                  <a:solidFill>
                    <a:prstClr val="white"/>
                  </a:solidFill>
                  <a:latin typeface="Calibri" panose="020F0502020204030204" pitchFamily="34" charset="0"/>
                </a:rPr>
              </a:br>
              <a:r>
                <a:rPr lang="en-US" sz="1400" dirty="0" smtClean="0">
                  <a:solidFill>
                    <a:prstClr val="white"/>
                  </a:solidFill>
                  <a:latin typeface="Calibri" panose="020F0502020204030204" pitchFamily="34" charset="0"/>
                </a:rPr>
                <a:t>(Easily accessible info)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105942" y="1932746"/>
            <a:ext cx="2202412" cy="581854"/>
            <a:chOff x="2125252" y="731936"/>
            <a:chExt cx="1845494" cy="487560"/>
          </a:xfrm>
        </p:grpSpPr>
        <p:sp>
          <p:nvSpPr>
            <p:cNvPr id="52" name="Rounded Rectangle 51"/>
            <p:cNvSpPr/>
            <p:nvPr/>
          </p:nvSpPr>
          <p:spPr>
            <a:xfrm>
              <a:off x="2125252" y="731936"/>
              <a:ext cx="1845494" cy="48756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Rounded Rectangle 8"/>
            <p:cNvSpPr/>
            <p:nvPr/>
          </p:nvSpPr>
          <p:spPr>
            <a:xfrm>
              <a:off x="2139532" y="746216"/>
              <a:ext cx="1816934" cy="459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 smtClean="0">
                  <a:solidFill>
                    <a:prstClr val="white"/>
                  </a:solidFill>
                  <a:latin typeface="Calibri" panose="020F0502020204030204" pitchFamily="34" charset="0"/>
                </a:rPr>
                <a:t>Engagement</a:t>
              </a:r>
              <a:br>
                <a:rPr lang="en-US" sz="1400" b="1" dirty="0" smtClean="0">
                  <a:solidFill>
                    <a:prstClr val="white"/>
                  </a:solidFill>
                  <a:latin typeface="Calibri" panose="020F0502020204030204" pitchFamily="34" charset="0"/>
                </a:rPr>
              </a:br>
              <a:r>
                <a:rPr lang="en-US" sz="1400" dirty="0" smtClean="0">
                  <a:solidFill>
                    <a:prstClr val="white"/>
                  </a:solidFill>
                  <a:latin typeface="Calibri" panose="020F0502020204030204" pitchFamily="34" charset="0"/>
                </a:rPr>
                <a:t>(Info from trusted sources)</a:t>
              </a:r>
              <a:endParaRPr lang="en-US" sz="1400" b="1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105942" y="2847146"/>
            <a:ext cx="2202412" cy="581854"/>
            <a:chOff x="2125252" y="1463278"/>
            <a:chExt cx="1845494" cy="487560"/>
          </a:xfrm>
        </p:grpSpPr>
        <p:sp>
          <p:nvSpPr>
            <p:cNvPr id="55" name="Rounded Rectangle 54"/>
            <p:cNvSpPr/>
            <p:nvPr/>
          </p:nvSpPr>
          <p:spPr>
            <a:xfrm>
              <a:off x="2125252" y="1463278"/>
              <a:ext cx="1845494" cy="48756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Rounded Rectangle 12"/>
            <p:cNvSpPr/>
            <p:nvPr/>
          </p:nvSpPr>
          <p:spPr>
            <a:xfrm>
              <a:off x="2139532" y="1477558"/>
              <a:ext cx="1816934" cy="459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 smtClean="0">
                  <a:solidFill>
                    <a:prstClr val="white"/>
                  </a:solidFill>
                  <a:latin typeface="Calibri" panose="020F0502020204030204" pitchFamily="34" charset="0"/>
                </a:rPr>
                <a:t>Education </a:t>
              </a:r>
              <a:br>
                <a:rPr lang="en-US" sz="1400" b="1" dirty="0" smtClean="0">
                  <a:solidFill>
                    <a:prstClr val="white"/>
                  </a:solidFill>
                  <a:latin typeface="Calibri" panose="020F0502020204030204" pitchFamily="34" charset="0"/>
                </a:rPr>
              </a:br>
              <a:r>
                <a:rPr lang="en-US" sz="1400" dirty="0" smtClean="0">
                  <a:solidFill>
                    <a:prstClr val="white"/>
                  </a:solidFill>
                  <a:latin typeface="Calibri" panose="020F0502020204030204" pitchFamily="34" charset="0"/>
                </a:rPr>
                <a:t>(info to make informed decision)</a:t>
              </a:r>
              <a:endParaRPr lang="en-US" sz="1400" b="1" dirty="0" smtClean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105942" y="3657600"/>
            <a:ext cx="2202412" cy="581854"/>
            <a:chOff x="2125252" y="2925960"/>
            <a:chExt cx="1845494" cy="487560"/>
          </a:xfrm>
        </p:grpSpPr>
        <p:sp>
          <p:nvSpPr>
            <p:cNvPr id="58" name="Rounded Rectangle 57"/>
            <p:cNvSpPr/>
            <p:nvPr/>
          </p:nvSpPr>
          <p:spPr>
            <a:xfrm>
              <a:off x="2125252" y="2925960"/>
              <a:ext cx="1845494" cy="48756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Rounded Rectangle 16"/>
            <p:cNvSpPr/>
            <p:nvPr/>
          </p:nvSpPr>
          <p:spPr>
            <a:xfrm>
              <a:off x="2139532" y="2940240"/>
              <a:ext cx="1816934" cy="459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 smtClean="0">
                  <a:solidFill>
                    <a:prstClr val="white"/>
                  </a:solidFill>
                  <a:latin typeface="Calibri" panose="020F0502020204030204" pitchFamily="34" charset="0"/>
                </a:rPr>
                <a:t>Support</a:t>
              </a:r>
              <a:endParaRPr lang="en-US" sz="1400" dirty="0" smtClean="0">
                <a:solidFill>
                  <a:prstClr val="white"/>
                </a:solidFill>
                <a:latin typeface="Calibri" panose="020F0502020204030204" pitchFamily="34" charset="0"/>
              </a:endParaRPr>
            </a:p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>
                  <a:solidFill>
                    <a:prstClr val="white"/>
                  </a:solidFill>
                  <a:latin typeface="Calibri" panose="020F0502020204030204" pitchFamily="34" charset="0"/>
                </a:rPr>
                <a:t>(tools / resources)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105942" y="4810805"/>
            <a:ext cx="1218048" cy="1437595"/>
            <a:chOff x="2125250" y="3657302"/>
            <a:chExt cx="2041308" cy="487560"/>
          </a:xfrm>
        </p:grpSpPr>
        <p:sp>
          <p:nvSpPr>
            <p:cNvPr id="61" name="Rounded Rectangle 60"/>
            <p:cNvSpPr/>
            <p:nvPr/>
          </p:nvSpPr>
          <p:spPr>
            <a:xfrm>
              <a:off x="2125250" y="3657302"/>
              <a:ext cx="2041306" cy="48756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Rounded Rectangle 20"/>
            <p:cNvSpPr/>
            <p:nvPr/>
          </p:nvSpPr>
          <p:spPr>
            <a:xfrm>
              <a:off x="2139531" y="3671582"/>
              <a:ext cx="2027027" cy="459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spc="-30" dirty="0" smtClean="0">
                  <a:solidFill>
                    <a:prstClr val="white"/>
                  </a:solidFill>
                  <a:latin typeface="Calibri" panose="020F0502020204030204" pitchFamily="34" charset="0"/>
                </a:rPr>
                <a:t>Reinforcement</a:t>
              </a:r>
              <a:r>
                <a:rPr lang="en-US" sz="1400" spc="-30" dirty="0">
                  <a:solidFill>
                    <a:prstClr val="white"/>
                  </a:solidFill>
                  <a:latin typeface="Calibri" panose="020F0502020204030204" pitchFamily="34" charset="0"/>
                </a:rPr>
                <a:t> </a:t>
              </a:r>
              <a:endParaRPr lang="en-US" sz="1400" b="1" spc="-30" dirty="0" smtClean="0">
                <a:solidFill>
                  <a:prstClr val="white"/>
                </a:solidFill>
                <a:latin typeface="Calibri" panose="020F0502020204030204" pitchFamily="34" charset="0"/>
              </a:endParaRPr>
            </a:p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dirty="0" smtClean="0">
                <a:solidFill>
                  <a:prstClr val="white"/>
                </a:solidFill>
              </a:endParaRPr>
            </a:p>
          </p:txBody>
        </p:sp>
      </p:grpSp>
      <p:sp>
        <p:nvSpPr>
          <p:cNvPr id="107" name="Rectangle 106"/>
          <p:cNvSpPr/>
          <p:nvPr/>
        </p:nvSpPr>
        <p:spPr>
          <a:xfrm>
            <a:off x="4986908" y="288879"/>
            <a:ext cx="3775366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dirty="0" smtClean="0">
                <a:ln w="900" cmpd="sng">
                  <a:solidFill>
                    <a:srgbClr val="629DD1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101600" dist="76200" dir="5400000">
                    <a:srgbClr val="629DD1">
                      <a:satMod val="190000"/>
                      <a:tint val="100000"/>
                      <a:alpha val="74000"/>
                    </a:srgbClr>
                  </a:innerShdw>
                </a:effectLst>
              </a:rPr>
              <a:t>What we can do to </a:t>
            </a:r>
          </a:p>
          <a:p>
            <a:r>
              <a:rPr lang="en-US" sz="1600" dirty="0" smtClean="0">
                <a:ln w="900" cmpd="sng">
                  <a:solidFill>
                    <a:srgbClr val="629DD1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101600" dist="76200" dir="5400000">
                    <a:srgbClr val="629DD1">
                      <a:satMod val="190000"/>
                      <a:tint val="100000"/>
                      <a:alpha val="74000"/>
                    </a:srgbClr>
                  </a:innerShdw>
                </a:effectLst>
              </a:rPr>
              <a:t>promote vaccination </a:t>
            </a:r>
            <a:endParaRPr lang="en-US" sz="1600" dirty="0">
              <a:ln w="900" cmpd="sng">
                <a:solidFill>
                  <a:srgbClr val="629DD1">
                    <a:satMod val="190000"/>
                    <a:alpha val="550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101600" dist="76200" dir="5400000">
                  <a:srgbClr val="629DD1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  <p:sp>
        <p:nvSpPr>
          <p:cNvPr id="68" name="Down Arrow 67"/>
          <p:cNvSpPr/>
          <p:nvPr/>
        </p:nvSpPr>
        <p:spPr>
          <a:xfrm>
            <a:off x="7490228" y="1094546"/>
            <a:ext cx="1071322" cy="519156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 rot="16200000">
            <a:off x="6691710" y="3322069"/>
            <a:ext cx="2668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</a:rPr>
              <a:t>HCP Recommendation</a:t>
            </a:r>
            <a:endParaRPr lang="en-US" b="1" dirty="0">
              <a:solidFill>
                <a:prstClr val="white"/>
              </a:solidFill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>
            <a:off x="5105942" y="914400"/>
            <a:ext cx="345560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6412598" y="4787003"/>
            <a:ext cx="984366" cy="1437595"/>
          </a:xfrm>
          <a:prstGeom prst="roundRect">
            <a:avLst>
              <a:gd name="adj" fmla="val 10000"/>
            </a:avLst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1400" b="1" dirty="0" smtClean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 algn="ctr"/>
            <a:endParaRPr lang="en-US" sz="14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Facilitate 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ACCESS</a:t>
            </a:r>
          </a:p>
          <a:p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429714" y="3649522"/>
            <a:ext cx="1156623" cy="839708"/>
            <a:chOff x="1918863" y="3563145"/>
            <a:chExt cx="1156623" cy="839708"/>
          </a:xfrm>
          <a:solidFill>
            <a:schemeClr val="accent2"/>
          </a:solidFill>
        </p:grpSpPr>
        <p:sp>
          <p:nvSpPr>
            <p:cNvPr id="69" name="Rounded Rectangle 68"/>
            <p:cNvSpPr/>
            <p:nvPr/>
          </p:nvSpPr>
          <p:spPr>
            <a:xfrm>
              <a:off x="1918863" y="3563145"/>
              <a:ext cx="1156623" cy="83970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Rounded Rectangle 16"/>
            <p:cNvSpPr/>
            <p:nvPr/>
          </p:nvSpPr>
          <p:spPr>
            <a:xfrm>
              <a:off x="1981200" y="3581400"/>
              <a:ext cx="1062909" cy="79052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>
                  <a:solidFill>
                    <a:prstClr val="white"/>
                  </a:solidFill>
                  <a:latin typeface="Calibri" panose="020F0502020204030204" pitchFamily="34" charset="0"/>
                </a:rPr>
                <a:t>Made the decision NOT to vaccinate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029299" y="3404175"/>
            <a:ext cx="256701" cy="213917"/>
            <a:chOff x="2938299" y="1249969"/>
            <a:chExt cx="219402" cy="182835"/>
          </a:xfrm>
        </p:grpSpPr>
        <p:sp>
          <p:nvSpPr>
            <p:cNvPr id="72" name="Right Arrow 71"/>
            <p:cNvSpPr/>
            <p:nvPr/>
          </p:nvSpPr>
          <p:spPr>
            <a:xfrm rot="5400000">
              <a:off x="2956582" y="1231686"/>
              <a:ext cx="182835" cy="21940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3" name="Right Arrow 10"/>
            <p:cNvSpPr/>
            <p:nvPr/>
          </p:nvSpPr>
          <p:spPr>
            <a:xfrm>
              <a:off x="2982179" y="1249969"/>
              <a:ext cx="131642" cy="1279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>
                <a:solidFill>
                  <a:prstClr val="white"/>
                </a:solidFill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3048000" y="1122145"/>
            <a:ext cx="1752600" cy="510245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 Factors:</a:t>
            </a:r>
          </a:p>
          <a:p>
            <a:pPr algn="ctr"/>
            <a:endParaRPr lang="en-US" dirty="0"/>
          </a:p>
          <a:p>
            <a:pPr algn="ctr"/>
            <a:r>
              <a:rPr lang="en-US" b="1" i="1" dirty="0" smtClean="0"/>
              <a:t>Perceived: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i="1" dirty="0" smtClean="0"/>
              <a:t>Susceptibility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i="1" dirty="0" smtClean="0"/>
              <a:t>Severity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i="1" dirty="0" smtClean="0"/>
              <a:t>Consequences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i="1" dirty="0" smtClean="0"/>
              <a:t>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i="1" dirty="0" smtClean="0"/>
              <a:t>Costs/Risks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i="1" dirty="0" smtClean="0"/>
              <a:t>Norms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i="1" dirty="0" smtClean="0"/>
              <a:t>Self-efficacy</a:t>
            </a:r>
            <a:endParaRPr lang="en-US" sz="1200" i="1" dirty="0"/>
          </a:p>
        </p:txBody>
      </p:sp>
      <p:grpSp>
        <p:nvGrpSpPr>
          <p:cNvPr id="74" name="Group 73"/>
          <p:cNvGrpSpPr/>
          <p:nvPr/>
        </p:nvGrpSpPr>
        <p:grpSpPr>
          <a:xfrm>
            <a:off x="3276600" y="4954038"/>
            <a:ext cx="1371546" cy="1142952"/>
            <a:chOff x="2938299" y="1249969"/>
            <a:chExt cx="219402" cy="182835"/>
          </a:xfrm>
        </p:grpSpPr>
        <p:sp>
          <p:nvSpPr>
            <p:cNvPr id="75" name="Right Arrow 74"/>
            <p:cNvSpPr/>
            <p:nvPr/>
          </p:nvSpPr>
          <p:spPr>
            <a:xfrm rot="5400000">
              <a:off x="2956582" y="1231686"/>
              <a:ext cx="182835" cy="21940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Right Arrow 10"/>
            <p:cNvSpPr/>
            <p:nvPr/>
          </p:nvSpPr>
          <p:spPr>
            <a:xfrm>
              <a:off x="2982179" y="1249969"/>
              <a:ext cx="131642" cy="1279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 b="1">
                <a:solidFill>
                  <a:prstClr val="white"/>
                </a:solidFill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 rot="10800000">
            <a:off x="3238527" y="1263727"/>
            <a:ext cx="1371546" cy="1142952"/>
            <a:chOff x="2938299" y="1249969"/>
            <a:chExt cx="219402" cy="182835"/>
          </a:xfrm>
        </p:grpSpPr>
        <p:sp>
          <p:nvSpPr>
            <p:cNvPr id="78" name="Right Arrow 77"/>
            <p:cNvSpPr/>
            <p:nvPr/>
          </p:nvSpPr>
          <p:spPr>
            <a:xfrm rot="5400000">
              <a:off x="2956582" y="1231686"/>
              <a:ext cx="182835" cy="21940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9" name="Right Arrow 10"/>
            <p:cNvSpPr/>
            <p:nvPr/>
          </p:nvSpPr>
          <p:spPr>
            <a:xfrm>
              <a:off x="2982179" y="1249969"/>
              <a:ext cx="131642" cy="1279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 b="1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635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533400"/>
          </a:xfrm>
        </p:spPr>
        <p:txBody>
          <a:bodyPr anchor="t"/>
          <a:lstStyle/>
          <a:p>
            <a:r>
              <a:rPr lang="en-US" sz="3600" dirty="0" smtClean="0"/>
              <a:t>Communicating with Adults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15000"/>
          </a:xfrm>
        </p:spPr>
        <p:txBody>
          <a:bodyPr/>
          <a:lstStyle/>
          <a:p>
            <a:endParaRPr lang="en-US" sz="800" b="0" dirty="0" smtClean="0"/>
          </a:p>
          <a:p>
            <a:r>
              <a:rPr lang="en-US" b="0" dirty="0" smtClean="0"/>
              <a:t>Stress the relevance and importance of timely vaccination for protection.</a:t>
            </a:r>
            <a:endParaRPr lang="en-US" b="0" dirty="0"/>
          </a:p>
          <a:p>
            <a:pPr lvl="1"/>
            <a:r>
              <a:rPr lang="en-US" dirty="0" smtClean="0"/>
              <a:t>Highlight susceptibility </a:t>
            </a:r>
          </a:p>
          <a:p>
            <a:pPr lvl="1"/>
            <a:r>
              <a:rPr lang="en-US" dirty="0" smtClean="0"/>
              <a:t>Explain severity and potential costs of getting VPDs</a:t>
            </a:r>
          </a:p>
          <a:p>
            <a:pPr lvl="1"/>
            <a:endParaRPr lang="en-US" sz="1100" dirty="0" smtClean="0"/>
          </a:p>
          <a:p>
            <a:r>
              <a:rPr lang="en-US" b="0" dirty="0" smtClean="0"/>
              <a:t>Use </a:t>
            </a:r>
            <a:r>
              <a:rPr lang="en-US" b="0" dirty="0"/>
              <a:t>empowering messages and </a:t>
            </a:r>
            <a:r>
              <a:rPr lang="en-US" b="0" dirty="0" smtClean="0"/>
              <a:t>highlight the benefits of vaccination.</a:t>
            </a:r>
            <a:endParaRPr lang="en-US" b="0" dirty="0"/>
          </a:p>
          <a:p>
            <a:endParaRPr lang="en-US" sz="1100" b="0" dirty="0" smtClean="0"/>
          </a:p>
          <a:p>
            <a:r>
              <a:rPr lang="en-US" b="0" dirty="0" smtClean="0"/>
              <a:t>Provide transparent and plain language information on VPDs and vaccines, including safety and efficacy as well as how to get vaccinated.</a:t>
            </a:r>
          </a:p>
          <a:p>
            <a:endParaRPr lang="en-US" sz="1100" b="0" dirty="0" smtClean="0"/>
          </a:p>
          <a:p>
            <a:r>
              <a:rPr lang="en-US" b="0" dirty="0" smtClean="0"/>
              <a:t>Tailor the information as much as possible. Encourage them to talk with their HCPs about vaccines that are right for them. </a:t>
            </a:r>
          </a:p>
          <a:p>
            <a:endParaRPr lang="en-US" sz="1200" dirty="0" smtClean="0"/>
          </a:p>
          <a:p>
            <a:pPr lvl="1"/>
            <a:endParaRPr lang="en-US" dirty="0" smtClean="0"/>
          </a:p>
          <a:p>
            <a:pPr lvl="1"/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14788629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763000" cy="639762"/>
          </a:xfrm>
        </p:spPr>
        <p:txBody>
          <a:bodyPr/>
          <a:lstStyle/>
          <a:p>
            <a:r>
              <a:rPr lang="en-US" dirty="0" smtClean="0"/>
              <a:t>HCP Recommendation: </a:t>
            </a:r>
            <a:br>
              <a:rPr lang="en-US" dirty="0" smtClean="0"/>
            </a:br>
            <a:r>
              <a:rPr lang="en-US" dirty="0" smtClean="0"/>
              <a:t>SHARE Critical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2001"/>
          </a:xfrm>
        </p:spPr>
        <p:txBody>
          <a:bodyPr/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/>
              <a:buChar char=""/>
            </a:pPr>
            <a:r>
              <a:rPr lang="en-US" sz="2800" dirty="0">
                <a:ea typeface="Calibri"/>
                <a:cs typeface="Times New Roman"/>
              </a:rPr>
              <a:t>S</a:t>
            </a:r>
            <a:r>
              <a:rPr lang="en-US" sz="2000" b="0" dirty="0">
                <a:ea typeface="Calibri"/>
                <a:cs typeface="Times New Roman"/>
              </a:rPr>
              <a:t>hare the reasons why </a:t>
            </a:r>
            <a:r>
              <a:rPr lang="en-US" sz="2000" b="0" dirty="0" smtClean="0">
                <a:ea typeface="Calibri"/>
                <a:cs typeface="Times New Roman"/>
              </a:rPr>
              <a:t>the recommended vaccines are </a:t>
            </a:r>
            <a:r>
              <a:rPr lang="en-US" sz="2000" b="0" dirty="0">
                <a:ea typeface="Calibri"/>
                <a:cs typeface="Times New Roman"/>
              </a:rPr>
              <a:t>right for </a:t>
            </a:r>
            <a:r>
              <a:rPr lang="en-US" sz="2000" b="0" dirty="0" smtClean="0">
                <a:ea typeface="Calibri"/>
                <a:cs typeface="Times New Roman"/>
              </a:rPr>
              <a:t>the </a:t>
            </a:r>
            <a:r>
              <a:rPr lang="en-US" sz="2000" b="0" dirty="0">
                <a:ea typeface="Calibri"/>
                <a:cs typeface="Times New Roman"/>
              </a:rPr>
              <a:t>patient </a:t>
            </a:r>
            <a:r>
              <a:rPr lang="en-US" sz="2000" b="0" dirty="0" smtClean="0">
                <a:ea typeface="Calibri"/>
                <a:cs typeface="Times New Roman"/>
              </a:rPr>
              <a:t>given age, health status, lifestyle, job, or other risk factors.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/>
              <a:buChar char=""/>
            </a:pPr>
            <a:r>
              <a:rPr lang="en-US" sz="2800" dirty="0" smtClean="0">
                <a:ea typeface="Calibri"/>
                <a:cs typeface="Times New Roman"/>
              </a:rPr>
              <a:t>H</a:t>
            </a:r>
            <a:r>
              <a:rPr lang="en-US" sz="2000" b="0" dirty="0" smtClean="0">
                <a:ea typeface="Calibri"/>
                <a:cs typeface="Times New Roman"/>
              </a:rPr>
              <a:t>ighlight your own experiences </a:t>
            </a:r>
            <a:r>
              <a:rPr lang="en-US" sz="2000" b="0" dirty="0">
                <a:ea typeface="Calibri"/>
                <a:cs typeface="Times New Roman"/>
              </a:rPr>
              <a:t>with </a:t>
            </a:r>
            <a:r>
              <a:rPr lang="en-US" sz="2000" b="0" dirty="0" smtClean="0">
                <a:ea typeface="Calibri"/>
                <a:cs typeface="Times New Roman"/>
              </a:rPr>
              <a:t>vaccination to reinforce benefits and strengthen confidence.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/>
              <a:buChar char=""/>
            </a:pPr>
            <a:r>
              <a:rPr lang="en-US" sz="2800" dirty="0" smtClean="0">
                <a:ea typeface="Calibri"/>
                <a:cs typeface="Times New Roman"/>
              </a:rPr>
              <a:t>A</a:t>
            </a:r>
            <a:r>
              <a:rPr lang="en-US" sz="2000" b="0" dirty="0" smtClean="0">
                <a:ea typeface="Calibri"/>
                <a:cs typeface="Times New Roman"/>
              </a:rPr>
              <a:t>ddress </a:t>
            </a:r>
            <a:r>
              <a:rPr lang="en-US" sz="2000" b="0" dirty="0">
                <a:ea typeface="Calibri"/>
                <a:cs typeface="Times New Roman"/>
              </a:rPr>
              <a:t>patient questions and any concerns about </a:t>
            </a:r>
            <a:r>
              <a:rPr lang="en-US" sz="2000" b="0" dirty="0" smtClean="0">
                <a:ea typeface="Calibri"/>
                <a:cs typeface="Times New Roman"/>
              </a:rPr>
              <a:t>vaccines, including side effects, safety, and vaccine effectiveness, in </a:t>
            </a:r>
            <a:r>
              <a:rPr lang="en-US" sz="2000" b="0" dirty="0">
                <a:ea typeface="Calibri"/>
                <a:cs typeface="Times New Roman"/>
              </a:rPr>
              <a:t>plain and understandable </a:t>
            </a:r>
            <a:r>
              <a:rPr lang="en-US" sz="2000" b="0" dirty="0" smtClean="0">
                <a:ea typeface="Calibri"/>
                <a:cs typeface="Times New Roman"/>
              </a:rPr>
              <a:t>language. </a:t>
            </a:r>
            <a:endParaRPr lang="en-US" sz="1800" b="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/>
              <a:buChar char=""/>
            </a:pPr>
            <a:r>
              <a:rPr lang="en-US" sz="2800" dirty="0">
                <a:ea typeface="Calibri"/>
                <a:cs typeface="Times New Roman"/>
              </a:rPr>
              <a:t>R</a:t>
            </a:r>
            <a:r>
              <a:rPr lang="en-US" sz="2000" b="0" dirty="0">
                <a:ea typeface="Calibri"/>
                <a:cs typeface="Times New Roman"/>
              </a:rPr>
              <a:t>emind patients </a:t>
            </a:r>
            <a:r>
              <a:rPr lang="en-US" sz="2000" b="0" dirty="0" smtClean="0">
                <a:ea typeface="Calibri"/>
                <a:cs typeface="Times New Roman"/>
              </a:rPr>
              <a:t>that many vaccine-preventable diseases are common in </a:t>
            </a:r>
            <a:r>
              <a:rPr lang="en-US" sz="2000" b="0" dirty="0">
                <a:ea typeface="Calibri"/>
                <a:cs typeface="Times New Roman"/>
              </a:rPr>
              <a:t>the U.S. and can be </a:t>
            </a:r>
            <a:r>
              <a:rPr lang="en-US" sz="2000" b="0" dirty="0" smtClean="0">
                <a:ea typeface="Calibri"/>
                <a:cs typeface="Times New Roman"/>
              </a:rPr>
              <a:t>serious for them.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/>
              <a:buChar char=""/>
            </a:pPr>
            <a:r>
              <a:rPr lang="en-US" sz="2800" dirty="0" smtClean="0">
                <a:ea typeface="Calibri"/>
                <a:cs typeface="Times New Roman"/>
              </a:rPr>
              <a:t>E</a:t>
            </a:r>
            <a:r>
              <a:rPr lang="en-US" sz="2000" b="0" dirty="0" smtClean="0">
                <a:ea typeface="Calibri"/>
                <a:cs typeface="Times New Roman"/>
              </a:rPr>
              <a:t>xplain </a:t>
            </a:r>
            <a:r>
              <a:rPr lang="en-US" sz="2000" b="0" dirty="0">
                <a:ea typeface="Calibri"/>
                <a:cs typeface="Times New Roman"/>
              </a:rPr>
              <a:t>the potential </a:t>
            </a:r>
            <a:r>
              <a:rPr lang="en-US" sz="2000" b="0" dirty="0" smtClean="0">
                <a:ea typeface="Calibri"/>
                <a:cs typeface="Times New Roman"/>
              </a:rPr>
              <a:t>costs </a:t>
            </a:r>
            <a:r>
              <a:rPr lang="en-US" sz="2000" b="0" dirty="0">
                <a:ea typeface="Calibri"/>
                <a:cs typeface="Times New Roman"/>
              </a:rPr>
              <a:t>of getting </a:t>
            </a:r>
            <a:r>
              <a:rPr lang="en-US" sz="2000" b="0" dirty="0" smtClean="0">
                <a:ea typeface="Calibri"/>
                <a:cs typeface="Times New Roman"/>
              </a:rPr>
              <a:t>VPDs, </a:t>
            </a:r>
            <a:r>
              <a:rPr lang="en-US" sz="2000" b="0" dirty="0">
                <a:ea typeface="Calibri"/>
                <a:cs typeface="Times New Roman"/>
              </a:rPr>
              <a:t>including serious health effects, time lost </a:t>
            </a:r>
            <a:r>
              <a:rPr lang="en-US" sz="2000" b="0" dirty="0" smtClean="0">
                <a:ea typeface="Calibri"/>
                <a:cs typeface="Times New Roman"/>
              </a:rPr>
              <a:t>(such as missing work or family obligations), </a:t>
            </a:r>
            <a:r>
              <a:rPr lang="en-US" sz="2000" b="0" dirty="0">
                <a:ea typeface="Calibri"/>
                <a:cs typeface="Times New Roman"/>
              </a:rPr>
              <a:t>and financial costs. 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37393992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Key Message Frames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Overarching: You </a:t>
            </a:r>
            <a:r>
              <a:rPr lang="en-US" sz="2400" dirty="0">
                <a:solidFill>
                  <a:schemeClr val="bg2"/>
                </a:solidFill>
              </a:rPr>
              <a:t>can </a:t>
            </a:r>
            <a:r>
              <a:rPr lang="en-US" sz="2400" b="1" dirty="0">
                <a:solidFill>
                  <a:schemeClr val="bg2"/>
                </a:solidFill>
              </a:rPr>
              <a:t>protect your health </a:t>
            </a:r>
            <a:r>
              <a:rPr lang="en-US" sz="2400" dirty="0">
                <a:solidFill>
                  <a:schemeClr val="bg2"/>
                </a:solidFill>
              </a:rPr>
              <a:t>– and others around you – by getting vaccinated.</a:t>
            </a:r>
          </a:p>
          <a:p>
            <a:endParaRPr lang="en-US" sz="2400" dirty="0" smtClean="0">
              <a:solidFill>
                <a:schemeClr val="bg2"/>
              </a:solidFill>
            </a:endParaRPr>
          </a:p>
          <a:p>
            <a:r>
              <a:rPr lang="en-US" sz="2400" dirty="0" smtClean="0">
                <a:solidFill>
                  <a:schemeClr val="bg2"/>
                </a:solidFill>
              </a:rPr>
              <a:t>All adults are at risk for VPDs. </a:t>
            </a:r>
            <a:r>
              <a:rPr lang="en-US" sz="2400" b="1" dirty="0" smtClean="0">
                <a:solidFill>
                  <a:schemeClr val="bg2"/>
                </a:solidFill>
              </a:rPr>
              <a:t>(susceptibility)</a:t>
            </a:r>
          </a:p>
          <a:p>
            <a:endParaRPr lang="en-US" sz="2400" dirty="0" smtClean="0">
              <a:solidFill>
                <a:schemeClr val="bg2"/>
              </a:solidFill>
            </a:endParaRPr>
          </a:p>
          <a:p>
            <a:r>
              <a:rPr lang="en-US" sz="2400" dirty="0" smtClean="0">
                <a:solidFill>
                  <a:schemeClr val="bg2"/>
                </a:solidFill>
              </a:rPr>
              <a:t>VPDs can have </a:t>
            </a:r>
            <a:r>
              <a:rPr lang="en-US" sz="2400" b="1" dirty="0" smtClean="0">
                <a:solidFill>
                  <a:schemeClr val="bg2"/>
                </a:solidFill>
              </a:rPr>
              <a:t>serious consequences</a:t>
            </a:r>
            <a:r>
              <a:rPr lang="en-US" sz="2400" dirty="0" smtClean="0">
                <a:solidFill>
                  <a:schemeClr val="bg2"/>
                </a:solidFill>
              </a:rPr>
              <a:t> and costs.</a:t>
            </a:r>
          </a:p>
          <a:p>
            <a:endParaRPr lang="en-US" sz="2400" dirty="0" smtClean="0">
              <a:solidFill>
                <a:schemeClr val="bg2"/>
              </a:solidFill>
            </a:endParaRPr>
          </a:p>
          <a:p>
            <a:r>
              <a:rPr lang="en-US" sz="2400" dirty="0" smtClean="0">
                <a:solidFill>
                  <a:schemeClr val="bg2"/>
                </a:solidFill>
              </a:rPr>
              <a:t>Getting vaccinated is a part of </a:t>
            </a:r>
            <a:r>
              <a:rPr lang="en-US" sz="2400" b="1" dirty="0" smtClean="0">
                <a:solidFill>
                  <a:schemeClr val="bg2"/>
                </a:solidFill>
              </a:rPr>
              <a:t>staying healthy</a:t>
            </a:r>
            <a:r>
              <a:rPr lang="en-US" sz="2400" dirty="0" smtClean="0">
                <a:solidFill>
                  <a:schemeClr val="bg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0665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98" y="990600"/>
            <a:ext cx="3864224" cy="498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872" y="957964"/>
            <a:ext cx="3858197" cy="497633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600" b="1" dirty="0" smtClean="0"/>
              <a:t>Creative Strategy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5934300"/>
            <a:ext cx="347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Susceptibility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977459" y="5902035"/>
            <a:ext cx="347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Consequences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931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017" y="990600"/>
            <a:ext cx="3875723" cy="50272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37" y="990600"/>
            <a:ext cx="3838575" cy="50272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600" b="1" dirty="0" smtClean="0"/>
              <a:t>Creative Strategy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66772" y="6017895"/>
            <a:ext cx="347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Benefits (Proactive)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648200" y="6009287"/>
            <a:ext cx="3962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Benefits (Empowering)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1896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z="4000" dirty="0" smtClean="0"/>
              <a:t>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95801"/>
          </a:xfrm>
        </p:spPr>
        <p:txBody>
          <a:bodyPr/>
          <a:lstStyle/>
          <a:p>
            <a:pPr marL="0" indent="0">
              <a:buNone/>
            </a:pPr>
            <a:endParaRPr lang="en-US" b="0" dirty="0" smtClean="0">
              <a:solidFill>
                <a:schemeClr val="tx1"/>
              </a:solidFill>
            </a:endParaRPr>
          </a:p>
          <a:p>
            <a:r>
              <a:rPr lang="en-US" sz="2800" b="0" dirty="0" smtClean="0"/>
              <a:t>Present key findings and implications from CDC adult immunization communication research</a:t>
            </a:r>
            <a:r>
              <a:rPr lang="en-US" sz="2800" b="0" dirty="0" smtClean="0"/>
              <a:t>.</a:t>
            </a:r>
            <a:endParaRPr lang="en-US" sz="2800" b="0" dirty="0"/>
          </a:p>
          <a:p>
            <a:endParaRPr lang="en-US" sz="2800" b="0" dirty="0"/>
          </a:p>
          <a:p>
            <a:r>
              <a:rPr lang="en-US" sz="2800" b="0" dirty="0" smtClean="0"/>
              <a:t>Share </a:t>
            </a:r>
            <a:r>
              <a:rPr lang="en-US" sz="2800" b="0" dirty="0"/>
              <a:t>evidence-based strategies and messages that can help motivate adults to get vaccinated.</a:t>
            </a:r>
          </a:p>
          <a:p>
            <a:endParaRPr lang="en-US" sz="2800" b="0" dirty="0"/>
          </a:p>
          <a:p>
            <a:r>
              <a:rPr lang="en-US" sz="2800" b="0" dirty="0"/>
              <a:t>Provide an overview of CDC adult immunization communication efforts and resources.</a:t>
            </a:r>
          </a:p>
          <a:p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1798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787" y="0"/>
            <a:ext cx="8229600" cy="792162"/>
          </a:xfrm>
        </p:spPr>
        <p:txBody>
          <a:bodyPr/>
          <a:lstStyle/>
          <a:p>
            <a:r>
              <a:rPr lang="en-US" dirty="0" smtClean="0"/>
              <a:t>Communication Resources: Adult Audiences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419601"/>
          </a:xfrm>
        </p:spPr>
        <p:txBody>
          <a:bodyPr/>
          <a:lstStyle/>
          <a:p>
            <a:r>
              <a:rPr lang="en-US" dirty="0" smtClean="0"/>
              <a:t>Promotional Outreach</a:t>
            </a:r>
            <a:endParaRPr lang="en-US" dirty="0" smtClean="0"/>
          </a:p>
          <a:p>
            <a:pPr lvl="1"/>
            <a:r>
              <a:rPr lang="en-US" dirty="0" smtClean="0"/>
              <a:t>Posters and Flyers</a:t>
            </a:r>
          </a:p>
          <a:p>
            <a:pPr lvl="1"/>
            <a:r>
              <a:rPr lang="en-US" dirty="0" smtClean="0"/>
              <a:t>Web buttons and banners</a:t>
            </a:r>
          </a:p>
          <a:p>
            <a:pPr lvl="1"/>
            <a:r>
              <a:rPr lang="en-US" dirty="0" smtClean="0"/>
              <a:t>Sample tweets and social media posts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Radio PSAs COMING SOON!</a:t>
            </a:r>
          </a:p>
          <a:p>
            <a:pPr lvl="1"/>
            <a:endParaRPr lang="en-US" sz="1050" dirty="0" smtClean="0"/>
          </a:p>
          <a:p>
            <a:r>
              <a:rPr lang="en-US" dirty="0" smtClean="0"/>
              <a:t>Information Dissemination and Education</a:t>
            </a:r>
          </a:p>
          <a:p>
            <a:pPr lvl="1"/>
            <a:r>
              <a:rPr lang="en-US" dirty="0" smtClean="0"/>
              <a:t>Matte articles and web features</a:t>
            </a:r>
            <a:endParaRPr lang="en-US" dirty="0"/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Factsheets COMING SOON!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Infographic COMING SOON!</a:t>
            </a:r>
          </a:p>
          <a:p>
            <a:pPr marL="457200" lvl="1" indent="0">
              <a:buNone/>
            </a:pPr>
            <a:endParaRPr lang="en-US" sz="900" dirty="0" smtClean="0"/>
          </a:p>
          <a:p>
            <a:r>
              <a:rPr lang="en-US" dirty="0" smtClean="0"/>
              <a:t>Support Tools</a:t>
            </a:r>
          </a:p>
          <a:p>
            <a:pPr lvl="1"/>
            <a:r>
              <a:rPr lang="en-US" dirty="0"/>
              <a:t>Easy to read schedule </a:t>
            </a:r>
          </a:p>
          <a:p>
            <a:pPr lvl="1"/>
            <a:r>
              <a:rPr lang="en-US" dirty="0" smtClean="0"/>
              <a:t>Vaccine </a:t>
            </a:r>
            <a:r>
              <a:rPr lang="en-US" dirty="0"/>
              <a:t>Quiz: </a:t>
            </a:r>
            <a:r>
              <a:rPr lang="en-US" dirty="0" smtClean="0">
                <a:hlinkClick r:id="rId3"/>
              </a:rPr>
              <a:t>www.cdc.gov/vaccines/adultquiz</a:t>
            </a:r>
            <a:endParaRPr lang="en-US" dirty="0"/>
          </a:p>
          <a:p>
            <a:pPr lvl="1"/>
            <a:r>
              <a:rPr lang="en-US" dirty="0" smtClean="0"/>
              <a:t>Adult immunization website: </a:t>
            </a:r>
            <a:r>
              <a:rPr lang="en-US" dirty="0" smtClean="0">
                <a:hlinkClick r:id="rId4"/>
              </a:rPr>
              <a:t>www.cdc.gov/vaccines/adults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6473279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0000"/>
                </a:solidFill>
              </a:rPr>
              <a:t>Available at www.cdc.gov/vaccines/AdultPatientEd</a:t>
            </a:r>
          </a:p>
          <a:p>
            <a:pPr algn="ctr"/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93003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Outreach Products</a:t>
            </a:r>
            <a:endParaRPr lang="en-US" sz="4000" b="1" dirty="0"/>
          </a:p>
        </p:txBody>
      </p:sp>
      <p:pic>
        <p:nvPicPr>
          <p:cNvPr id="6" name="Picture 5" descr="I got vaccinated because I can't risk getting sick. Don't wait. Vaccinate! CDC, Learn Mor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4"/>
            <a:ext cx="6933565" cy="728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 want to protect my health, so I'm getting the vaccines I need. Don't wait. Vaccinate! CDC, Learn Mor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11817"/>
            <a:ext cx="2854325" cy="237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" t="2744" r="3004" b="1901"/>
          <a:stretch/>
        </p:blipFill>
        <p:spPr bwMode="auto">
          <a:xfrm>
            <a:off x="3810000" y="1820713"/>
            <a:ext cx="2993366" cy="3847381"/>
          </a:xfrm>
          <a:prstGeom prst="rect">
            <a:avLst/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89" t="21426" r="19821" b="53527"/>
          <a:stretch/>
        </p:blipFill>
        <p:spPr bwMode="auto">
          <a:xfrm>
            <a:off x="1524000" y="4343400"/>
            <a:ext cx="2057400" cy="1723235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 descr="\\cdc\project\NCIRD_OD_HCSO\NCIRD_Projects\Adult-Vaccination\Products\FINAL PRODUCTS\CDC_AI_Digital_Ads_v2\Digital Ads\160x600\CDC_Digital_stay_healthy_160x600_v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811817"/>
            <a:ext cx="1219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6427113"/>
            <a:ext cx="8298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70C0"/>
                </a:solidFill>
              </a:rPr>
              <a:t>www.cdc.gov/vaccines/AdultPatientEd</a:t>
            </a:r>
          </a:p>
          <a:p>
            <a:pPr algn="ctr"/>
            <a:endParaRPr lang="en-US" sz="2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58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787" y="0"/>
            <a:ext cx="8229600" cy="792162"/>
          </a:xfrm>
        </p:spPr>
        <p:txBody>
          <a:bodyPr/>
          <a:lstStyle/>
          <a:p>
            <a:r>
              <a:rPr lang="en-US" dirty="0" smtClean="0"/>
              <a:t>Communication Resources: HCP Audiences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419601"/>
          </a:xfrm>
        </p:spPr>
        <p:txBody>
          <a:bodyPr/>
          <a:lstStyle/>
          <a:p>
            <a:r>
              <a:rPr lang="en-US" dirty="0" smtClean="0"/>
              <a:t>Promotional Outreach</a:t>
            </a:r>
            <a:endParaRPr lang="en-US" dirty="0" smtClean="0"/>
          </a:p>
          <a:p>
            <a:pPr lvl="1"/>
            <a:r>
              <a:rPr lang="en-US" dirty="0" smtClean="0"/>
              <a:t>Web buttons and banners</a:t>
            </a:r>
          </a:p>
          <a:p>
            <a:pPr lvl="1"/>
            <a:r>
              <a:rPr lang="en-US" dirty="0" smtClean="0"/>
              <a:t>Sample tweets and social media posts</a:t>
            </a:r>
          </a:p>
          <a:p>
            <a:pPr lvl="1"/>
            <a:endParaRPr lang="en-US" sz="1100" dirty="0" smtClean="0"/>
          </a:p>
          <a:p>
            <a:r>
              <a:rPr lang="en-US" dirty="0" smtClean="0"/>
              <a:t>Information Dissemination and Education</a:t>
            </a:r>
          </a:p>
          <a:p>
            <a:pPr lvl="1"/>
            <a:r>
              <a:rPr lang="en-US" dirty="0"/>
              <a:t>Matte articles</a:t>
            </a:r>
          </a:p>
          <a:p>
            <a:pPr lvl="1"/>
            <a:r>
              <a:rPr lang="en-US" dirty="0" smtClean="0"/>
              <a:t>Series </a:t>
            </a:r>
            <a:r>
              <a:rPr lang="en-US" dirty="0"/>
              <a:t>of </a:t>
            </a:r>
            <a:r>
              <a:rPr lang="en-US" dirty="0" smtClean="0"/>
              <a:t>factsheets on new practice standards</a:t>
            </a:r>
          </a:p>
          <a:p>
            <a:pPr lvl="1"/>
            <a:r>
              <a:rPr lang="en-US" dirty="0" smtClean="0"/>
              <a:t>Medscape commentary with Dr. Bridges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Infographic COMING SOON!</a:t>
            </a:r>
          </a:p>
          <a:p>
            <a:pPr marL="457200" lvl="1" indent="0">
              <a:buNone/>
            </a:pPr>
            <a:endParaRPr lang="en-US" sz="1100" dirty="0" smtClean="0"/>
          </a:p>
          <a:p>
            <a:r>
              <a:rPr lang="en-US" dirty="0" smtClean="0"/>
              <a:t>Support Tools and Training </a:t>
            </a:r>
          </a:p>
          <a:p>
            <a:pPr lvl="1">
              <a:buClr>
                <a:srgbClr val="0039A6"/>
              </a:buClr>
            </a:pPr>
            <a:r>
              <a:rPr lang="en-US" dirty="0" smtClean="0">
                <a:solidFill>
                  <a:srgbClr val="4B4B4B"/>
                </a:solidFill>
              </a:rPr>
              <a:t>2014 </a:t>
            </a:r>
            <a:r>
              <a:rPr lang="en-US" dirty="0">
                <a:solidFill>
                  <a:srgbClr val="4B4B4B"/>
                </a:solidFill>
              </a:rPr>
              <a:t>Adult Immunization Schedule </a:t>
            </a:r>
            <a:r>
              <a:rPr lang="en-US" dirty="0" smtClean="0">
                <a:solidFill>
                  <a:srgbClr val="4B4B4B"/>
                </a:solidFill>
                <a:hlinkClick r:id="rId3"/>
              </a:rPr>
              <a:t>www.cdc.gov/vaccines/schedules/hcp/adult.html</a:t>
            </a:r>
            <a:endParaRPr lang="en-US" dirty="0">
              <a:solidFill>
                <a:srgbClr val="4B4B4B"/>
              </a:solidFill>
            </a:endParaRPr>
          </a:p>
          <a:p>
            <a:pPr lvl="1">
              <a:buClr>
                <a:srgbClr val="0039A6"/>
              </a:buClr>
            </a:pPr>
            <a:r>
              <a:rPr lang="en-US" dirty="0">
                <a:solidFill>
                  <a:srgbClr val="4B4B4B"/>
                </a:solidFill>
              </a:rPr>
              <a:t>Free CE training: </a:t>
            </a:r>
            <a:r>
              <a:rPr lang="en-US" u="sng" dirty="0" smtClean="0">
                <a:solidFill>
                  <a:srgbClr val="1F497D"/>
                </a:solidFill>
                <a:latin typeface="Calibri"/>
                <a:ea typeface="Calibri"/>
                <a:cs typeface="Times New Roman"/>
                <a:hlinkClick r:id="rId4"/>
              </a:rPr>
              <a:t>www.cdc.gov/vaccines/ed</a:t>
            </a:r>
            <a:r>
              <a:rPr lang="en-US" u="sng" dirty="0">
                <a:solidFill>
                  <a:srgbClr val="1F497D"/>
                </a:solidFill>
                <a:latin typeface="Calibri"/>
                <a:ea typeface="Calibri"/>
                <a:cs typeface="Times New Roman"/>
                <a:hlinkClick r:id="rId4"/>
              </a:rPr>
              <a:t>/</a:t>
            </a:r>
            <a:endParaRPr lang="en-US" dirty="0">
              <a:solidFill>
                <a:srgbClr val="4B4B4B"/>
              </a:solidFill>
            </a:endParaRP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FAQs on adult vaccines COMING SOON!</a:t>
            </a:r>
            <a:endParaRPr lang="en-US" dirty="0">
              <a:solidFill>
                <a:srgbClr val="7030A0"/>
              </a:solidFill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6427113"/>
            <a:ext cx="82989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0000"/>
                </a:solidFill>
              </a:rPr>
              <a:t>Available at www.cdc.gov/vaccines/hcp/adults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609868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34683"/>
            <a:ext cx="3076164" cy="4034166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495" y="-149555"/>
            <a:ext cx="8229600" cy="884238"/>
          </a:xfrm>
        </p:spPr>
        <p:txBody>
          <a:bodyPr/>
          <a:lstStyle/>
          <a:p>
            <a:r>
              <a:rPr lang="en-US" sz="3200" dirty="0" smtClean="0"/>
              <a:t>Series: Implementing Standards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91192" y="6440269"/>
            <a:ext cx="87242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39A6"/>
                </a:solidFill>
              </a:rPr>
              <a:t>www.cdc.gov/vaccines/AdultStandards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66800" y="1183722"/>
            <a:ext cx="4237008" cy="5096229"/>
            <a:chOff x="1401792" y="1183722"/>
            <a:chExt cx="4237008" cy="5096229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20" t="8522" r="38454" b="10123"/>
            <a:stretch/>
          </p:blipFill>
          <p:spPr bwMode="auto">
            <a:xfrm>
              <a:off x="1401792" y="1183722"/>
              <a:ext cx="2978816" cy="3851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17" t="8415" r="40243" b="10099"/>
            <a:stretch/>
          </p:blipFill>
          <p:spPr bwMode="auto">
            <a:xfrm>
              <a:off x="1850831" y="1617806"/>
              <a:ext cx="2888968" cy="3730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75" t="8458" r="42044" b="9949"/>
            <a:stretch/>
          </p:blipFill>
          <p:spPr bwMode="auto">
            <a:xfrm>
              <a:off x="2287437" y="2057400"/>
              <a:ext cx="2845916" cy="3675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58" t="8492" r="45607" b="10018"/>
            <a:stretch/>
          </p:blipFill>
          <p:spPr bwMode="auto">
            <a:xfrm>
              <a:off x="2723390" y="2514600"/>
              <a:ext cx="2915410" cy="3765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0" t="8467" r="48999" b="6552"/>
          <a:stretch/>
        </p:blipFill>
        <p:spPr bwMode="auto">
          <a:xfrm>
            <a:off x="5486400" y="1295400"/>
            <a:ext cx="3223505" cy="416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1642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/>
          <a:lstStyle/>
          <a:p>
            <a:r>
              <a:rPr lang="en-US" dirty="0" smtClean="0"/>
              <a:t>Promoting Adult Immunization – February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730" y="914400"/>
            <a:ext cx="4872870" cy="5599726"/>
          </a:xfrm>
        </p:spPr>
        <p:txBody>
          <a:bodyPr/>
          <a:lstStyle/>
          <a:p>
            <a:r>
              <a:rPr lang="en-US" sz="1800" b="0" dirty="0" smtClean="0"/>
              <a:t>Release of 2014 </a:t>
            </a:r>
            <a:r>
              <a:rPr lang="en-US" sz="1800" b="0" dirty="0"/>
              <a:t>adult </a:t>
            </a:r>
            <a:r>
              <a:rPr lang="en-US" sz="1800" b="0" dirty="0" smtClean="0"/>
              <a:t>immunization schedule and NHIS 2012 adult vaccination coverage data</a:t>
            </a:r>
          </a:p>
          <a:p>
            <a:endParaRPr lang="en-US" sz="1050" b="0" dirty="0" smtClean="0"/>
          </a:p>
          <a:p>
            <a:r>
              <a:rPr lang="en-US" sz="1800" b="0" dirty="0" smtClean="0"/>
              <a:t>Coverage in national media of adult vaccination coverage rates</a:t>
            </a:r>
          </a:p>
          <a:p>
            <a:endParaRPr lang="en-US" sz="1050" b="0" dirty="0" smtClean="0">
              <a:solidFill>
                <a:srgbClr val="4B4B4B"/>
              </a:solidFill>
            </a:endParaRPr>
          </a:p>
          <a:p>
            <a:r>
              <a:rPr lang="en-US" sz="1800" b="0" dirty="0" smtClean="0">
                <a:solidFill>
                  <a:srgbClr val="4B4B4B"/>
                </a:solidFill>
              </a:rPr>
              <a:t>Social Media:  CDC, Dr. </a:t>
            </a:r>
            <a:r>
              <a:rPr lang="en-US" sz="1800" b="0" dirty="0" err="1" smtClean="0">
                <a:solidFill>
                  <a:srgbClr val="4B4B4B"/>
                </a:solidFill>
              </a:rPr>
              <a:t>Frieden</a:t>
            </a:r>
            <a:r>
              <a:rPr lang="en-US" sz="1800" b="0" dirty="0" smtClean="0">
                <a:solidFill>
                  <a:srgbClr val="4B4B4B"/>
                </a:solidFill>
              </a:rPr>
              <a:t>, and Dr. </a:t>
            </a:r>
            <a:r>
              <a:rPr lang="en-US" sz="1800" b="0" dirty="0" err="1" smtClean="0">
                <a:solidFill>
                  <a:srgbClr val="4B4B4B"/>
                </a:solidFill>
              </a:rPr>
              <a:t>Besser</a:t>
            </a:r>
            <a:r>
              <a:rPr lang="en-US" sz="1800" b="0" dirty="0" smtClean="0">
                <a:solidFill>
                  <a:srgbClr val="4B4B4B"/>
                </a:solidFill>
              </a:rPr>
              <a:t> (ABC news) tweet about adult vaccination</a:t>
            </a:r>
            <a:endParaRPr lang="en-US" b="0" dirty="0" smtClean="0"/>
          </a:p>
          <a:p>
            <a:pPr>
              <a:buClr>
                <a:srgbClr val="0039A6"/>
              </a:buClr>
            </a:pPr>
            <a:endParaRPr lang="en-US" sz="1050" b="0" dirty="0" smtClean="0">
              <a:solidFill>
                <a:srgbClr val="4B4B4B"/>
              </a:solidFill>
            </a:endParaRPr>
          </a:p>
          <a:p>
            <a:pPr>
              <a:buClr>
                <a:srgbClr val="0039A6"/>
              </a:buClr>
            </a:pPr>
            <a:r>
              <a:rPr lang="en-US" sz="1800" b="0" dirty="0" smtClean="0">
                <a:solidFill>
                  <a:srgbClr val="4B4B4B"/>
                </a:solidFill>
              </a:rPr>
              <a:t>Radio Media Tour with CDC and ACP vaccination experts reaching an </a:t>
            </a:r>
            <a:r>
              <a:rPr lang="en-US" sz="1800" b="0" dirty="0" smtClean="0"/>
              <a:t>estimated 35,876,886 listeners from live and taped interviews, and a :60 packaged news segment </a:t>
            </a:r>
          </a:p>
          <a:p>
            <a:pPr>
              <a:buClr>
                <a:srgbClr val="0039A6"/>
              </a:buClr>
            </a:pPr>
            <a:endParaRPr lang="en-US" sz="1600" b="0" dirty="0" smtClean="0"/>
          </a:p>
          <a:p>
            <a:pPr>
              <a:buClr>
                <a:srgbClr val="0039A6"/>
              </a:buClr>
            </a:pPr>
            <a:r>
              <a:rPr lang="en-US" sz="1800" b="0" dirty="0" smtClean="0">
                <a:solidFill>
                  <a:srgbClr val="4B4B4B"/>
                </a:solidFill>
              </a:rPr>
              <a:t>Distribution of a matte article for placement in print and electronic media</a:t>
            </a:r>
            <a:endParaRPr lang="en-US" sz="1800" b="0" dirty="0">
              <a:solidFill>
                <a:srgbClr val="4B4B4B"/>
              </a:solidFill>
            </a:endParaRPr>
          </a:p>
          <a:p>
            <a:pPr marL="0" lvl="1" indent="0">
              <a:buSzPct val="70000"/>
              <a:buNone/>
            </a:pPr>
            <a:endParaRPr lang="en-US" sz="1600" dirty="0"/>
          </a:p>
          <a:p>
            <a:pPr marL="0" lvl="1" indent="0">
              <a:buSzPct val="70000"/>
              <a:buNone/>
            </a:pPr>
            <a:endParaRPr lang="en-US" sz="1600" dirty="0"/>
          </a:p>
          <a:p>
            <a:pPr marL="0" lvl="1" indent="0">
              <a:buSzPct val="70000"/>
              <a:buNone/>
            </a:pPr>
            <a:endParaRPr lang="en-US" sz="1600" dirty="0"/>
          </a:p>
          <a:p>
            <a:pPr marL="0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410200" y="838200"/>
            <a:ext cx="3276600" cy="1981200"/>
            <a:chOff x="3962400" y="3005328"/>
            <a:chExt cx="4856544" cy="3285744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65" t="2261" r="43579" b="91398"/>
            <a:stretch/>
          </p:blipFill>
          <p:spPr bwMode="auto">
            <a:xfrm>
              <a:off x="3962400" y="3005328"/>
              <a:ext cx="4856544" cy="65227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65" t="27447" r="43579" b="46953"/>
            <a:stretch/>
          </p:blipFill>
          <p:spPr bwMode="auto">
            <a:xfrm>
              <a:off x="3962400" y="3657601"/>
              <a:ext cx="4856544" cy="263347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5356443" y="3048000"/>
            <a:ext cx="3349691" cy="2216020"/>
            <a:chOff x="548951" y="2051180"/>
            <a:chExt cx="3349691" cy="2216020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99" t="10577" r="41319" b="80306"/>
            <a:stretch/>
          </p:blipFill>
          <p:spPr bwMode="auto">
            <a:xfrm>
              <a:off x="548951" y="2051180"/>
              <a:ext cx="3349691" cy="46004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99" t="35413" r="41319" b="29788"/>
            <a:stretch/>
          </p:blipFill>
          <p:spPr bwMode="auto">
            <a:xfrm>
              <a:off x="548951" y="2511229"/>
              <a:ext cx="3349691" cy="175597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5181600" y="5410200"/>
            <a:ext cx="3486154" cy="845977"/>
            <a:chOff x="5410200" y="5515512"/>
            <a:chExt cx="3257554" cy="740665"/>
          </a:xfrm>
        </p:grpSpPr>
        <p:pic>
          <p:nvPicPr>
            <p:cNvPr id="19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1" t="21208" r="41412" b="71659"/>
            <a:stretch/>
          </p:blipFill>
          <p:spPr bwMode="auto">
            <a:xfrm>
              <a:off x="5410201" y="5515512"/>
              <a:ext cx="3257553" cy="3467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1" t="53996" r="41412" b="37902"/>
            <a:stretch/>
          </p:blipFill>
          <p:spPr bwMode="auto">
            <a:xfrm>
              <a:off x="5410200" y="5862301"/>
              <a:ext cx="3257553" cy="39387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05580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30162"/>
            <a:ext cx="8229600" cy="1020762"/>
          </a:xfrm>
        </p:spPr>
        <p:txBody>
          <a:bodyPr/>
          <a:lstStyle/>
          <a:p>
            <a:r>
              <a:rPr lang="en-US" sz="3600" dirty="0" smtClean="0"/>
              <a:t>NEXT STEPS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4876800"/>
          </a:xfrm>
        </p:spPr>
        <p:txBody>
          <a:bodyPr/>
          <a:lstStyle/>
          <a:p>
            <a:pPr marL="0" indent="0">
              <a:buNone/>
            </a:pPr>
            <a:endParaRPr lang="en-US" sz="800" dirty="0" smtClean="0"/>
          </a:p>
          <a:p>
            <a:pPr lvl="0">
              <a:buClr>
                <a:srgbClr val="0039A6"/>
              </a:buClr>
            </a:pPr>
            <a:r>
              <a:rPr lang="en-US" sz="2800" b="0" dirty="0">
                <a:solidFill>
                  <a:srgbClr val="4B4B4B"/>
                </a:solidFill>
              </a:rPr>
              <a:t>Continue to share key research findings with partners and health communication professionals</a:t>
            </a:r>
          </a:p>
          <a:p>
            <a:pPr marL="0" indent="0">
              <a:buNone/>
            </a:pPr>
            <a:endParaRPr lang="en-US" sz="2800" b="0" dirty="0" smtClean="0"/>
          </a:p>
          <a:p>
            <a:r>
              <a:rPr lang="en-US" sz="2800" b="0" dirty="0" smtClean="0"/>
              <a:t>Continue to test and develop patient education materials and other HCP resources (including Spanish language)</a:t>
            </a:r>
          </a:p>
          <a:p>
            <a:pPr marL="0" indent="0">
              <a:buNone/>
            </a:pPr>
            <a:endParaRPr lang="en-US" sz="2000" b="0" dirty="0" smtClean="0"/>
          </a:p>
          <a:p>
            <a:r>
              <a:rPr lang="en-US" sz="2800" b="0" dirty="0" smtClean="0"/>
              <a:t>Continue to disseminate messages, products, and resources through engagement of partners and media</a:t>
            </a:r>
          </a:p>
          <a:p>
            <a:endParaRPr lang="en-US" b="0" dirty="0" smtClean="0"/>
          </a:p>
          <a:p>
            <a:endParaRPr lang="en-US" sz="1600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57400" y="2819400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Courier New" pitchFamily="49" charset="0"/>
              <a:buChar char="o"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39A6"/>
              </a:buClr>
              <a:buFont typeface="Wingdings" pitchFamily="2" charset="2"/>
              <a:buNone/>
            </a:pPr>
            <a:endParaRPr lang="en-US" dirty="0" smtClean="0">
              <a:solidFill>
                <a:srgbClr val="4B4B4B"/>
              </a:solidFill>
            </a:endParaRPr>
          </a:p>
          <a:p>
            <a:pPr marL="0" indent="0">
              <a:buClr>
                <a:srgbClr val="0039A6"/>
              </a:buClr>
              <a:buFont typeface="Wingdings" pitchFamily="2" charset="2"/>
              <a:buNone/>
            </a:pPr>
            <a:endParaRPr lang="en-US" dirty="0" smtClean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336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0070C0"/>
                </a:solidFill>
              </a:rPr>
              <a:t>Acknowledgements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191000"/>
          </a:xfrm>
        </p:spPr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</a:rPr>
              <a:t>Michelle Basket</a:t>
            </a:r>
          </a:p>
          <a:p>
            <a:r>
              <a:rPr lang="en-US" b="0" dirty="0" smtClean="0">
                <a:solidFill>
                  <a:schemeClr val="tx1"/>
                </a:solidFill>
              </a:rPr>
              <a:t>Carolyn Bridges</a:t>
            </a:r>
          </a:p>
          <a:p>
            <a:r>
              <a:rPr lang="en-US" b="0" dirty="0">
                <a:solidFill>
                  <a:schemeClr val="tx1"/>
                </a:solidFill>
              </a:rPr>
              <a:t>Amy </a:t>
            </a:r>
            <a:r>
              <a:rPr lang="en-US" b="0" dirty="0" err="1">
                <a:solidFill>
                  <a:schemeClr val="tx1"/>
                </a:solidFill>
              </a:rPr>
              <a:t>Callis</a:t>
            </a:r>
            <a:endParaRPr lang="en-US" b="0" dirty="0">
              <a:solidFill>
                <a:schemeClr val="tx1"/>
              </a:solidFill>
            </a:endParaRPr>
          </a:p>
          <a:p>
            <a:r>
              <a:rPr lang="en-US" b="0" dirty="0" smtClean="0">
                <a:solidFill>
                  <a:schemeClr val="tx1"/>
                </a:solidFill>
              </a:rPr>
              <a:t>Yvonne Garcia</a:t>
            </a:r>
          </a:p>
          <a:p>
            <a:r>
              <a:rPr lang="en-US" b="0" dirty="0" smtClean="0">
                <a:solidFill>
                  <a:schemeClr val="tx1"/>
                </a:solidFill>
              </a:rPr>
              <a:t>Kate </a:t>
            </a:r>
            <a:r>
              <a:rPr lang="en-US" b="0" dirty="0" err="1" smtClean="0">
                <a:solidFill>
                  <a:schemeClr val="tx1"/>
                </a:solidFill>
              </a:rPr>
              <a:t>Lavail</a:t>
            </a:r>
            <a:endParaRPr lang="en-US" b="0" dirty="0" smtClean="0">
              <a:solidFill>
                <a:schemeClr val="tx1"/>
              </a:solidFill>
            </a:endParaRPr>
          </a:p>
          <a:p>
            <a:r>
              <a:rPr lang="en-US" b="0" dirty="0" err="1" smtClean="0">
                <a:solidFill>
                  <a:schemeClr val="tx1"/>
                </a:solidFill>
              </a:rPr>
              <a:t>Lydiesther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Martinez</a:t>
            </a:r>
          </a:p>
          <a:p>
            <a:r>
              <a:rPr lang="en-US" b="0" dirty="0" smtClean="0">
                <a:solidFill>
                  <a:schemeClr val="tx1"/>
                </a:solidFill>
              </a:rPr>
              <a:t>Matthew Reynolds </a:t>
            </a:r>
          </a:p>
          <a:p>
            <a:r>
              <a:rPr lang="en-US" b="0" dirty="0" smtClean="0">
                <a:solidFill>
                  <a:schemeClr val="tx1"/>
                </a:solidFill>
              </a:rPr>
              <a:t>Kris </a:t>
            </a:r>
            <a:r>
              <a:rPr lang="en-US" b="0" dirty="0" err="1" smtClean="0">
                <a:solidFill>
                  <a:schemeClr val="tx1"/>
                </a:solidFill>
              </a:rPr>
              <a:t>Sheedy</a:t>
            </a:r>
            <a:endParaRPr lang="en-US" b="0" dirty="0" smtClean="0">
              <a:solidFill>
                <a:schemeClr val="tx1"/>
              </a:solidFill>
            </a:endParaRPr>
          </a:p>
          <a:p>
            <a:r>
              <a:rPr lang="en-US" b="0" dirty="0" smtClean="0">
                <a:solidFill>
                  <a:schemeClr val="tx1"/>
                </a:solidFill>
              </a:rPr>
              <a:t>Alex </a:t>
            </a:r>
            <a:r>
              <a:rPr lang="en-US" b="0" dirty="0" err="1" smtClean="0">
                <a:solidFill>
                  <a:schemeClr val="tx1"/>
                </a:solidFill>
              </a:rPr>
              <a:t>Shevach</a:t>
            </a:r>
            <a:endParaRPr lang="en-US" b="0" dirty="0" smtClean="0">
              <a:solidFill>
                <a:schemeClr val="tx1"/>
              </a:solidFill>
            </a:endParaRPr>
          </a:p>
          <a:p>
            <a:r>
              <a:rPr lang="en-US" b="0" dirty="0" smtClean="0">
                <a:solidFill>
                  <a:schemeClr val="tx1"/>
                </a:solidFill>
              </a:rPr>
              <a:t>Belinda Smith</a:t>
            </a:r>
          </a:p>
          <a:p>
            <a:r>
              <a:rPr lang="en-US" b="0" dirty="0" smtClean="0">
                <a:solidFill>
                  <a:schemeClr val="tx1"/>
                </a:solidFill>
              </a:rPr>
              <a:t>ICF International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173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4411851"/>
            <a:ext cx="6400800" cy="2057400"/>
          </a:xfrm>
        </p:spPr>
        <p:txBody>
          <a:bodyPr/>
          <a:lstStyle/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For more information please contact Centers for Disease Control and Prevention</a:t>
            </a:r>
          </a:p>
          <a:p>
            <a:pPr lvl="0" algn="l"/>
            <a:endParaRPr lang="en-US" sz="1200" b="0" dirty="0" smtClean="0">
              <a:solidFill>
                <a:schemeClr val="tx1"/>
              </a:solidFill>
            </a:endParaRPr>
          </a:p>
          <a:p>
            <a:pPr lvl="0" algn="l"/>
            <a:r>
              <a:rPr lang="en-US" sz="1200" b="0" dirty="0" smtClean="0">
                <a:solidFill>
                  <a:schemeClr val="tx1"/>
                </a:solidFill>
              </a:rPr>
              <a:t>1600 Clifton Road NE, Atlanta, GA  30333</a:t>
            </a:r>
          </a:p>
          <a:p>
            <a:pPr lvl="0" algn="l"/>
            <a:r>
              <a:rPr lang="en-US" sz="1200" b="0" dirty="0" smtClean="0">
                <a:solidFill>
                  <a:schemeClr val="tx1"/>
                </a:solidFill>
              </a:rPr>
              <a:t>Telephone: 1-800-CDC-INFO (232-4636)/TTY: 1-888-232-6348</a:t>
            </a:r>
          </a:p>
          <a:p>
            <a:pPr lvl="0" algn="l"/>
            <a:r>
              <a:rPr lang="en-US" sz="1200" b="0" dirty="0" smtClean="0">
                <a:solidFill>
                  <a:schemeClr val="tx1"/>
                </a:solidFill>
              </a:rPr>
              <a:t>E-mail:  cdcinfo@cdc.gov 	Web:  http://www.cdc.gov</a:t>
            </a:r>
          </a:p>
          <a:p>
            <a:pPr lvl="0" algn="l"/>
            <a:endParaRPr lang="en-US" sz="1200" b="0" dirty="0" smtClean="0">
              <a:solidFill>
                <a:schemeClr val="tx1"/>
              </a:solidFill>
            </a:endParaRPr>
          </a:p>
          <a:p>
            <a:pPr lvl="0" algn="l"/>
            <a:r>
              <a:rPr lang="en-US" sz="900" b="0" dirty="0" smtClean="0">
                <a:solidFill>
                  <a:schemeClr val="tx1"/>
                </a:solidFill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 smtClean="0"/>
              <a:t>National Center for Immunization &amp; Respiratory Diseases</a:t>
            </a:r>
          </a:p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 descr="Logos of the United States Department of Health and Human Services and Centers for Disease Control and Prevention&#10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0" y="6477000"/>
            <a:ext cx="190500" cy="190500"/>
          </a:xfrm>
          <a:prstGeom prst="rect">
            <a:avLst/>
          </a:prstGeom>
        </p:spPr>
      </p:pic>
      <p:sp>
        <p:nvSpPr>
          <p:cNvPr id="7" name="Subtitle 4"/>
          <p:cNvSpPr txBox="1">
            <a:spLocks/>
          </p:cNvSpPr>
          <p:nvPr/>
        </p:nvSpPr>
        <p:spPr>
          <a:xfrm>
            <a:off x="1219200" y="990600"/>
            <a:ext cx="7315200" cy="3429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b="0" dirty="0">
              <a:solidFill>
                <a:schemeClr val="tx1"/>
              </a:solidFill>
            </a:endParaRPr>
          </a:p>
          <a:p>
            <a:pPr algn="r"/>
            <a:endParaRPr lang="en-US" sz="1200" dirty="0" smtClean="0">
              <a:solidFill>
                <a:schemeClr val="tx1"/>
              </a:solidFill>
            </a:endParaRPr>
          </a:p>
          <a:p>
            <a:pPr algn="r"/>
            <a:r>
              <a:rPr lang="en-US" sz="3600" dirty="0" smtClean="0">
                <a:solidFill>
                  <a:schemeClr val="tx1"/>
                </a:solidFill>
              </a:rPr>
              <a:t>Aparna Ramakrishnan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  <a:hlinkClick r:id="rId4"/>
              </a:rPr>
              <a:t>wlq1@cdc.gov</a:t>
            </a:r>
            <a:endParaRPr lang="en-US" dirty="0" smtClean="0">
              <a:solidFill>
                <a:schemeClr val="tx1"/>
              </a:solidFill>
            </a:endParaRPr>
          </a:p>
          <a:p>
            <a:pPr lvl="0" algn="r">
              <a:spcBef>
                <a:spcPts val="0"/>
              </a:spcBef>
            </a:pPr>
            <a:endParaRPr lang="en-US" sz="1800" b="0" dirty="0" smtClean="0">
              <a:solidFill>
                <a:prstClr val="black"/>
              </a:solidFill>
            </a:endParaRPr>
          </a:p>
          <a:p>
            <a:pPr lvl="0" algn="r">
              <a:spcBef>
                <a:spcPts val="0"/>
              </a:spcBef>
            </a:pPr>
            <a:endParaRPr lang="en-US" sz="1800" b="0" dirty="0">
              <a:solidFill>
                <a:prstClr val="black"/>
              </a:solidFill>
            </a:endParaRPr>
          </a:p>
          <a:p>
            <a:pPr algn="r"/>
            <a:endParaRPr lang="en-US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7832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CDC Adult Immunization Communication Program Goals and Audiences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r>
              <a:rPr lang="en-US" b="0" dirty="0"/>
              <a:t>Increase awareness of the risks of vaccine-preventable diseases, the benefits of adult immunization, and adult vaccine recommendations</a:t>
            </a:r>
            <a:r>
              <a:rPr lang="en-US" b="0" dirty="0" smtClean="0"/>
              <a:t>.</a:t>
            </a:r>
          </a:p>
          <a:p>
            <a:endParaRPr lang="en-US" sz="1000" b="0" dirty="0"/>
          </a:p>
          <a:p>
            <a:r>
              <a:rPr lang="en-US" b="0" dirty="0"/>
              <a:t>Encourage </a:t>
            </a:r>
            <a:r>
              <a:rPr lang="en-US" dirty="0"/>
              <a:t>adults</a:t>
            </a:r>
            <a:r>
              <a:rPr lang="en-US" b="0" dirty="0"/>
              <a:t> to get vaccinated according to CDC’s recommended immunization schedule</a:t>
            </a:r>
            <a:r>
              <a:rPr lang="en-US" b="0" dirty="0" smtClean="0"/>
              <a:t>.</a:t>
            </a:r>
          </a:p>
          <a:p>
            <a:endParaRPr lang="en-US" sz="1000" b="0" dirty="0"/>
          </a:p>
          <a:p>
            <a:r>
              <a:rPr lang="en-US" b="0" dirty="0"/>
              <a:t>Encourage </a:t>
            </a:r>
            <a:r>
              <a:rPr lang="en-US" dirty="0"/>
              <a:t>healthcare </a:t>
            </a:r>
            <a:r>
              <a:rPr lang="en-US" dirty="0" smtClean="0"/>
              <a:t>professionals </a:t>
            </a:r>
            <a:r>
              <a:rPr lang="en-US" b="0" dirty="0"/>
              <a:t>to assess vaccine needs of their adult patients</a:t>
            </a:r>
            <a:r>
              <a:rPr lang="en-US" b="0"/>
              <a:t>, </a:t>
            </a:r>
            <a:r>
              <a:rPr lang="en-US" b="0" smtClean="0"/>
              <a:t>strongly recommend </a:t>
            </a:r>
            <a:r>
              <a:rPr lang="en-US" b="0" dirty="0"/>
              <a:t>immunization, </a:t>
            </a:r>
            <a:r>
              <a:rPr lang="en-US" b="0" dirty="0" smtClean="0"/>
              <a:t>provide vaccines </a:t>
            </a:r>
            <a:r>
              <a:rPr lang="en-US" b="0" dirty="0"/>
              <a:t>or make appropriate referrals to other immunization </a:t>
            </a:r>
            <a:r>
              <a:rPr lang="en-US" b="0" dirty="0" smtClean="0"/>
              <a:t>providers, and document vaccination.</a:t>
            </a:r>
            <a:endParaRPr lang="en-US" b="0" dirty="0"/>
          </a:p>
          <a:p>
            <a:pPr lvl="4"/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2333695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KEY RESEARCH FINDINGS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86000"/>
            <a:ext cx="8421688" cy="1500187"/>
          </a:xfrm>
        </p:spPr>
        <p:txBody>
          <a:bodyPr/>
          <a:lstStyle/>
          <a:p>
            <a:pPr algn="ctr"/>
            <a:r>
              <a:rPr lang="en-US" sz="3200" b="1" dirty="0" smtClean="0"/>
              <a:t>Building a Foundation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5094874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1836" y="457200"/>
            <a:ext cx="8229600" cy="609600"/>
          </a:xfrm>
        </p:spPr>
        <p:txBody>
          <a:bodyPr/>
          <a:lstStyle/>
          <a:p>
            <a:r>
              <a:rPr lang="en-US" sz="3200" dirty="0" smtClean="0"/>
              <a:t>Research with Adults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276601"/>
          </a:xfrm>
        </p:spPr>
        <p:txBody>
          <a:bodyPr/>
          <a:lstStyle/>
          <a:p>
            <a:r>
              <a:rPr lang="en-US" dirty="0" err="1" smtClean="0"/>
              <a:t>FallStyles</a:t>
            </a:r>
            <a:r>
              <a:rPr lang="en-US" dirty="0" smtClean="0"/>
              <a:t> Survey (September/October 2012)</a:t>
            </a:r>
          </a:p>
          <a:p>
            <a:endParaRPr lang="en-US" dirty="0" smtClean="0"/>
          </a:p>
          <a:p>
            <a:r>
              <a:rPr lang="en-US" dirty="0" smtClean="0"/>
              <a:t>Literature Review (November/December 2012)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Focus groups (March 2013)</a:t>
            </a:r>
          </a:p>
          <a:p>
            <a:pPr lvl="1"/>
            <a:r>
              <a:rPr lang="en-US" sz="1800" dirty="0" smtClean="0"/>
              <a:t>66 focus groups in 3 cities</a:t>
            </a:r>
          </a:p>
          <a:p>
            <a:pPr lvl="1"/>
            <a:r>
              <a:rPr lang="en-US" sz="1800" dirty="0" smtClean="0"/>
              <a:t>Segmentation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lvl="1"/>
            <a:endParaRPr lang="en-US" sz="1800" dirty="0"/>
          </a:p>
          <a:p>
            <a:pPr marL="914400" lvl="2" indent="0">
              <a:spcBef>
                <a:spcPts val="1200"/>
              </a:spcBef>
              <a:buClr>
                <a:srgbClr val="0067AB"/>
              </a:buClr>
              <a:buNone/>
            </a:pP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581025" y="4343400"/>
            <a:ext cx="8077200" cy="1815882"/>
          </a:xfrm>
          <a:prstGeom prst="rect">
            <a:avLst/>
          </a:prstGeom>
          <a:noFill/>
        </p:spPr>
        <p:txBody>
          <a:bodyPr wrap="square" lIns="0" rIns="0" numCol="2" rtlCol="0">
            <a:spAutoFit/>
          </a:bodyPr>
          <a:lstStyle/>
          <a:p>
            <a:pPr marL="1200150" lvl="2" indent="-285750" defTabSz="12573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B4B4B"/>
                </a:solidFill>
              </a:rPr>
              <a:t>Adults 40-59 with chronic conditions </a:t>
            </a:r>
            <a:r>
              <a:rPr lang="en-US" sz="1600" dirty="0" smtClean="0">
                <a:solidFill>
                  <a:srgbClr val="4B4B4B"/>
                </a:solidFill>
              </a:rPr>
              <a:t>(Diabetes, COPD/Asthma, Heart Disease)</a:t>
            </a:r>
            <a:endParaRPr lang="en-US" sz="1600" dirty="0">
              <a:solidFill>
                <a:srgbClr val="4B4B4B"/>
              </a:solidFill>
            </a:endParaRPr>
          </a:p>
          <a:p>
            <a:pPr marL="1200150" lvl="2" indent="-285750" defTabSz="12573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B4B4B"/>
                </a:solidFill>
              </a:rPr>
              <a:t>Adults 40-59 with no chronic conditions</a:t>
            </a:r>
          </a:p>
          <a:p>
            <a:pPr marL="1200150" lvl="2" indent="-285750" defTabSz="12573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B4B4B"/>
                </a:solidFill>
              </a:rPr>
              <a:t>Adults 60</a:t>
            </a:r>
            <a:r>
              <a:rPr lang="en-US" sz="1600" dirty="0" smtClean="0">
                <a:solidFill>
                  <a:srgbClr val="4B4B4B"/>
                </a:solidFill>
              </a:rPr>
              <a:t>+</a:t>
            </a:r>
            <a:endParaRPr lang="en-US" sz="1600" dirty="0">
              <a:solidFill>
                <a:srgbClr val="4B4B4B"/>
              </a:solidFill>
            </a:endParaRPr>
          </a:p>
          <a:p>
            <a:pPr lvl="2"/>
            <a:endParaRPr lang="en-US" sz="1600" dirty="0" smtClean="0">
              <a:solidFill>
                <a:srgbClr val="4B4B4B"/>
              </a:solidFill>
            </a:endParaRPr>
          </a:p>
          <a:p>
            <a:pPr marL="1828800" lvl="2" indent="-285750"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600" dirty="0" smtClean="0">
                <a:solidFill>
                  <a:srgbClr val="4B4B4B"/>
                </a:solidFill>
              </a:rPr>
              <a:t>African </a:t>
            </a:r>
            <a:r>
              <a:rPr lang="en-US" sz="1600" dirty="0">
                <a:solidFill>
                  <a:srgbClr val="4B4B4B"/>
                </a:solidFill>
              </a:rPr>
              <a:t>Americans</a:t>
            </a:r>
          </a:p>
          <a:p>
            <a:pPr marL="1828800" lvl="2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4B4B4B"/>
                </a:solidFill>
              </a:rPr>
              <a:t>Hispanic/Latinos</a:t>
            </a:r>
            <a:endParaRPr lang="en-US" sz="1600" dirty="0">
              <a:solidFill>
                <a:srgbClr val="4B4B4B"/>
              </a:solidFill>
            </a:endParaRPr>
          </a:p>
          <a:p>
            <a:pPr marL="182880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B4B4B"/>
                </a:solidFill>
              </a:rPr>
              <a:t>Whites</a:t>
            </a:r>
          </a:p>
        </p:txBody>
      </p:sp>
    </p:spTree>
    <p:extLst>
      <p:ext uri="{BB962C8B-B14F-4D97-AF65-F5344CB8AC3E}">
        <p14:creationId xmlns:p14="http://schemas.microsoft.com/office/powerpoint/2010/main" val="2179951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792162"/>
          </a:xfrm>
        </p:spPr>
        <p:txBody>
          <a:bodyPr/>
          <a:lstStyle/>
          <a:p>
            <a:r>
              <a:rPr lang="en-US" sz="3200" dirty="0" smtClean="0"/>
              <a:t>Research with Healthcare Professionals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038601"/>
          </a:xfrm>
        </p:spPr>
        <p:txBody>
          <a:bodyPr/>
          <a:lstStyle/>
          <a:p>
            <a:r>
              <a:rPr lang="en-US" sz="2800" dirty="0" smtClean="0"/>
              <a:t>In-depth interviews (July/August 2013)</a:t>
            </a:r>
          </a:p>
          <a:p>
            <a:pPr lvl="1"/>
            <a:r>
              <a:rPr lang="en-US" sz="2400" dirty="0" smtClean="0"/>
              <a:t>16 Physicians and 12 Nurse Practitioners/Registered Nurses </a:t>
            </a:r>
          </a:p>
          <a:p>
            <a:pPr lvl="1"/>
            <a:r>
              <a:rPr lang="en-US" sz="2400" dirty="0" smtClean="0"/>
              <a:t>Primary care  and specialties serving patients with chronic conditions</a:t>
            </a:r>
          </a:p>
          <a:p>
            <a:pPr lvl="1"/>
            <a:r>
              <a:rPr lang="en-US" sz="2400" dirty="0" smtClean="0"/>
              <a:t>South, Midwest, and West regions</a:t>
            </a:r>
          </a:p>
          <a:p>
            <a:pPr lvl="1"/>
            <a:r>
              <a:rPr lang="en-US" sz="2400" dirty="0" smtClean="0"/>
              <a:t>TOPICS:</a:t>
            </a:r>
          </a:p>
          <a:p>
            <a:pPr lvl="2"/>
            <a:r>
              <a:rPr lang="en-US" sz="2000" dirty="0"/>
              <a:t>Vaccine administration</a:t>
            </a:r>
          </a:p>
          <a:p>
            <a:pPr lvl="2"/>
            <a:r>
              <a:rPr lang="en-US" sz="2000" dirty="0"/>
              <a:t>Knowledge of Immunization schedule</a:t>
            </a:r>
          </a:p>
          <a:p>
            <a:pPr lvl="2"/>
            <a:r>
              <a:rPr lang="en-US" sz="2000" dirty="0"/>
              <a:t>Attitudes regarding VPDs</a:t>
            </a:r>
          </a:p>
          <a:p>
            <a:pPr lvl="2"/>
            <a:r>
              <a:rPr lang="en-US" sz="2000" b="1" dirty="0">
                <a:solidFill>
                  <a:srgbClr val="7030A0"/>
                </a:solidFill>
              </a:rPr>
              <a:t>Vaccine recommendations &amp; conversations</a:t>
            </a:r>
          </a:p>
          <a:p>
            <a:pPr lvl="2"/>
            <a:r>
              <a:rPr lang="en-US" sz="2000" dirty="0" smtClean="0"/>
              <a:t>Resources and support needed</a:t>
            </a:r>
            <a:endParaRPr lang="en-US" sz="2000" dirty="0"/>
          </a:p>
          <a:p>
            <a:pPr lvl="2"/>
            <a:endParaRPr lang="en-US" sz="2200" dirty="0" smtClean="0"/>
          </a:p>
          <a:p>
            <a:pPr lvl="2"/>
            <a:endParaRPr lang="en-US" sz="2200" dirty="0" smtClean="0"/>
          </a:p>
          <a:p>
            <a:pPr lvl="1"/>
            <a:endParaRPr lang="en-US" sz="2400" dirty="0"/>
          </a:p>
          <a:p>
            <a:pPr marL="914400" lvl="2" indent="0">
              <a:spcBef>
                <a:spcPts val="1200"/>
              </a:spcBef>
              <a:buClr>
                <a:srgbClr val="0067AB"/>
              </a:buClr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833291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40080"/>
            <a:ext cx="8534400" cy="457200"/>
          </a:xfrm>
        </p:spPr>
        <p:txBody>
          <a:bodyPr anchor="t"/>
          <a:lstStyle/>
          <a:p>
            <a:r>
              <a:rPr lang="en-US" dirty="0" smtClean="0"/>
              <a:t>WHAT WE LEARNED:  Knowledge and Attitudes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80160"/>
            <a:ext cx="8229600" cy="4572000"/>
          </a:xfrm>
        </p:spPr>
        <p:txBody>
          <a:bodyPr/>
          <a:lstStyle/>
          <a:p>
            <a:pPr lvl="0"/>
            <a:r>
              <a:rPr lang="en-US" b="0" dirty="0"/>
              <a:t>Adults believe that vaccines are important, especially for certain groups of </a:t>
            </a:r>
            <a:r>
              <a:rPr lang="en-US" b="0" dirty="0" smtClean="0"/>
              <a:t>adults.</a:t>
            </a:r>
          </a:p>
          <a:p>
            <a:pPr marL="0" lvl="0" indent="0">
              <a:buNone/>
            </a:pPr>
            <a:endParaRPr lang="en-US" b="0" dirty="0" smtClean="0"/>
          </a:p>
          <a:p>
            <a:r>
              <a:rPr lang="en-US" b="0" dirty="0"/>
              <a:t>Adults believe that VPDs are serious, and in some cases, deadly.  </a:t>
            </a:r>
          </a:p>
          <a:p>
            <a:pPr lvl="0"/>
            <a:endParaRPr lang="en-US" b="0" dirty="0" smtClean="0"/>
          </a:p>
          <a:p>
            <a:pPr lvl="0"/>
            <a:r>
              <a:rPr lang="en-US" b="0" dirty="0" smtClean="0"/>
              <a:t>Awareness and knowledge of vaccines recommended for adults besides influenza is low.</a:t>
            </a:r>
          </a:p>
          <a:p>
            <a:pPr lvl="0"/>
            <a:endParaRPr lang="en-US" sz="900" b="0" dirty="0"/>
          </a:p>
          <a:p>
            <a:pPr lvl="0"/>
            <a:endParaRPr lang="en-US" sz="900" b="0" dirty="0" smtClean="0"/>
          </a:p>
          <a:p>
            <a:r>
              <a:rPr lang="en-US" b="0" dirty="0" smtClean="0"/>
              <a:t>Adults </a:t>
            </a:r>
            <a:r>
              <a:rPr lang="en-US" b="0" dirty="0"/>
              <a:t>vary in their attitudes toward different </a:t>
            </a:r>
            <a:r>
              <a:rPr lang="en-US" b="0" dirty="0" smtClean="0"/>
              <a:t>vaccines that they have heard about.</a:t>
            </a:r>
            <a:endParaRPr lang="en-US" b="0" dirty="0"/>
          </a:p>
          <a:p>
            <a:pPr lvl="0"/>
            <a:endParaRPr lang="en-US" b="0" dirty="0" smtClean="0"/>
          </a:p>
          <a:p>
            <a:endParaRPr lang="en-US" sz="2000" b="0" dirty="0"/>
          </a:p>
          <a:p>
            <a:pPr lvl="1"/>
            <a:endParaRPr lang="en-US" dirty="0"/>
          </a:p>
          <a:p>
            <a:endParaRPr lang="en-US" sz="2000" b="0" dirty="0"/>
          </a:p>
          <a:p>
            <a:pPr marL="0" indent="0">
              <a:buNone/>
            </a:pP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5941338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40080"/>
            <a:ext cx="8534400" cy="411162"/>
          </a:xfrm>
        </p:spPr>
        <p:txBody>
          <a:bodyPr anchor="t"/>
          <a:lstStyle/>
          <a:p>
            <a:r>
              <a:rPr lang="en-US" dirty="0" smtClean="0"/>
              <a:t>WHAT WE LEARNED: Motivators and Barriers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191000"/>
          </a:xfrm>
        </p:spPr>
        <p:txBody>
          <a:bodyPr/>
          <a:lstStyle/>
          <a:p>
            <a:r>
              <a:rPr lang="en-US" dirty="0"/>
              <a:t>HCP recommendation is the number one reported factor in influencing vaccination </a:t>
            </a:r>
            <a:r>
              <a:rPr lang="en-US" dirty="0" smtClean="0"/>
              <a:t>decisions, but adults </a:t>
            </a:r>
            <a:r>
              <a:rPr lang="en-US" dirty="0"/>
              <a:t>perceive receiving few recommendations for </a:t>
            </a:r>
            <a:r>
              <a:rPr lang="en-US" dirty="0" smtClean="0"/>
              <a:t>vaccines </a:t>
            </a:r>
            <a:r>
              <a:rPr lang="en-US" dirty="0"/>
              <a:t>from HCPs. </a:t>
            </a:r>
          </a:p>
          <a:p>
            <a:endParaRPr lang="en-US" sz="1200" b="0" dirty="0" smtClean="0"/>
          </a:p>
          <a:p>
            <a:pPr marL="0" indent="0">
              <a:buNone/>
            </a:pPr>
            <a:endParaRPr lang="en-US" sz="1200" b="0" dirty="0" smtClean="0"/>
          </a:p>
          <a:p>
            <a:r>
              <a:rPr lang="en-US" b="0" dirty="0" smtClean="0"/>
              <a:t>Adults are motivated to get vaccines to protect their own health and many would get </a:t>
            </a:r>
            <a:r>
              <a:rPr lang="en-US" b="0" dirty="0"/>
              <a:t>a vaccine in order to protect loved </a:t>
            </a:r>
            <a:r>
              <a:rPr lang="en-US" b="0" dirty="0" smtClean="0"/>
              <a:t>ones as well.</a:t>
            </a:r>
          </a:p>
          <a:p>
            <a:endParaRPr lang="en-US" sz="1000" b="0" dirty="0" smtClean="0"/>
          </a:p>
          <a:p>
            <a:endParaRPr lang="en-US" sz="1000" b="0" dirty="0"/>
          </a:p>
          <a:p>
            <a:r>
              <a:rPr lang="en-US" b="0" dirty="0" smtClean="0"/>
              <a:t>However, adults do have some concerns about the safety and side effects of vaccines as well as questions about vaccine effectiveness and cost.</a:t>
            </a:r>
            <a:endParaRPr lang="en-US" b="0" dirty="0"/>
          </a:p>
          <a:p>
            <a:pPr>
              <a:spcAft>
                <a:spcPts val="600"/>
              </a:spcAft>
            </a:pPr>
            <a:endParaRPr lang="en-US" sz="2000" b="0" dirty="0">
              <a:solidFill>
                <a:srgbClr val="FF0000"/>
              </a:solidFill>
            </a:endParaRPr>
          </a:p>
          <a:p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824046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WHAT WE LEARNED: </a:t>
            </a:r>
            <a:br>
              <a:rPr lang="en-US" dirty="0" smtClean="0"/>
            </a:br>
            <a:r>
              <a:rPr lang="en-US" dirty="0" smtClean="0"/>
              <a:t>Key Factors in Decision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How </a:t>
            </a:r>
            <a:r>
              <a:rPr lang="en-US" b="0" dirty="0" smtClean="0"/>
              <a:t>likely am </a:t>
            </a:r>
            <a:r>
              <a:rPr lang="en-US" b="0" dirty="0"/>
              <a:t>I to get the disease</a:t>
            </a:r>
            <a:r>
              <a:rPr lang="en-US" b="0" dirty="0" smtClean="0"/>
              <a:t>? </a:t>
            </a:r>
            <a:endParaRPr lang="en-US" b="0" dirty="0"/>
          </a:p>
          <a:p>
            <a:r>
              <a:rPr lang="en-US" b="0" dirty="0"/>
              <a:t>How serious could the disease be for me?</a:t>
            </a:r>
          </a:p>
          <a:p>
            <a:r>
              <a:rPr lang="en-US" b="0" dirty="0"/>
              <a:t>How well the vaccine would </a:t>
            </a:r>
            <a:r>
              <a:rPr lang="en-US" b="0" dirty="0" smtClean="0"/>
              <a:t>work? Could </a:t>
            </a:r>
            <a:r>
              <a:rPr lang="en-US" b="0" dirty="0"/>
              <a:t>I still get the disease?</a:t>
            </a:r>
          </a:p>
          <a:p>
            <a:r>
              <a:rPr lang="en-US" b="0" dirty="0"/>
              <a:t>What are the side effects?</a:t>
            </a:r>
          </a:p>
          <a:p>
            <a:r>
              <a:rPr lang="en-US" b="0" dirty="0"/>
              <a:t>How much will this cost me?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IS THE VACCINE RIGHT FOR </a:t>
            </a:r>
            <a:r>
              <a:rPr lang="en-US" dirty="0" smtClean="0">
                <a:solidFill>
                  <a:srgbClr val="7030A0"/>
                </a:solidFill>
              </a:rPr>
              <a:t>ME?</a:t>
            </a:r>
          </a:p>
          <a:p>
            <a:pPr marL="0" indent="0">
              <a:buNone/>
            </a:pPr>
            <a:r>
              <a:rPr lang="en-US" dirty="0" smtClean="0"/>
              <a:t>Adults want TAILORED information to make an informed decision.</a:t>
            </a:r>
          </a:p>
        </p:txBody>
      </p:sp>
    </p:spTree>
    <p:extLst>
      <p:ext uri="{BB962C8B-B14F-4D97-AF65-F5344CB8AC3E}">
        <p14:creationId xmlns:p14="http://schemas.microsoft.com/office/powerpoint/2010/main" val="3416630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C OD Light Fra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DC OD Light Frame">
  <a:themeElements>
    <a:clrScheme name="NCIRD Light PPT List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0039A6"/>
      </a:accent1>
      <a:accent2>
        <a:srgbClr val="747F81"/>
      </a:accent2>
      <a:accent3>
        <a:srgbClr val="532E60"/>
      </a:accent3>
      <a:accent4>
        <a:srgbClr val="662046"/>
      </a:accent4>
      <a:accent5>
        <a:srgbClr val="9A996E"/>
      </a:accent5>
      <a:accent6>
        <a:srgbClr val="E8CE79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DC OD Light Fra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DC OD Light Frame">
  <a:themeElements>
    <a:clrScheme name="NCIRD Light PPT List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0039A6"/>
      </a:accent1>
      <a:accent2>
        <a:srgbClr val="747F81"/>
      </a:accent2>
      <a:accent3>
        <a:srgbClr val="532E60"/>
      </a:accent3>
      <a:accent4>
        <a:srgbClr val="662046"/>
      </a:accent4>
      <a:accent5>
        <a:srgbClr val="9A996E"/>
      </a:accent5>
      <a:accent6>
        <a:srgbClr val="E8CE79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DC OD Light Frame">
  <a:themeElements>
    <a:clrScheme name="NCIRD Light PPT List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0039A6"/>
      </a:accent1>
      <a:accent2>
        <a:srgbClr val="747F81"/>
      </a:accent2>
      <a:accent3>
        <a:srgbClr val="532E60"/>
      </a:accent3>
      <a:accent4>
        <a:srgbClr val="662046"/>
      </a:accent4>
      <a:accent5>
        <a:srgbClr val="9A996E"/>
      </a:accent5>
      <a:accent6>
        <a:srgbClr val="E8CE79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CDC OD Light Frame">
  <a:themeElements>
    <a:clrScheme name="NCIRD Light PPT List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0039A6"/>
      </a:accent1>
      <a:accent2>
        <a:srgbClr val="747F81"/>
      </a:accent2>
      <a:accent3>
        <a:srgbClr val="532E60"/>
      </a:accent3>
      <a:accent4>
        <a:srgbClr val="662046"/>
      </a:accent4>
      <a:accent5>
        <a:srgbClr val="9A996E"/>
      </a:accent5>
      <a:accent6>
        <a:srgbClr val="E8CE79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CDC OD Light Fra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</a:theme>
</file>

<file path=ppt/theme/theme8.xml><?xml version="1.0" encoding="utf-8"?>
<a:theme xmlns:a="http://schemas.openxmlformats.org/drawingml/2006/main" name="7_CDC OD Light Fra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6239</TotalTime>
  <Words>1359</Words>
  <Application>Microsoft Office PowerPoint</Application>
  <PresentationFormat>On-screen Show (4:3)</PresentationFormat>
  <Paragraphs>289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Arial</vt:lpstr>
      <vt:lpstr>Wingdings</vt:lpstr>
      <vt:lpstr>Myriad Web Pro</vt:lpstr>
      <vt:lpstr>Times New Roman</vt:lpstr>
      <vt:lpstr>Calibri</vt:lpstr>
      <vt:lpstr>Courier New</vt:lpstr>
      <vt:lpstr>CDC OD Light Frame</vt:lpstr>
      <vt:lpstr>1_CDC OD Light Frame</vt:lpstr>
      <vt:lpstr>2_CDC OD Light Frame</vt:lpstr>
      <vt:lpstr>3_CDC OD Light Frame</vt:lpstr>
      <vt:lpstr>4_CDC OD Light Frame</vt:lpstr>
      <vt:lpstr>5_CDC OD Light Frame</vt:lpstr>
      <vt:lpstr>6_CDC OD Light Frame</vt:lpstr>
      <vt:lpstr>7_CDC OD Light Frame</vt:lpstr>
      <vt:lpstr>Communicating About Adult Immunization: CDC Research and Resources</vt:lpstr>
      <vt:lpstr>Objectives</vt:lpstr>
      <vt:lpstr>CDC Adult Immunization Communication Program Goals and Audiences</vt:lpstr>
      <vt:lpstr>KEY RESEARCH FINDINGS</vt:lpstr>
      <vt:lpstr>Research with Adults</vt:lpstr>
      <vt:lpstr>Research with Healthcare Professionals</vt:lpstr>
      <vt:lpstr>WHAT WE LEARNED:  Knowledge and Attitudes</vt:lpstr>
      <vt:lpstr>WHAT WE LEARNED: Motivators and Barriers</vt:lpstr>
      <vt:lpstr>WHAT WE LEARNED:  Key Factors in Decision Making</vt:lpstr>
      <vt:lpstr>WHAT WE LEARNED: Recommending Vaccines</vt:lpstr>
      <vt:lpstr>WHAT WE LEARNED: Factors that facilitate acceptance of HCP vaccine recommendation</vt:lpstr>
      <vt:lpstr>WHAT WE LEARNED: Messaging</vt:lpstr>
      <vt:lpstr>CDC COMMUNICATION PROGRAM</vt:lpstr>
      <vt:lpstr>PowerPoint Presentation</vt:lpstr>
      <vt:lpstr>Communicating with Adults</vt:lpstr>
      <vt:lpstr>HCP Recommendation:  SHARE Critical Information</vt:lpstr>
      <vt:lpstr>Key Message Frames</vt:lpstr>
      <vt:lpstr>Creative Strategy</vt:lpstr>
      <vt:lpstr>Creative Strategy</vt:lpstr>
      <vt:lpstr>Communication Resources: Adult Audiences </vt:lpstr>
      <vt:lpstr>Outreach Products</vt:lpstr>
      <vt:lpstr>Communication Resources: HCP Audiences </vt:lpstr>
      <vt:lpstr>Series: Implementing Standards </vt:lpstr>
      <vt:lpstr>Promoting Adult Immunization – February 2014</vt:lpstr>
      <vt:lpstr>NEXT STEPS</vt:lpstr>
      <vt:lpstr>Acknowledgements</vt:lpstr>
      <vt:lpstr>PowerPoint Presentation</vt:lpstr>
    </vt:vector>
  </TitlesOfParts>
  <Company>CDC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Ramakrishana, Aparna (CDC/OID/NCIRD) (CTR)</cp:lastModifiedBy>
  <cp:revision>738</cp:revision>
  <cp:lastPrinted>2014-03-20T13:18:32Z</cp:lastPrinted>
  <dcterms:created xsi:type="dcterms:W3CDTF">2010-02-19T19:04:22Z</dcterms:created>
  <dcterms:modified xsi:type="dcterms:W3CDTF">2014-06-03T15:11:38Z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