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60" r:id="rId6"/>
    <p:sldId id="261" r:id="rId7"/>
    <p:sldId id="262" r:id="rId8"/>
    <p:sldId id="263" r:id="rId9"/>
    <p:sldId id="271" r:id="rId10"/>
    <p:sldId id="267" r:id="rId11"/>
    <p:sldId id="27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231" autoAdjust="0"/>
  </p:normalViewPr>
  <p:slideViewPr>
    <p:cSldViewPr>
      <p:cViewPr varScale="1">
        <p:scale>
          <a:sx n="50" d="100"/>
          <a:sy n="50" d="100"/>
        </p:scale>
        <p:origin x="54" y="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F07D39-644E-43BA-8622-6D9624C86B48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062D8A-63A1-4D56-A454-D6AD6B56F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minute to quickly</a:t>
            </a:r>
            <a:r>
              <a:rPr lang="en-US" baseline="0" dirty="0" smtClean="0"/>
              <a:t> introduce my other workgroup co-chairs – Laurel and Erin.  Our fourth co-chair Erica DeWald could not be here but I did want to single her out as the guide was led by 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know that many of you have a suite of adult focused immunization products – this guide is intended to help you focus you efforts when updating and creating new materials.  For those who do not have their own suite of products, we also have a number of products from CDC and NPHIC based on these principles.  We also encourage you all to share your products with fellow workgroup members.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4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Wanted to spend just a little time with</a:t>
            </a:r>
            <a:r>
              <a:rPr lang="en-US" baseline="0" dirty="0" smtClean="0"/>
              <a:t> a high level overview of some of the key points in the guide.  We’ll actually be presenting the guide more in-depth to the entire summit during tomorrow’s Patient Education presentation.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break out’s purposes we’ll be focusing on three components of messaging:  motivation, types of messages and tailoring messages.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9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 New Hampshire</a:t>
            </a:r>
            <a:r>
              <a:rPr lang="en-US" baseline="0" dirty="0" smtClean="0"/>
              <a:t> IZ Program – note the simple and concise messaging that is both protection and proactive.  The active, positive imagery lends itself to the empowering message that is so effective.  There is a great CTA – Start the conversations.  And the smart phone barcode is a great touch for folks that want more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Right:  NFID infographic.  Note the nice tailoring – providing a “snap shot” way of showing all the folks at risk and allowing the reader to self-identify as well as show the depth and breadth of individuals at risk by highlighting different ages and health conditions. 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8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62D8A-63A1-4D56-A454-D6AD6B56F9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F52B98-4E9F-485D-82DB-08D897FAB6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B3E445-9A56-447F-85E8-2E7A99F96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4200" y="2286000"/>
            <a:ext cx="5791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Creating Messages that Work:  </a:t>
            </a:r>
            <a:b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400" dirty="0" smtClean="0">
                <a:solidFill>
                  <a:schemeClr val="bg1">
                    <a:lumMod val="65000"/>
                  </a:schemeClr>
                </a:solidFill>
              </a:rPr>
              <a:t>Quick Guide to Adult Vaccine Messaging</a:t>
            </a:r>
          </a:p>
          <a:p>
            <a:pPr algn="r"/>
            <a:endParaRPr lang="en-US" sz="3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173038" algn="l"/>
            <a:endParaRPr lang="en-US" sz="3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0722" y="5536049"/>
            <a:ext cx="5678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Amy Callis, MPH</a:t>
            </a:r>
          </a:p>
          <a:p>
            <a:pPr marL="173038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Senior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Health Communication Specialist </a:t>
            </a:r>
          </a:p>
          <a:p>
            <a:pPr marL="173038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Carter Consulting for NCIRD Health Communication Science Office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471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plan for NIAM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60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Showcase your materials and get the word out!</a:t>
            </a:r>
          </a:p>
          <a:p>
            <a:r>
              <a:rPr lang="en-US" dirty="0" smtClean="0"/>
              <a:t>Resources to help:</a:t>
            </a:r>
          </a:p>
          <a:p>
            <a:pPr lvl="1"/>
            <a:r>
              <a:rPr lang="en-US" dirty="0" smtClean="0"/>
              <a:t>CDC </a:t>
            </a:r>
            <a:r>
              <a:rPr lang="en-US" sz="1200" dirty="0" smtClean="0"/>
              <a:t>(</a:t>
            </a:r>
            <a:r>
              <a:rPr lang="en-US" sz="1200" dirty="0"/>
              <a:t>http://</a:t>
            </a:r>
            <a:r>
              <a:rPr lang="en-US" sz="1200" dirty="0" smtClean="0"/>
              <a:t>www.cdc.gov/vaccines/hcp/patient-ed/adults/for-patients/adults-all.html)</a:t>
            </a:r>
          </a:p>
          <a:p>
            <a:pPr lvl="2"/>
            <a:r>
              <a:rPr lang="en-US" dirty="0" smtClean="0"/>
              <a:t>Posters/Flyers</a:t>
            </a:r>
          </a:p>
          <a:p>
            <a:pPr lvl="2"/>
            <a:r>
              <a:rPr lang="en-US" dirty="0" smtClean="0"/>
              <a:t>Print Ads</a:t>
            </a:r>
          </a:p>
          <a:p>
            <a:pPr lvl="2"/>
            <a:r>
              <a:rPr lang="en-US" dirty="0" smtClean="0"/>
              <a:t>Web Buttons/Banners</a:t>
            </a:r>
          </a:p>
          <a:p>
            <a:pPr lvl="2"/>
            <a:r>
              <a:rPr lang="en-US" dirty="0" smtClean="0"/>
              <a:t>Matte Articles</a:t>
            </a:r>
          </a:p>
          <a:p>
            <a:pPr lvl="2"/>
            <a:r>
              <a:rPr lang="en-US" dirty="0" smtClean="0"/>
              <a:t>Social Media Tweets/Posts</a:t>
            </a:r>
          </a:p>
          <a:p>
            <a:pPr lvl="2"/>
            <a:r>
              <a:rPr lang="en-US" dirty="0" smtClean="0"/>
              <a:t>Web Features</a:t>
            </a:r>
          </a:p>
          <a:p>
            <a:pPr lvl="2"/>
            <a:r>
              <a:rPr lang="en-US" dirty="0" smtClean="0"/>
              <a:t>Radio PSAs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NPHIC </a:t>
            </a:r>
            <a:r>
              <a:rPr lang="en-US" sz="1200" dirty="0" smtClean="0"/>
              <a:t>(http</a:t>
            </a:r>
            <a:r>
              <a:rPr lang="en-US" sz="1200" dirty="0"/>
              <a:t>://www.nphic.org/niam</a:t>
            </a:r>
            <a:r>
              <a:rPr lang="en-US" sz="1200" dirty="0" smtClean="0"/>
              <a:t>/)</a:t>
            </a:r>
          </a:p>
          <a:p>
            <a:pPr lvl="2"/>
            <a:r>
              <a:rPr lang="en-US" dirty="0" smtClean="0"/>
              <a:t>Toolkit with matte articles, key messages, ideas for promotion and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3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plan for NIAM:  </a:t>
            </a:r>
            <a:br>
              <a:rPr lang="en-US" dirty="0" smtClean="0"/>
            </a:b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1464"/>
            <a:ext cx="7467600" cy="5160336"/>
          </a:xfrm>
        </p:spPr>
        <p:txBody>
          <a:bodyPr>
            <a:normAutofit/>
          </a:bodyPr>
          <a:lstStyle/>
          <a:p>
            <a:r>
              <a:rPr lang="en-US" dirty="0" smtClean="0"/>
              <a:t>Who are you key audiences for NIAM?</a:t>
            </a:r>
          </a:p>
          <a:p>
            <a:r>
              <a:rPr lang="en-US" dirty="0" smtClean="0"/>
              <a:t>What are the channels you will use?</a:t>
            </a:r>
          </a:p>
          <a:p>
            <a:r>
              <a:rPr lang="en-US" dirty="0" smtClean="0"/>
              <a:t>What products are going to be most useful?</a:t>
            </a:r>
          </a:p>
          <a:p>
            <a:r>
              <a:rPr lang="en-US" dirty="0" smtClean="0"/>
              <a:t>How many of you have products you will:</a:t>
            </a:r>
          </a:p>
          <a:p>
            <a:pPr lvl="1"/>
            <a:r>
              <a:rPr lang="en-US" dirty="0" smtClean="0"/>
              <a:t>Use for NIAM</a:t>
            </a:r>
          </a:p>
          <a:p>
            <a:pPr lvl="1"/>
            <a:r>
              <a:rPr lang="en-US" dirty="0" smtClean="0"/>
              <a:t>Will you update them?</a:t>
            </a:r>
          </a:p>
          <a:p>
            <a:pPr lvl="1"/>
            <a:r>
              <a:rPr lang="en-US" dirty="0" smtClean="0"/>
              <a:t>Will you use CDC and NPHIC products?</a:t>
            </a:r>
          </a:p>
          <a:p>
            <a:r>
              <a:rPr lang="en-US" dirty="0" smtClean="0"/>
              <a:t>How can you collaborate with others to amplify the message?</a:t>
            </a:r>
          </a:p>
          <a:p>
            <a:pPr lvl="1"/>
            <a:endParaRPr lang="en-US" dirty="0"/>
          </a:p>
          <a:p>
            <a:r>
              <a:rPr lang="en-US" dirty="0" smtClean="0"/>
              <a:t>Any different ideas for NIAM?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0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/>
          <a:lstStyle/>
          <a:p>
            <a:r>
              <a:rPr lang="en-US" b="1" dirty="0" smtClean="0"/>
              <a:t>Overview:  </a:t>
            </a:r>
            <a:r>
              <a:rPr lang="en-US" sz="2000" dirty="0" smtClean="0"/>
              <a:t>Patient Education Work Group Quick Guide</a:t>
            </a:r>
          </a:p>
          <a:p>
            <a:r>
              <a:rPr lang="en-US" b="1" dirty="0" smtClean="0"/>
              <a:t>Application:  </a:t>
            </a:r>
            <a:r>
              <a:rPr lang="en-US" sz="2000" dirty="0" smtClean="0"/>
              <a:t>Using the Quick Guide to update products</a:t>
            </a:r>
          </a:p>
          <a:p>
            <a:r>
              <a:rPr lang="en-US" b="1" dirty="0" smtClean="0"/>
              <a:t>Exercise:  </a:t>
            </a:r>
            <a:r>
              <a:rPr lang="en-US" sz="2000" dirty="0" smtClean="0"/>
              <a:t>Creating a plan to help partners support NIAM</a:t>
            </a:r>
          </a:p>
        </p:txBody>
      </p:sp>
    </p:spTree>
    <p:extLst>
      <p:ext uri="{BB962C8B-B14F-4D97-AF65-F5344CB8AC3E}">
        <p14:creationId xmlns:p14="http://schemas.microsoft.com/office/powerpoint/2010/main" val="308262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guide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Updating current materials:  </a:t>
            </a:r>
            <a:r>
              <a:rPr lang="en-US" dirty="0" smtClean="0"/>
              <a:t>To help you think through when updating your materials</a:t>
            </a:r>
          </a:p>
          <a:p>
            <a:r>
              <a:rPr lang="en-US" b="1" dirty="0" smtClean="0"/>
              <a:t>Creating new materials: </a:t>
            </a:r>
            <a:r>
              <a:rPr lang="en-US" dirty="0" smtClean="0"/>
              <a:t>Considerations for developing new materials</a:t>
            </a:r>
          </a:p>
          <a:p>
            <a:r>
              <a:rPr lang="en-US" b="1" dirty="0" smtClean="0"/>
              <a:t>Resources:  </a:t>
            </a:r>
            <a:r>
              <a:rPr lang="en-US" dirty="0" smtClean="0"/>
              <a:t>Comprehensive list of additional resources if you want to take a “deep dive”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If your organization doesn’t have its own materials, we provide some options on materials you can use. 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http://www.izsummitpartners.org/wp-content/uploads/2014/05/AdultVaccineMessaging2.pdf</a:t>
            </a:r>
            <a:endParaRPr lang="en-US" sz="2200" b="1" dirty="0" smtClean="0">
              <a:solidFill>
                <a:schemeClr val="tx2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642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65143" r="19649" b="13143"/>
          <a:stretch/>
        </p:blipFill>
        <p:spPr bwMode="auto">
          <a:xfrm>
            <a:off x="2619375" y="4230715"/>
            <a:ext cx="1343025" cy="13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65143" r="19649" b="13143"/>
          <a:stretch/>
        </p:blipFill>
        <p:spPr bwMode="auto">
          <a:xfrm>
            <a:off x="4069860" y="1981200"/>
            <a:ext cx="1343025" cy="13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65143" r="61581" b="13143"/>
          <a:stretch/>
        </p:blipFill>
        <p:spPr bwMode="auto">
          <a:xfrm>
            <a:off x="1032123" y="4306915"/>
            <a:ext cx="1457107" cy="13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guide to adult </a:t>
            </a:r>
            <a:br>
              <a:rPr lang="en-US" dirty="0" smtClean="0"/>
            </a:br>
            <a:r>
              <a:rPr lang="en-US" dirty="0" smtClean="0"/>
              <a:t>vaccine messaging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9" t="65498" r="32647" b="14572"/>
          <a:stretch/>
        </p:blipFill>
        <p:spPr bwMode="auto">
          <a:xfrm>
            <a:off x="2590800" y="2228043"/>
            <a:ext cx="1469535" cy="122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6" t="70667" r="47440" b="13143"/>
          <a:stretch/>
        </p:blipFill>
        <p:spPr bwMode="auto">
          <a:xfrm>
            <a:off x="1066800" y="2292296"/>
            <a:ext cx="1422430" cy="99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7772400" cy="48463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Motivation </a:t>
            </a:r>
          </a:p>
          <a:p>
            <a:pPr lvl="1"/>
            <a:r>
              <a:rPr lang="en-US" dirty="0" smtClean="0"/>
              <a:t>Protection from serious disease</a:t>
            </a:r>
          </a:p>
          <a:p>
            <a:pPr marL="292608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625475" lvl="1" indent="0">
              <a:buNone/>
            </a:pPr>
            <a:r>
              <a:rPr lang="en-US" sz="2100" i="1" dirty="0" smtClean="0">
                <a:solidFill>
                  <a:schemeClr val="tx2"/>
                </a:solidFill>
              </a:rPr>
              <a:t>Remember, adults need to believe they are susceptible before a “protection” message will resonate with them so consider tying the two together. </a:t>
            </a:r>
            <a:endParaRPr lang="en-US" sz="2100" i="1" dirty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Protecting others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b="1" dirty="0" smtClean="0"/>
              <a:t>Talk to your healthcare professional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>
                <a:solidFill>
                  <a:schemeClr val="tx2"/>
                </a:solidFill>
              </a:rPr>
              <a:t>Biggest predictor is a HCP recommendation so drive your audience to talk with their HCP</a:t>
            </a:r>
          </a:p>
        </p:txBody>
      </p:sp>
    </p:spTree>
    <p:extLst>
      <p:ext uri="{BB962C8B-B14F-4D97-AF65-F5344CB8AC3E}">
        <p14:creationId xmlns:p14="http://schemas.microsoft.com/office/powerpoint/2010/main" val="261061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guide to adult </a:t>
            </a:r>
            <a:br>
              <a:rPr lang="en-US" dirty="0" smtClean="0"/>
            </a:br>
            <a:r>
              <a:rPr lang="en-US" dirty="0" smtClean="0"/>
              <a:t>vaccine messaging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/>
          </a:bodyPr>
          <a:lstStyle/>
          <a:p>
            <a:r>
              <a:rPr lang="en-US" b="1" dirty="0"/>
              <a:t>Types of Messages</a:t>
            </a:r>
          </a:p>
          <a:p>
            <a:pPr lvl="1"/>
            <a:r>
              <a:rPr lang="en-US" dirty="0"/>
              <a:t>Simple, concise</a:t>
            </a:r>
          </a:p>
          <a:p>
            <a:pPr lvl="1"/>
            <a:r>
              <a:rPr lang="en-US" dirty="0"/>
              <a:t>Prevention, proactive</a:t>
            </a:r>
          </a:p>
          <a:p>
            <a:pPr lvl="1"/>
            <a:r>
              <a:rPr lang="en-US" dirty="0"/>
              <a:t>Empowering to make informed decision</a:t>
            </a:r>
          </a:p>
          <a:p>
            <a:pPr lvl="1"/>
            <a:r>
              <a:rPr lang="en-US" b="1" dirty="0" smtClean="0"/>
              <a:t>Call to Action </a:t>
            </a:r>
            <a:r>
              <a:rPr lang="en-US" b="1" dirty="0"/>
              <a:t>– talk with your HCP</a:t>
            </a:r>
            <a:r>
              <a:rPr lang="en-US" b="1" dirty="0" smtClean="0"/>
              <a:t>!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Adapting Messaging – </a:t>
            </a:r>
            <a:r>
              <a:rPr lang="en-US" b="1" dirty="0" smtClean="0">
                <a:solidFill>
                  <a:schemeClr val="tx2"/>
                </a:solidFill>
              </a:rPr>
              <a:t>TAILOR </a:t>
            </a:r>
            <a:r>
              <a:rPr lang="en-US" b="1" dirty="0" smtClean="0"/>
              <a:t>your messages!</a:t>
            </a:r>
          </a:p>
          <a:p>
            <a:pPr lvl="1"/>
            <a:r>
              <a:rPr lang="en-US" b="1" dirty="0" smtClean="0"/>
              <a:t>Age</a:t>
            </a:r>
          </a:p>
          <a:p>
            <a:pPr lvl="1"/>
            <a:r>
              <a:rPr lang="en-US" b="1" dirty="0" smtClean="0"/>
              <a:t>Minority populations</a:t>
            </a:r>
          </a:p>
          <a:p>
            <a:pPr lvl="1"/>
            <a:r>
              <a:rPr lang="en-US" b="1" dirty="0" smtClean="0"/>
              <a:t>Newly insured</a:t>
            </a:r>
          </a:p>
          <a:p>
            <a:pPr lvl="1"/>
            <a:r>
              <a:rPr lang="en-US" b="1" dirty="0" smtClean="0"/>
              <a:t>Chronic conditions</a:t>
            </a:r>
          </a:p>
          <a:p>
            <a:pPr marL="292608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5430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the principles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9" t="9775" r="28080" b="8727"/>
          <a:stretch/>
        </p:blipFill>
        <p:spPr bwMode="auto">
          <a:xfrm>
            <a:off x="609600" y="1295400"/>
            <a:ext cx="2975928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22326" y="1219200"/>
            <a:ext cx="4331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Motivation: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Protection from serious disease.  </a:t>
            </a:r>
            <a:r>
              <a:rPr lang="en-US" b="1" i="1" dirty="0" smtClean="0">
                <a:solidFill>
                  <a:schemeClr val="tx2"/>
                </a:solidFill>
              </a:rPr>
              <a:t>Part of motivating adults in thinking about protection is helping them to recognize they are susceptible.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617259" y="1363756"/>
            <a:ext cx="615203" cy="1503829"/>
          </a:xfrm>
          <a:prstGeom prst="rightBrace">
            <a:avLst>
              <a:gd name="adj1" fmla="val 3936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02056" y="3209365"/>
            <a:ext cx="1230406" cy="2050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22326" y="3233678"/>
            <a:ext cx="4254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Visuals: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Simple but engaging by looking at directly at the camera.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Illustrating a positive experience with the desired action (getting vaccinated)</a:t>
            </a:r>
            <a:br>
              <a:rPr lang="en-US" dirty="0" smtClean="0"/>
            </a:br>
            <a:r>
              <a:rPr lang="en-US" b="1" i="1" dirty="0" smtClean="0">
                <a:solidFill>
                  <a:schemeClr val="tx2"/>
                </a:solidFill>
              </a:rPr>
              <a:t>Keep in mind many people have a fear of needles so try not to use images of people actually getting a shot. </a:t>
            </a:r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609600" y="4982061"/>
            <a:ext cx="1162050" cy="6197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5499287"/>
            <a:ext cx="914400" cy="10978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81200" y="641246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CTA: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tx2"/>
                </a:solidFill>
              </a:rPr>
              <a:t>Don’t Wait. Vaccinate!  </a:t>
            </a:r>
            <a:r>
              <a:rPr lang="en-US" dirty="0" smtClean="0"/>
              <a:t>Talk with your HCP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485698" y="5410200"/>
            <a:ext cx="409902" cy="1186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the principles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3" t="11143" r="30394" b="7675"/>
          <a:stretch/>
        </p:blipFill>
        <p:spPr bwMode="auto">
          <a:xfrm>
            <a:off x="152400" y="1371600"/>
            <a:ext cx="3391864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11235" r="37486" b="14991"/>
          <a:stretch/>
        </p:blipFill>
        <p:spPr bwMode="auto">
          <a:xfrm>
            <a:off x="3657600" y="1676400"/>
            <a:ext cx="5257800" cy="453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4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"/>
            <a:ext cx="2057400" cy="1196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Creating a plan </a:t>
            </a:r>
            <a:br>
              <a:rPr lang="en-US" sz="3400" dirty="0" smtClean="0"/>
            </a:br>
            <a:r>
              <a:rPr lang="en-US" sz="3400" dirty="0" smtClean="0"/>
              <a:t>for </a:t>
            </a:r>
            <a:r>
              <a:rPr lang="en-US" sz="3400" dirty="0" err="1" smtClean="0"/>
              <a:t>niam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575441" y="1828800"/>
            <a:ext cx="73493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National Immunization Awareness Month (August):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Adult Week:  Aug 24 – 30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Sponsored by National Public Health Information Coalition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of the few national opportunities for Adult Vaccination!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Opportunities: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relationships with key audience organizations to help disseminate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 presentations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Encourage non-traditional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 your materials and/or use CDC and NIAM materials during NIAM: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Place matte articles in local papers, newsletters,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 website (including web features)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Tweet and post on social media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Place print ads and radio PSAs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 factsheets with your constituents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5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"/>
            <a:ext cx="2057400" cy="1196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Creating a plan </a:t>
            </a:r>
            <a:br>
              <a:rPr lang="en-US" sz="3400" dirty="0" smtClean="0"/>
            </a:br>
            <a:r>
              <a:rPr lang="en-US" sz="3400" dirty="0" smtClean="0"/>
              <a:t>for </a:t>
            </a:r>
            <a:r>
              <a:rPr lang="en-US" sz="3400" dirty="0" err="1" smtClean="0"/>
              <a:t>niam</a:t>
            </a:r>
            <a:endParaRPr 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8" t="17330" r="5417" b="5842"/>
          <a:stretch/>
        </p:blipFill>
        <p:spPr bwMode="auto">
          <a:xfrm>
            <a:off x="4106138" y="1524000"/>
            <a:ext cx="3971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7330" r="53277" b="7658"/>
          <a:stretch/>
        </p:blipFill>
        <p:spPr bwMode="auto">
          <a:xfrm>
            <a:off x="315390" y="1632046"/>
            <a:ext cx="3634345" cy="44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877</TotalTime>
  <Words>632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2</vt:lpstr>
      <vt:lpstr>Opulent</vt:lpstr>
      <vt:lpstr>PowerPoint Presentation</vt:lpstr>
      <vt:lpstr>overview </vt:lpstr>
      <vt:lpstr>Using the guide  </vt:lpstr>
      <vt:lpstr>Quick guide to adult  vaccine messaging </vt:lpstr>
      <vt:lpstr>Quick guide to adult  vaccine messaging </vt:lpstr>
      <vt:lpstr>Applying the principles </vt:lpstr>
      <vt:lpstr>Applying the principles </vt:lpstr>
      <vt:lpstr>Creating a plan  for niam</vt:lpstr>
      <vt:lpstr>Creating a plan  for niam</vt:lpstr>
      <vt:lpstr>Creating a plan for NIAM </vt:lpstr>
      <vt:lpstr>Creating a plan for NIAM:   Feedback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Education Break Out Session</dc:title>
  <dc:creator>CDC User</dc:creator>
  <cp:lastModifiedBy>anu bhatt</cp:lastModifiedBy>
  <cp:revision>52</cp:revision>
  <cp:lastPrinted>2014-05-12T13:22:41Z</cp:lastPrinted>
  <dcterms:created xsi:type="dcterms:W3CDTF">2014-05-07T13:39:45Z</dcterms:created>
  <dcterms:modified xsi:type="dcterms:W3CDTF">2014-06-04T13:57:27Z</dcterms:modified>
</cp:coreProperties>
</file>